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413" r:id="rId5"/>
    <p:sldId id="2145706825" r:id="rId6"/>
    <p:sldId id="499" r:id="rId7"/>
    <p:sldId id="2145706768" r:id="rId8"/>
    <p:sldId id="505" r:id="rId9"/>
    <p:sldId id="644" r:id="rId10"/>
    <p:sldId id="11150" r:id="rId11"/>
    <p:sldId id="2145706854" r:id="rId12"/>
    <p:sldId id="11041" r:id="rId13"/>
    <p:sldId id="11149" r:id="rId14"/>
    <p:sldId id="1210" r:id="rId15"/>
    <p:sldId id="2146847356" r:id="rId16"/>
    <p:sldId id="2145706882" r:id="rId17"/>
    <p:sldId id="11050" r:id="rId18"/>
    <p:sldId id="513" r:id="rId19"/>
    <p:sldId id="11045" r:id="rId20"/>
    <p:sldId id="2145706833" r:id="rId21"/>
    <p:sldId id="791" r:id="rId22"/>
    <p:sldId id="2145706843" r:id="rId23"/>
    <p:sldId id="515" r:id="rId24"/>
    <p:sldId id="11325" r:id="rId25"/>
    <p:sldId id="2146847357" r:id="rId26"/>
    <p:sldId id="2146847355" r:id="rId27"/>
    <p:sldId id="2146847358" r:id="rId28"/>
    <p:sldId id="2145706851"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FFB4"/>
    <a:srgbClr val="0F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86059-6753-4B5A-9810-B79F56EC3890}" v="127" dt="2022-11-29T08:02:09.343"/>
    <p1510:client id="{5331C4F4-81A4-436A-A9F4-31C099CDF66C}" v="8" dt="2022-11-29T12:16:46.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6985" autoAdjust="0"/>
  </p:normalViewPr>
  <p:slideViewPr>
    <p:cSldViewPr snapToGrid="0">
      <p:cViewPr varScale="1">
        <p:scale>
          <a:sx n="58" d="100"/>
          <a:sy n="58" d="100"/>
        </p:scale>
        <p:origin x="1267"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st, Theo" userId="8d5660be-311f-4ba9-9aee-9a49be5929b4" providerId="ADAL" clId="{EC6FD90C-D326-4183-89FA-FEEF7604F4BE}"/>
    <pc:docChg chg="modSld sldOrd">
      <pc:chgData name="Borst, Theo" userId="8d5660be-311f-4ba9-9aee-9a49be5929b4" providerId="ADAL" clId="{EC6FD90C-D326-4183-89FA-FEEF7604F4BE}" dt="2022-11-28T16:00:28.710" v="67"/>
      <pc:docMkLst>
        <pc:docMk/>
      </pc:docMkLst>
      <pc:sldChg chg="modSp mod">
        <pc:chgData name="Borst, Theo" userId="8d5660be-311f-4ba9-9aee-9a49be5929b4" providerId="ADAL" clId="{EC6FD90C-D326-4183-89FA-FEEF7604F4BE}" dt="2022-11-28T15:59:30.645" v="65" actId="6549"/>
        <pc:sldMkLst>
          <pc:docMk/>
          <pc:sldMk cId="2326538529" sldId="644"/>
        </pc:sldMkLst>
        <pc:spChg chg="mod">
          <ac:chgData name="Borst, Theo" userId="8d5660be-311f-4ba9-9aee-9a49be5929b4" providerId="ADAL" clId="{EC6FD90C-D326-4183-89FA-FEEF7604F4BE}" dt="2022-11-28T15:59:30.645" v="65" actId="6549"/>
          <ac:spMkLst>
            <pc:docMk/>
            <pc:sldMk cId="2326538529" sldId="644"/>
            <ac:spMk id="126979" creationId="{00000000-0000-0000-0000-000000000000}"/>
          </ac:spMkLst>
        </pc:spChg>
      </pc:sldChg>
      <pc:sldChg chg="ord">
        <pc:chgData name="Borst, Theo" userId="8d5660be-311f-4ba9-9aee-9a49be5929b4" providerId="ADAL" clId="{EC6FD90C-D326-4183-89FA-FEEF7604F4BE}" dt="2022-11-28T16:00:28.710" v="67"/>
        <pc:sldMkLst>
          <pc:docMk/>
          <pc:sldMk cId="2936779999" sldId="2145706833"/>
        </pc:sldMkLst>
      </pc:sldChg>
    </pc:docChg>
  </pc:docChgLst>
  <pc:docChgLst>
    <pc:chgData name="Borst, Theo" userId="8d5660be-311f-4ba9-9aee-9a49be5929b4" providerId="ADAL" clId="{5331C4F4-81A4-436A-A9F4-31C099CDF66C}"/>
    <pc:docChg chg="undo custSel addSld delSld modSld sldOrd">
      <pc:chgData name="Borst, Theo" userId="8d5660be-311f-4ba9-9aee-9a49be5929b4" providerId="ADAL" clId="{5331C4F4-81A4-436A-A9F4-31C099CDF66C}" dt="2022-11-29T12:16:48.832" v="356" actId="47"/>
      <pc:docMkLst>
        <pc:docMk/>
      </pc:docMkLst>
      <pc:sldChg chg="addSp delSp modSp mod">
        <pc:chgData name="Borst, Theo" userId="8d5660be-311f-4ba9-9aee-9a49be5929b4" providerId="ADAL" clId="{5331C4F4-81A4-436A-A9F4-31C099CDF66C}" dt="2022-11-29T10:36:15.724" v="38" actId="1076"/>
        <pc:sldMkLst>
          <pc:docMk/>
          <pc:sldMk cId="3196066785" sldId="499"/>
        </pc:sldMkLst>
        <pc:spChg chg="add del mod">
          <ac:chgData name="Borst, Theo" userId="8d5660be-311f-4ba9-9aee-9a49be5929b4" providerId="ADAL" clId="{5331C4F4-81A4-436A-A9F4-31C099CDF66C}" dt="2022-11-29T10:36:15.334" v="37"/>
          <ac:spMkLst>
            <pc:docMk/>
            <pc:sldMk cId="3196066785" sldId="499"/>
            <ac:spMk id="15" creationId="{B16B2BAF-8F09-4C6F-945E-3243334D3349}"/>
          </ac:spMkLst>
        </pc:spChg>
        <pc:spChg chg="mod">
          <ac:chgData name="Borst, Theo" userId="8d5660be-311f-4ba9-9aee-9a49be5929b4" providerId="ADAL" clId="{5331C4F4-81A4-436A-A9F4-31C099CDF66C}" dt="2022-11-29T10:36:15.724" v="38" actId="1076"/>
          <ac:spMkLst>
            <pc:docMk/>
            <pc:sldMk cId="3196066785" sldId="499"/>
            <ac:spMk id="19" creationId="{133D98D7-B4E6-4AC8-99B4-9B1F8E5F9FC7}"/>
          </ac:spMkLst>
        </pc:spChg>
      </pc:sldChg>
      <pc:sldChg chg="ord">
        <pc:chgData name="Borst, Theo" userId="8d5660be-311f-4ba9-9aee-9a49be5929b4" providerId="ADAL" clId="{5331C4F4-81A4-436A-A9F4-31C099CDF66C}" dt="2022-11-29T10:53:29.225" v="197"/>
        <pc:sldMkLst>
          <pc:docMk/>
          <pc:sldMk cId="2579079581" sldId="513"/>
        </pc:sldMkLst>
      </pc:sldChg>
      <pc:sldChg chg="modSp mod">
        <pc:chgData name="Borst, Theo" userId="8d5660be-311f-4ba9-9aee-9a49be5929b4" providerId="ADAL" clId="{5331C4F4-81A4-436A-A9F4-31C099CDF66C}" dt="2022-11-29T10:50:57.409" v="120" actId="20577"/>
        <pc:sldMkLst>
          <pc:docMk/>
          <pc:sldMk cId="244673359" sldId="515"/>
        </pc:sldMkLst>
        <pc:spChg chg="mod">
          <ac:chgData name="Borst, Theo" userId="8d5660be-311f-4ba9-9aee-9a49be5929b4" providerId="ADAL" clId="{5331C4F4-81A4-436A-A9F4-31C099CDF66C}" dt="2022-11-29T10:50:57.409" v="120" actId="20577"/>
          <ac:spMkLst>
            <pc:docMk/>
            <pc:sldMk cId="244673359" sldId="515"/>
            <ac:spMk id="81" creationId="{00000000-0000-0000-0000-000000000000}"/>
          </ac:spMkLst>
        </pc:spChg>
      </pc:sldChg>
      <pc:sldChg chg="ord">
        <pc:chgData name="Borst, Theo" userId="8d5660be-311f-4ba9-9aee-9a49be5929b4" providerId="ADAL" clId="{5331C4F4-81A4-436A-A9F4-31C099CDF66C}" dt="2022-11-29T10:51:12.959" v="124"/>
        <pc:sldMkLst>
          <pc:docMk/>
          <pc:sldMk cId="2765115174" sldId="791"/>
        </pc:sldMkLst>
      </pc:sldChg>
      <pc:sldChg chg="modNotesTx">
        <pc:chgData name="Borst, Theo" userId="8d5660be-311f-4ba9-9aee-9a49be5929b4" providerId="ADAL" clId="{5331C4F4-81A4-436A-A9F4-31C099CDF66C}" dt="2022-11-29T10:32:38.640" v="0"/>
        <pc:sldMkLst>
          <pc:docMk/>
          <pc:sldMk cId="523414480" sldId="1210"/>
        </pc:sldMkLst>
      </pc:sldChg>
      <pc:sldChg chg="modSp mod ord">
        <pc:chgData name="Borst, Theo" userId="8d5660be-311f-4ba9-9aee-9a49be5929b4" providerId="ADAL" clId="{5331C4F4-81A4-436A-A9F4-31C099CDF66C}" dt="2022-11-29T10:47:47.311" v="79" actId="20577"/>
        <pc:sldMkLst>
          <pc:docMk/>
          <pc:sldMk cId="3230892508" sldId="11041"/>
        </pc:sldMkLst>
        <pc:spChg chg="mod">
          <ac:chgData name="Borst, Theo" userId="8d5660be-311f-4ba9-9aee-9a49be5929b4" providerId="ADAL" clId="{5331C4F4-81A4-436A-A9F4-31C099CDF66C}" dt="2022-11-29T10:47:47.311" v="79" actId="20577"/>
          <ac:spMkLst>
            <pc:docMk/>
            <pc:sldMk cId="3230892508" sldId="11041"/>
            <ac:spMk id="7" creationId="{9192DB2B-90A4-4AD6-8A9D-5D4C4EFF1525}"/>
          </ac:spMkLst>
        </pc:spChg>
      </pc:sldChg>
      <pc:sldChg chg="addSp modSp mod ord">
        <pc:chgData name="Borst, Theo" userId="8d5660be-311f-4ba9-9aee-9a49be5929b4" providerId="ADAL" clId="{5331C4F4-81A4-436A-A9F4-31C099CDF66C}" dt="2022-11-29T10:56:00.461" v="286" actId="20577"/>
        <pc:sldMkLst>
          <pc:docMk/>
          <pc:sldMk cId="2351843884" sldId="11045"/>
        </pc:sldMkLst>
        <pc:spChg chg="mod">
          <ac:chgData name="Borst, Theo" userId="8d5660be-311f-4ba9-9aee-9a49be5929b4" providerId="ADAL" clId="{5331C4F4-81A4-436A-A9F4-31C099CDF66C}" dt="2022-11-29T10:56:00.461" v="286" actId="20577"/>
          <ac:spMkLst>
            <pc:docMk/>
            <pc:sldMk cId="2351843884" sldId="11045"/>
            <ac:spMk id="2" creationId="{6DBE88EE-FC0B-4693-8459-816BE5E2F84C}"/>
          </ac:spMkLst>
        </pc:spChg>
        <pc:spChg chg="mod">
          <ac:chgData name="Borst, Theo" userId="8d5660be-311f-4ba9-9aee-9a49be5929b4" providerId="ADAL" clId="{5331C4F4-81A4-436A-A9F4-31C099CDF66C}" dt="2022-11-29T10:55:44.196" v="281" actId="164"/>
          <ac:spMkLst>
            <pc:docMk/>
            <pc:sldMk cId="2351843884" sldId="11045"/>
            <ac:spMk id="5" creationId="{0A274A97-874B-409A-A48A-1E86FAA72D40}"/>
          </ac:spMkLst>
        </pc:spChg>
        <pc:spChg chg="mod">
          <ac:chgData name="Borst, Theo" userId="8d5660be-311f-4ba9-9aee-9a49be5929b4" providerId="ADAL" clId="{5331C4F4-81A4-436A-A9F4-31C099CDF66C}" dt="2022-11-29T10:55:44.196" v="281" actId="164"/>
          <ac:spMkLst>
            <pc:docMk/>
            <pc:sldMk cId="2351843884" sldId="11045"/>
            <ac:spMk id="6" creationId="{61CA0A24-8213-4E15-B7A3-FDF71664A482}"/>
          </ac:spMkLst>
        </pc:spChg>
        <pc:spChg chg="mod">
          <ac:chgData name="Borst, Theo" userId="8d5660be-311f-4ba9-9aee-9a49be5929b4" providerId="ADAL" clId="{5331C4F4-81A4-436A-A9F4-31C099CDF66C}" dt="2022-11-29T10:55:44.196" v="281" actId="164"/>
          <ac:spMkLst>
            <pc:docMk/>
            <pc:sldMk cId="2351843884" sldId="11045"/>
            <ac:spMk id="9" creationId="{C4224296-4339-4E03-AFDC-BB4496629DB2}"/>
          </ac:spMkLst>
        </pc:spChg>
        <pc:spChg chg="mod">
          <ac:chgData name="Borst, Theo" userId="8d5660be-311f-4ba9-9aee-9a49be5929b4" providerId="ADAL" clId="{5331C4F4-81A4-436A-A9F4-31C099CDF66C}" dt="2022-11-29T10:55:44.196" v="281" actId="164"/>
          <ac:spMkLst>
            <pc:docMk/>
            <pc:sldMk cId="2351843884" sldId="11045"/>
            <ac:spMk id="10" creationId="{0CE9970F-5CCC-4A42-B3BD-0767423FD069}"/>
          </ac:spMkLst>
        </pc:spChg>
        <pc:spChg chg="mod">
          <ac:chgData name="Borst, Theo" userId="8d5660be-311f-4ba9-9aee-9a49be5929b4" providerId="ADAL" clId="{5331C4F4-81A4-436A-A9F4-31C099CDF66C}" dt="2022-11-29T10:55:44.196" v="281" actId="164"/>
          <ac:spMkLst>
            <pc:docMk/>
            <pc:sldMk cId="2351843884" sldId="11045"/>
            <ac:spMk id="15" creationId="{CFDEBC48-880B-404F-85E7-8DADDC0BDC5A}"/>
          </ac:spMkLst>
        </pc:spChg>
        <pc:spChg chg="mod">
          <ac:chgData name="Borst, Theo" userId="8d5660be-311f-4ba9-9aee-9a49be5929b4" providerId="ADAL" clId="{5331C4F4-81A4-436A-A9F4-31C099CDF66C}" dt="2022-11-29T10:55:44.196" v="281" actId="164"/>
          <ac:spMkLst>
            <pc:docMk/>
            <pc:sldMk cId="2351843884" sldId="11045"/>
            <ac:spMk id="22" creationId="{5260F227-8B04-4A06-AF51-81ADBC597563}"/>
          </ac:spMkLst>
        </pc:spChg>
        <pc:spChg chg="mod">
          <ac:chgData name="Borst, Theo" userId="8d5660be-311f-4ba9-9aee-9a49be5929b4" providerId="ADAL" clId="{5331C4F4-81A4-436A-A9F4-31C099CDF66C}" dt="2022-11-29T10:55:44.196" v="281" actId="164"/>
          <ac:spMkLst>
            <pc:docMk/>
            <pc:sldMk cId="2351843884" sldId="11045"/>
            <ac:spMk id="23" creationId="{19DDE7CD-DBCB-42BD-8852-6D2F2BC5C8A2}"/>
          </ac:spMkLst>
        </pc:spChg>
        <pc:spChg chg="mod">
          <ac:chgData name="Borst, Theo" userId="8d5660be-311f-4ba9-9aee-9a49be5929b4" providerId="ADAL" clId="{5331C4F4-81A4-436A-A9F4-31C099CDF66C}" dt="2022-11-29T10:55:44.196" v="281" actId="164"/>
          <ac:spMkLst>
            <pc:docMk/>
            <pc:sldMk cId="2351843884" sldId="11045"/>
            <ac:spMk id="24" creationId="{7AB1F4E7-8AE6-4F44-96E3-5057A10643E2}"/>
          </ac:spMkLst>
        </pc:spChg>
        <pc:spChg chg="mod">
          <ac:chgData name="Borst, Theo" userId="8d5660be-311f-4ba9-9aee-9a49be5929b4" providerId="ADAL" clId="{5331C4F4-81A4-436A-A9F4-31C099CDF66C}" dt="2022-11-29T10:55:44.196" v="281" actId="164"/>
          <ac:spMkLst>
            <pc:docMk/>
            <pc:sldMk cId="2351843884" sldId="11045"/>
            <ac:spMk id="25" creationId="{3D9F44CB-1BE7-4990-B58C-9B4A1D5499EF}"/>
          </ac:spMkLst>
        </pc:spChg>
        <pc:spChg chg="mod">
          <ac:chgData name="Borst, Theo" userId="8d5660be-311f-4ba9-9aee-9a49be5929b4" providerId="ADAL" clId="{5331C4F4-81A4-436A-A9F4-31C099CDF66C}" dt="2022-11-29T10:55:44.196" v="281" actId="164"/>
          <ac:spMkLst>
            <pc:docMk/>
            <pc:sldMk cId="2351843884" sldId="11045"/>
            <ac:spMk id="30" creationId="{2AD11D0A-022A-4653-BB96-F657D852C939}"/>
          </ac:spMkLst>
        </pc:spChg>
        <pc:spChg chg="mod">
          <ac:chgData name="Borst, Theo" userId="8d5660be-311f-4ba9-9aee-9a49be5929b4" providerId="ADAL" clId="{5331C4F4-81A4-436A-A9F4-31C099CDF66C}" dt="2022-11-29T10:55:44.196" v="281" actId="164"/>
          <ac:spMkLst>
            <pc:docMk/>
            <pc:sldMk cId="2351843884" sldId="11045"/>
            <ac:spMk id="33" creationId="{BE87ABC0-CA7B-48B2-BD6D-82C7D8261E37}"/>
          </ac:spMkLst>
        </pc:spChg>
        <pc:spChg chg="mod">
          <ac:chgData name="Borst, Theo" userId="8d5660be-311f-4ba9-9aee-9a49be5929b4" providerId="ADAL" clId="{5331C4F4-81A4-436A-A9F4-31C099CDF66C}" dt="2022-11-29T10:55:44.196" v="281" actId="164"/>
          <ac:spMkLst>
            <pc:docMk/>
            <pc:sldMk cId="2351843884" sldId="11045"/>
            <ac:spMk id="35" creationId="{0EA7E4DE-CC2D-4287-BC29-DB4B60C4A234}"/>
          </ac:spMkLst>
        </pc:spChg>
        <pc:spChg chg="mod">
          <ac:chgData name="Borst, Theo" userId="8d5660be-311f-4ba9-9aee-9a49be5929b4" providerId="ADAL" clId="{5331C4F4-81A4-436A-A9F4-31C099CDF66C}" dt="2022-11-29T10:55:44.196" v="281" actId="164"/>
          <ac:spMkLst>
            <pc:docMk/>
            <pc:sldMk cId="2351843884" sldId="11045"/>
            <ac:spMk id="36" creationId="{6DFF5512-45EC-487E-ABE3-9D858A699859}"/>
          </ac:spMkLst>
        </pc:spChg>
        <pc:spChg chg="mod">
          <ac:chgData name="Borst, Theo" userId="8d5660be-311f-4ba9-9aee-9a49be5929b4" providerId="ADAL" clId="{5331C4F4-81A4-436A-A9F4-31C099CDF66C}" dt="2022-11-29T10:55:44.196" v="281" actId="164"/>
          <ac:spMkLst>
            <pc:docMk/>
            <pc:sldMk cId="2351843884" sldId="11045"/>
            <ac:spMk id="37" creationId="{32D352B2-6672-4A88-8B57-4403ABF72B62}"/>
          </ac:spMkLst>
        </pc:spChg>
        <pc:grpChg chg="add mod">
          <ac:chgData name="Borst, Theo" userId="8d5660be-311f-4ba9-9aee-9a49be5929b4" providerId="ADAL" clId="{5331C4F4-81A4-436A-A9F4-31C099CDF66C}" dt="2022-11-29T10:55:29.843" v="280" actId="164"/>
          <ac:grpSpMkLst>
            <pc:docMk/>
            <pc:sldMk cId="2351843884" sldId="11045"/>
            <ac:grpSpMk id="3" creationId="{720F9CB1-F5E5-40AE-BB76-5EDD6163829A}"/>
          </ac:grpSpMkLst>
        </pc:grpChg>
        <pc:grpChg chg="add mod">
          <ac:chgData name="Borst, Theo" userId="8d5660be-311f-4ba9-9aee-9a49be5929b4" providerId="ADAL" clId="{5331C4F4-81A4-436A-A9F4-31C099CDF66C}" dt="2022-11-29T10:55:47.859" v="282" actId="14100"/>
          <ac:grpSpMkLst>
            <pc:docMk/>
            <pc:sldMk cId="2351843884" sldId="11045"/>
            <ac:grpSpMk id="7" creationId="{C79C3C12-F60D-4E9A-A12B-285E8B54EA31}"/>
          </ac:grpSpMkLst>
        </pc:grpChg>
        <pc:picChg chg="mod">
          <ac:chgData name="Borst, Theo" userId="8d5660be-311f-4ba9-9aee-9a49be5929b4" providerId="ADAL" clId="{5331C4F4-81A4-436A-A9F4-31C099CDF66C}" dt="2022-11-29T10:55:44.196" v="281" actId="164"/>
          <ac:picMkLst>
            <pc:docMk/>
            <pc:sldMk cId="2351843884" sldId="11045"/>
            <ac:picMk id="11" creationId="{669AEE73-7C6C-41A1-AFC3-04CA46AC1E86}"/>
          </ac:picMkLst>
        </pc:picChg>
        <pc:picChg chg="mod">
          <ac:chgData name="Borst, Theo" userId="8d5660be-311f-4ba9-9aee-9a49be5929b4" providerId="ADAL" clId="{5331C4F4-81A4-436A-A9F4-31C099CDF66C}" dt="2022-11-29T10:55:44.196" v="281" actId="164"/>
          <ac:picMkLst>
            <pc:docMk/>
            <pc:sldMk cId="2351843884" sldId="11045"/>
            <ac:picMk id="12" creationId="{B74CC43C-2AE6-4D30-B0C7-3FE665C8CB19}"/>
          </ac:picMkLst>
        </pc:picChg>
        <pc:picChg chg="mod">
          <ac:chgData name="Borst, Theo" userId="8d5660be-311f-4ba9-9aee-9a49be5929b4" providerId="ADAL" clId="{5331C4F4-81A4-436A-A9F4-31C099CDF66C}" dt="2022-11-29T10:55:44.196" v="281" actId="164"/>
          <ac:picMkLst>
            <pc:docMk/>
            <pc:sldMk cId="2351843884" sldId="11045"/>
            <ac:picMk id="13" creationId="{025F2D86-B9A7-40EC-A3E7-29B818184758}"/>
          </ac:picMkLst>
        </pc:picChg>
        <pc:picChg chg="mod">
          <ac:chgData name="Borst, Theo" userId="8d5660be-311f-4ba9-9aee-9a49be5929b4" providerId="ADAL" clId="{5331C4F4-81A4-436A-A9F4-31C099CDF66C}" dt="2022-11-29T10:55:44.196" v="281" actId="164"/>
          <ac:picMkLst>
            <pc:docMk/>
            <pc:sldMk cId="2351843884" sldId="11045"/>
            <ac:picMk id="14" creationId="{27065BE4-9B7B-4C5D-991D-ED0BAEA561E2}"/>
          </ac:picMkLst>
        </pc:picChg>
        <pc:picChg chg="mod">
          <ac:chgData name="Borst, Theo" userId="8d5660be-311f-4ba9-9aee-9a49be5929b4" providerId="ADAL" clId="{5331C4F4-81A4-436A-A9F4-31C099CDF66C}" dt="2022-11-29T10:55:44.196" v="281" actId="164"/>
          <ac:picMkLst>
            <pc:docMk/>
            <pc:sldMk cId="2351843884" sldId="11045"/>
            <ac:picMk id="26" creationId="{236F5FE1-80F0-430A-96F0-1733EDE27E17}"/>
          </ac:picMkLst>
        </pc:picChg>
        <pc:picChg chg="mod">
          <ac:chgData name="Borst, Theo" userId="8d5660be-311f-4ba9-9aee-9a49be5929b4" providerId="ADAL" clId="{5331C4F4-81A4-436A-A9F4-31C099CDF66C}" dt="2022-11-29T10:55:44.196" v="281" actId="164"/>
          <ac:picMkLst>
            <pc:docMk/>
            <pc:sldMk cId="2351843884" sldId="11045"/>
            <ac:picMk id="28" creationId="{64432031-E471-4F1D-8CF4-5D128C9ED62D}"/>
          </ac:picMkLst>
        </pc:picChg>
        <pc:picChg chg="mod">
          <ac:chgData name="Borst, Theo" userId="8d5660be-311f-4ba9-9aee-9a49be5929b4" providerId="ADAL" clId="{5331C4F4-81A4-436A-A9F4-31C099CDF66C}" dt="2022-11-29T10:55:44.196" v="281" actId="164"/>
          <ac:picMkLst>
            <pc:docMk/>
            <pc:sldMk cId="2351843884" sldId="11045"/>
            <ac:picMk id="32" creationId="{24CCF6F6-B4A8-49D7-AAFC-5D419A20BF9E}"/>
          </ac:picMkLst>
        </pc:picChg>
      </pc:sldChg>
      <pc:sldChg chg="ord">
        <pc:chgData name="Borst, Theo" userId="8d5660be-311f-4ba9-9aee-9a49be5929b4" providerId="ADAL" clId="{5331C4F4-81A4-436A-A9F4-31C099CDF66C}" dt="2022-11-29T10:49:34.696" v="86"/>
        <pc:sldMkLst>
          <pc:docMk/>
          <pc:sldMk cId="4289789902" sldId="11050"/>
        </pc:sldMkLst>
      </pc:sldChg>
      <pc:sldChg chg="modSp mod ord">
        <pc:chgData name="Borst, Theo" userId="8d5660be-311f-4ba9-9aee-9a49be5929b4" providerId="ADAL" clId="{5331C4F4-81A4-436A-A9F4-31C099CDF66C}" dt="2022-11-29T10:49:03.836" v="82" actId="20578"/>
        <pc:sldMkLst>
          <pc:docMk/>
          <pc:sldMk cId="4013803537" sldId="11149"/>
        </pc:sldMkLst>
        <pc:spChg chg="mod">
          <ac:chgData name="Borst, Theo" userId="8d5660be-311f-4ba9-9aee-9a49be5929b4" providerId="ADAL" clId="{5331C4F4-81A4-436A-A9F4-31C099CDF66C}" dt="2022-11-29T10:45:53.512" v="61" actId="20577"/>
          <ac:spMkLst>
            <pc:docMk/>
            <pc:sldMk cId="4013803537" sldId="11149"/>
            <ac:spMk id="6" creationId="{00FDB158-47D5-4B21-8034-AB8BCBCCFF1E}"/>
          </ac:spMkLst>
        </pc:spChg>
      </pc:sldChg>
      <pc:sldChg chg="modSp mod">
        <pc:chgData name="Borst, Theo" userId="8d5660be-311f-4ba9-9aee-9a49be5929b4" providerId="ADAL" clId="{5331C4F4-81A4-436A-A9F4-31C099CDF66C}" dt="2022-11-29T10:51:02.421" v="122" actId="20577"/>
        <pc:sldMkLst>
          <pc:docMk/>
          <pc:sldMk cId="3311586009" sldId="11325"/>
        </pc:sldMkLst>
        <pc:spChg chg="mod">
          <ac:chgData name="Borst, Theo" userId="8d5660be-311f-4ba9-9aee-9a49be5929b4" providerId="ADAL" clId="{5331C4F4-81A4-436A-A9F4-31C099CDF66C}" dt="2022-11-29T10:51:02.421" v="122" actId="20577"/>
          <ac:spMkLst>
            <pc:docMk/>
            <pc:sldMk cId="3311586009" sldId="11325"/>
            <ac:spMk id="35" creationId="{37F34C0A-76E0-4C6A-8120-19D943F1BD50}"/>
          </ac:spMkLst>
        </pc:spChg>
      </pc:sldChg>
      <pc:sldChg chg="ord">
        <pc:chgData name="Borst, Theo" userId="8d5660be-311f-4ba9-9aee-9a49be5929b4" providerId="ADAL" clId="{5331C4F4-81A4-436A-A9F4-31C099CDF66C}" dt="2022-11-29T10:44:06.770" v="40"/>
        <pc:sldMkLst>
          <pc:docMk/>
          <pc:sldMk cId="2646236177" sldId="2145706854"/>
        </pc:sldMkLst>
      </pc:sldChg>
      <pc:sldChg chg="del">
        <pc:chgData name="Borst, Theo" userId="8d5660be-311f-4ba9-9aee-9a49be5929b4" providerId="ADAL" clId="{5331C4F4-81A4-436A-A9F4-31C099CDF66C}" dt="2022-11-29T12:16:48.832" v="356" actId="47"/>
        <pc:sldMkLst>
          <pc:docMk/>
          <pc:sldMk cId="1402054956" sldId="2146846821"/>
        </pc:sldMkLst>
      </pc:sldChg>
      <pc:sldChg chg="modSp mod ord">
        <pc:chgData name="Borst, Theo" userId="8d5660be-311f-4ba9-9aee-9a49be5929b4" providerId="ADAL" clId="{5331C4F4-81A4-436A-A9F4-31C099CDF66C}" dt="2022-11-29T10:53:04.580" v="195"/>
        <pc:sldMkLst>
          <pc:docMk/>
          <pc:sldMk cId="4183751929" sldId="2146847356"/>
        </pc:sldMkLst>
        <pc:spChg chg="mod">
          <ac:chgData name="Borst, Theo" userId="8d5660be-311f-4ba9-9aee-9a49be5929b4" providerId="ADAL" clId="{5331C4F4-81A4-436A-A9F4-31C099CDF66C}" dt="2022-11-29T10:52:59.216" v="193" actId="20577"/>
          <ac:spMkLst>
            <pc:docMk/>
            <pc:sldMk cId="4183751929" sldId="2146847356"/>
            <ac:spMk id="11" creationId="{06D0C73F-D1C2-897C-1321-361D83C3C6BD}"/>
          </ac:spMkLst>
        </pc:spChg>
      </pc:sldChg>
      <pc:sldChg chg="modSp add mod">
        <pc:chgData name="Borst, Theo" userId="8d5660be-311f-4ba9-9aee-9a49be5929b4" providerId="ADAL" clId="{5331C4F4-81A4-436A-A9F4-31C099CDF66C}" dt="2022-11-29T10:57:03.176" v="354" actId="20577"/>
        <pc:sldMkLst>
          <pc:docMk/>
          <pc:sldMk cId="1549357844" sldId="2146847357"/>
        </pc:sldMkLst>
        <pc:spChg chg="mod">
          <ac:chgData name="Borst, Theo" userId="8d5660be-311f-4ba9-9aee-9a49be5929b4" providerId="ADAL" clId="{5331C4F4-81A4-436A-A9F4-31C099CDF66C}" dt="2022-11-29T10:57:03.176" v="354" actId="20577"/>
          <ac:spMkLst>
            <pc:docMk/>
            <pc:sldMk cId="1549357844" sldId="2146847357"/>
            <ac:spMk id="2" creationId="{FE722964-114B-4B61-9C6C-D6CC9DA2115C}"/>
          </ac:spMkLst>
        </pc:spChg>
      </pc:sldChg>
      <pc:sldChg chg="add">
        <pc:chgData name="Borst, Theo" userId="8d5660be-311f-4ba9-9aee-9a49be5929b4" providerId="ADAL" clId="{5331C4F4-81A4-436A-A9F4-31C099CDF66C}" dt="2022-11-29T12:16:46.803" v="355"/>
        <pc:sldMkLst>
          <pc:docMk/>
          <pc:sldMk cId="2204514814" sldId="2146847358"/>
        </pc:sldMkLst>
      </pc:sldChg>
    </pc:docChg>
  </pc:docChgLst>
  <pc:docChgLst>
    <pc:chgData name="Hansen, Ove Heitmann" userId="f4fd3862-ade0-4e08-98f9-72d108842e79" providerId="ADAL" clId="{3ED86059-6753-4B5A-9810-B79F56EC3890}"/>
    <pc:docChg chg="undo custSel delSld modSld sldOrd">
      <pc:chgData name="Hansen, Ove Heitmann" userId="f4fd3862-ade0-4e08-98f9-72d108842e79" providerId="ADAL" clId="{3ED86059-6753-4B5A-9810-B79F56EC3890}" dt="2022-11-29T08:02:09.343" v="632" actId="1076"/>
      <pc:docMkLst>
        <pc:docMk/>
      </pc:docMkLst>
      <pc:sldChg chg="del ord">
        <pc:chgData name="Hansen, Ove Heitmann" userId="f4fd3862-ade0-4e08-98f9-72d108842e79" providerId="ADAL" clId="{3ED86059-6753-4B5A-9810-B79F56EC3890}" dt="2022-11-28T12:49:16.005" v="520" actId="2696"/>
        <pc:sldMkLst>
          <pc:docMk/>
          <pc:sldMk cId="4030361141" sldId="256"/>
        </pc:sldMkLst>
      </pc:sldChg>
      <pc:sldChg chg="del">
        <pc:chgData name="Hansen, Ove Heitmann" userId="f4fd3862-ade0-4e08-98f9-72d108842e79" providerId="ADAL" clId="{3ED86059-6753-4B5A-9810-B79F56EC3890}" dt="2022-11-28T12:04:20.482" v="9" actId="47"/>
        <pc:sldMkLst>
          <pc:docMk/>
          <pc:sldMk cId="172720224" sldId="270"/>
        </pc:sldMkLst>
      </pc:sldChg>
      <pc:sldChg chg="addSp delSp modSp mod">
        <pc:chgData name="Hansen, Ove Heitmann" userId="f4fd3862-ade0-4e08-98f9-72d108842e79" providerId="ADAL" clId="{3ED86059-6753-4B5A-9810-B79F56EC3890}" dt="2022-11-28T12:24:24.075" v="256" actId="1037"/>
        <pc:sldMkLst>
          <pc:docMk/>
          <pc:sldMk cId="224158352" sldId="413"/>
        </pc:sldMkLst>
        <pc:spChg chg="mod">
          <ac:chgData name="Hansen, Ove Heitmann" userId="f4fd3862-ade0-4e08-98f9-72d108842e79" providerId="ADAL" clId="{3ED86059-6753-4B5A-9810-B79F56EC3890}" dt="2022-11-28T12:23:23.912" v="237" actId="207"/>
          <ac:spMkLst>
            <pc:docMk/>
            <pc:sldMk cId="224158352" sldId="413"/>
            <ac:spMk id="9" creationId="{4BB34A36-CE44-4EF6-A39C-15038017B23A}"/>
          </ac:spMkLst>
        </pc:spChg>
        <pc:spChg chg="mod">
          <ac:chgData name="Hansen, Ove Heitmann" userId="f4fd3862-ade0-4e08-98f9-72d108842e79" providerId="ADAL" clId="{3ED86059-6753-4B5A-9810-B79F56EC3890}" dt="2022-11-28T12:23:23.912" v="237" actId="207"/>
          <ac:spMkLst>
            <pc:docMk/>
            <pc:sldMk cId="224158352" sldId="413"/>
            <ac:spMk id="10" creationId="{D1880EAC-5D65-4AE6-AF86-EBE062651D1B}"/>
          </ac:spMkLst>
        </pc:spChg>
        <pc:spChg chg="mod">
          <ac:chgData name="Hansen, Ove Heitmann" userId="f4fd3862-ade0-4e08-98f9-72d108842e79" providerId="ADAL" clId="{3ED86059-6753-4B5A-9810-B79F56EC3890}" dt="2022-11-28T12:23:23.912" v="237" actId="207"/>
          <ac:spMkLst>
            <pc:docMk/>
            <pc:sldMk cId="224158352" sldId="413"/>
            <ac:spMk id="11" creationId="{4CA73E99-C59F-487E-8C4A-06381837BE21}"/>
          </ac:spMkLst>
        </pc:spChg>
        <pc:spChg chg="mod">
          <ac:chgData name="Hansen, Ove Heitmann" userId="f4fd3862-ade0-4e08-98f9-72d108842e79" providerId="ADAL" clId="{3ED86059-6753-4B5A-9810-B79F56EC3890}" dt="2022-11-28T12:23:23.912" v="237" actId="207"/>
          <ac:spMkLst>
            <pc:docMk/>
            <pc:sldMk cId="224158352" sldId="413"/>
            <ac:spMk id="15" creationId="{03A6B48D-9D2D-43F6-9E3C-B27615E728F0}"/>
          </ac:spMkLst>
        </pc:spChg>
        <pc:spChg chg="mod">
          <ac:chgData name="Hansen, Ove Heitmann" userId="f4fd3862-ade0-4e08-98f9-72d108842e79" providerId="ADAL" clId="{3ED86059-6753-4B5A-9810-B79F56EC3890}" dt="2022-11-28T12:23:23.912" v="237" actId="207"/>
          <ac:spMkLst>
            <pc:docMk/>
            <pc:sldMk cId="224158352" sldId="413"/>
            <ac:spMk id="17" creationId="{DF7F845A-8A9A-42D6-8205-E6A0C5B26DCE}"/>
          </ac:spMkLst>
        </pc:spChg>
        <pc:spChg chg="mod">
          <ac:chgData name="Hansen, Ove Heitmann" userId="f4fd3862-ade0-4e08-98f9-72d108842e79" providerId="ADAL" clId="{3ED86059-6753-4B5A-9810-B79F56EC3890}" dt="2022-11-28T12:23:23.912" v="237" actId="207"/>
          <ac:spMkLst>
            <pc:docMk/>
            <pc:sldMk cId="224158352" sldId="413"/>
            <ac:spMk id="18" creationId="{55948DBB-390F-48B7-86B7-9ED8C8A9B859}"/>
          </ac:spMkLst>
        </pc:spChg>
        <pc:grpChg chg="add del mod">
          <ac:chgData name="Hansen, Ove Heitmann" userId="f4fd3862-ade0-4e08-98f9-72d108842e79" providerId="ADAL" clId="{3ED86059-6753-4B5A-9810-B79F56EC3890}" dt="2022-11-28T12:23:26.029" v="239"/>
          <ac:grpSpMkLst>
            <pc:docMk/>
            <pc:sldMk cId="224158352" sldId="413"/>
            <ac:grpSpMk id="8" creationId="{069FCF31-029A-4408-9A7D-842BB5027633}"/>
          </ac:grpSpMkLst>
        </pc:grpChg>
        <pc:picChg chg="add mod">
          <ac:chgData name="Hansen, Ove Heitmann" userId="f4fd3862-ade0-4e08-98f9-72d108842e79" providerId="ADAL" clId="{3ED86059-6753-4B5A-9810-B79F56EC3890}" dt="2022-11-28T12:24:24.075" v="256" actId="1037"/>
          <ac:picMkLst>
            <pc:docMk/>
            <pc:sldMk cId="224158352" sldId="413"/>
            <ac:picMk id="2" creationId="{68BA2EFD-A542-4C39-94F2-2132DA9994A0}"/>
          </ac:picMkLst>
        </pc:picChg>
      </pc:sldChg>
      <pc:sldChg chg="del">
        <pc:chgData name="Hansen, Ove Heitmann" userId="f4fd3862-ade0-4e08-98f9-72d108842e79" providerId="ADAL" clId="{3ED86059-6753-4B5A-9810-B79F56EC3890}" dt="2022-11-28T12:04:10.780" v="5" actId="47"/>
        <pc:sldMkLst>
          <pc:docMk/>
          <pc:sldMk cId="42978222" sldId="493"/>
        </pc:sldMkLst>
      </pc:sldChg>
      <pc:sldChg chg="modSp mod">
        <pc:chgData name="Hansen, Ove Heitmann" userId="f4fd3862-ade0-4e08-98f9-72d108842e79" providerId="ADAL" clId="{3ED86059-6753-4B5A-9810-B79F56EC3890}" dt="2022-11-28T12:28:45.365" v="312" actId="113"/>
        <pc:sldMkLst>
          <pc:docMk/>
          <pc:sldMk cId="2326538529" sldId="644"/>
        </pc:sldMkLst>
        <pc:spChg chg="mod">
          <ac:chgData name="Hansen, Ove Heitmann" userId="f4fd3862-ade0-4e08-98f9-72d108842e79" providerId="ADAL" clId="{3ED86059-6753-4B5A-9810-B79F56EC3890}" dt="2022-11-28T12:28:45.365" v="312" actId="113"/>
          <ac:spMkLst>
            <pc:docMk/>
            <pc:sldMk cId="2326538529" sldId="644"/>
            <ac:spMk id="9" creationId="{19D13B5E-3C10-48FF-98BF-224662CA8ED7}"/>
          </ac:spMkLst>
        </pc:spChg>
        <pc:spChg chg="mod">
          <ac:chgData name="Hansen, Ove Heitmann" userId="f4fd3862-ade0-4e08-98f9-72d108842e79" providerId="ADAL" clId="{3ED86059-6753-4B5A-9810-B79F56EC3890}" dt="2022-11-28T12:28:10.183" v="311" actId="113"/>
          <ac:spMkLst>
            <pc:docMk/>
            <pc:sldMk cId="2326538529" sldId="644"/>
            <ac:spMk id="126979" creationId="{00000000-0000-0000-0000-000000000000}"/>
          </ac:spMkLst>
        </pc:spChg>
        <pc:picChg chg="mod">
          <ac:chgData name="Hansen, Ove Heitmann" userId="f4fd3862-ade0-4e08-98f9-72d108842e79" providerId="ADAL" clId="{3ED86059-6753-4B5A-9810-B79F56EC3890}" dt="2022-11-28T12:28:02.400" v="310" actId="1036"/>
          <ac:picMkLst>
            <pc:docMk/>
            <pc:sldMk cId="2326538529" sldId="644"/>
            <ac:picMk id="7" creationId="{7CFF8D10-49D1-4CB3-94BC-A61D7F901477}"/>
          </ac:picMkLst>
        </pc:picChg>
      </pc:sldChg>
      <pc:sldChg chg="del">
        <pc:chgData name="Hansen, Ove Heitmann" userId="f4fd3862-ade0-4e08-98f9-72d108842e79" providerId="ADAL" clId="{3ED86059-6753-4B5A-9810-B79F56EC3890}" dt="2022-11-28T12:04:15.679" v="6" actId="47"/>
        <pc:sldMkLst>
          <pc:docMk/>
          <pc:sldMk cId="2136465398" sldId="1204"/>
        </pc:sldMkLst>
      </pc:sldChg>
      <pc:sldChg chg="del">
        <pc:chgData name="Hansen, Ove Heitmann" userId="f4fd3862-ade0-4e08-98f9-72d108842e79" providerId="ADAL" clId="{3ED86059-6753-4B5A-9810-B79F56EC3890}" dt="2022-11-28T12:04:19.518" v="8" actId="47"/>
        <pc:sldMkLst>
          <pc:docMk/>
          <pc:sldMk cId="1154040599" sldId="3129"/>
        </pc:sldMkLst>
      </pc:sldChg>
      <pc:sldChg chg="del">
        <pc:chgData name="Hansen, Ove Heitmann" userId="f4fd3862-ade0-4e08-98f9-72d108842e79" providerId="ADAL" clId="{3ED86059-6753-4B5A-9810-B79F56EC3890}" dt="2022-11-28T12:04:17.846" v="7" actId="47"/>
        <pc:sldMkLst>
          <pc:docMk/>
          <pc:sldMk cId="110610026" sldId="11037"/>
        </pc:sldMkLst>
      </pc:sldChg>
      <pc:sldChg chg="modSp mod">
        <pc:chgData name="Hansen, Ove Heitmann" userId="f4fd3862-ade0-4e08-98f9-72d108842e79" providerId="ADAL" clId="{3ED86059-6753-4B5A-9810-B79F56EC3890}" dt="2022-11-28T12:41:07.333" v="473" actId="313"/>
        <pc:sldMkLst>
          <pc:docMk/>
          <pc:sldMk cId="4013803537" sldId="11149"/>
        </pc:sldMkLst>
        <pc:spChg chg="mod">
          <ac:chgData name="Hansen, Ove Heitmann" userId="f4fd3862-ade0-4e08-98f9-72d108842e79" providerId="ADAL" clId="{3ED86059-6753-4B5A-9810-B79F56EC3890}" dt="2022-11-28T12:30:27.463" v="313" actId="108"/>
          <ac:spMkLst>
            <pc:docMk/>
            <pc:sldMk cId="4013803537" sldId="11149"/>
            <ac:spMk id="4" creationId="{D046DAEE-293F-4B78-A090-78A6E036EF74}"/>
          </ac:spMkLst>
        </pc:spChg>
        <pc:spChg chg="mod">
          <ac:chgData name="Hansen, Ove Heitmann" userId="f4fd3862-ade0-4e08-98f9-72d108842e79" providerId="ADAL" clId="{3ED86059-6753-4B5A-9810-B79F56EC3890}" dt="2022-11-28T12:41:07.333" v="473" actId="313"/>
          <ac:spMkLst>
            <pc:docMk/>
            <pc:sldMk cId="4013803537" sldId="11149"/>
            <ac:spMk id="29" creationId="{C7D291A6-31A7-459A-9AF6-3080E27E89F1}"/>
          </ac:spMkLst>
        </pc:spChg>
      </pc:sldChg>
      <pc:sldChg chg="del">
        <pc:chgData name="Hansen, Ove Heitmann" userId="f4fd3862-ade0-4e08-98f9-72d108842e79" providerId="ADAL" clId="{3ED86059-6753-4B5A-9810-B79F56EC3890}" dt="2022-11-28T12:04:03.208" v="3" actId="47"/>
        <pc:sldMkLst>
          <pc:docMk/>
          <pc:sldMk cId="2908008478" sldId="2088197710"/>
        </pc:sldMkLst>
      </pc:sldChg>
      <pc:sldChg chg="del">
        <pc:chgData name="Hansen, Ove Heitmann" userId="f4fd3862-ade0-4e08-98f9-72d108842e79" providerId="ADAL" clId="{3ED86059-6753-4B5A-9810-B79F56EC3890}" dt="2022-11-28T12:04:02.321" v="2" actId="47"/>
        <pc:sldMkLst>
          <pc:docMk/>
          <pc:sldMk cId="2824019681" sldId="2145706828"/>
        </pc:sldMkLst>
      </pc:sldChg>
      <pc:sldChg chg="del">
        <pc:chgData name="Hansen, Ove Heitmann" userId="f4fd3862-ade0-4e08-98f9-72d108842e79" providerId="ADAL" clId="{3ED86059-6753-4B5A-9810-B79F56EC3890}" dt="2022-11-28T12:04:00.307" v="1" actId="47"/>
        <pc:sldMkLst>
          <pc:docMk/>
          <pc:sldMk cId="2939056930" sldId="2145706836"/>
        </pc:sldMkLst>
      </pc:sldChg>
      <pc:sldChg chg="modSp mod">
        <pc:chgData name="Hansen, Ove Heitmann" userId="f4fd3862-ade0-4e08-98f9-72d108842e79" providerId="ADAL" clId="{3ED86059-6753-4B5A-9810-B79F56EC3890}" dt="2022-11-28T12:46:41.541" v="500" actId="404"/>
        <pc:sldMkLst>
          <pc:docMk/>
          <pc:sldMk cId="1883951987" sldId="2145706843"/>
        </pc:sldMkLst>
        <pc:spChg chg="mod">
          <ac:chgData name="Hansen, Ove Heitmann" userId="f4fd3862-ade0-4e08-98f9-72d108842e79" providerId="ADAL" clId="{3ED86059-6753-4B5A-9810-B79F56EC3890}" dt="2022-11-28T12:46:41.541" v="500" actId="404"/>
          <ac:spMkLst>
            <pc:docMk/>
            <pc:sldMk cId="1883951987" sldId="2145706843"/>
            <ac:spMk id="2" creationId="{FE722964-114B-4B61-9C6C-D6CC9DA2115C}"/>
          </ac:spMkLst>
        </pc:spChg>
      </pc:sldChg>
      <pc:sldChg chg="addSp modSp mod">
        <pc:chgData name="Hansen, Ove Heitmann" userId="f4fd3862-ade0-4e08-98f9-72d108842e79" providerId="ADAL" clId="{3ED86059-6753-4B5A-9810-B79F56EC3890}" dt="2022-11-28T13:07:23.162" v="614" actId="20577"/>
        <pc:sldMkLst>
          <pc:docMk/>
          <pc:sldMk cId="663294182" sldId="2145706851"/>
        </pc:sldMkLst>
        <pc:spChg chg="mod">
          <ac:chgData name="Hansen, Ove Heitmann" userId="f4fd3862-ade0-4e08-98f9-72d108842e79" providerId="ADAL" clId="{3ED86059-6753-4B5A-9810-B79F56EC3890}" dt="2022-11-28T13:04:14.652" v="583" actId="1036"/>
          <ac:spMkLst>
            <pc:docMk/>
            <pc:sldMk cId="663294182" sldId="2145706851"/>
            <ac:spMk id="31" creationId="{F629A0CB-D3F1-45CF-900E-073034C4FAA7}"/>
          </ac:spMkLst>
        </pc:spChg>
        <pc:spChg chg="mod">
          <ac:chgData name="Hansen, Ove Heitmann" userId="f4fd3862-ade0-4e08-98f9-72d108842e79" providerId="ADAL" clId="{3ED86059-6753-4B5A-9810-B79F56EC3890}" dt="2022-11-28T13:04:14.652" v="583" actId="1036"/>
          <ac:spMkLst>
            <pc:docMk/>
            <pc:sldMk cId="663294182" sldId="2145706851"/>
            <ac:spMk id="32" creationId="{EF73C1EA-320D-4882-B8C3-F510A21728E2}"/>
          </ac:spMkLst>
        </pc:spChg>
        <pc:spChg chg="mod">
          <ac:chgData name="Hansen, Ove Heitmann" userId="f4fd3862-ade0-4e08-98f9-72d108842e79" providerId="ADAL" clId="{3ED86059-6753-4B5A-9810-B79F56EC3890}" dt="2022-11-28T13:07:23.162" v="614" actId="20577"/>
          <ac:spMkLst>
            <pc:docMk/>
            <pc:sldMk cId="663294182" sldId="2145706851"/>
            <ac:spMk id="33" creationId="{9E48C8A1-1D26-4177-97E3-2445E2797145}"/>
          </ac:spMkLst>
        </pc:spChg>
        <pc:spChg chg="mod">
          <ac:chgData name="Hansen, Ove Heitmann" userId="f4fd3862-ade0-4e08-98f9-72d108842e79" providerId="ADAL" clId="{3ED86059-6753-4B5A-9810-B79F56EC3890}" dt="2022-11-28T13:04:14.652" v="583" actId="1036"/>
          <ac:spMkLst>
            <pc:docMk/>
            <pc:sldMk cId="663294182" sldId="2145706851"/>
            <ac:spMk id="35" creationId="{88427606-0DD5-4E6E-9C5B-14151FC9A77A}"/>
          </ac:spMkLst>
        </pc:spChg>
        <pc:spChg chg="mod">
          <ac:chgData name="Hansen, Ove Heitmann" userId="f4fd3862-ade0-4e08-98f9-72d108842e79" providerId="ADAL" clId="{3ED86059-6753-4B5A-9810-B79F56EC3890}" dt="2022-11-28T13:04:14.652" v="583" actId="1036"/>
          <ac:spMkLst>
            <pc:docMk/>
            <pc:sldMk cId="663294182" sldId="2145706851"/>
            <ac:spMk id="38" creationId="{A81A0CD5-7497-49EB-BCD1-125782D3DFE4}"/>
          </ac:spMkLst>
        </pc:spChg>
        <pc:spChg chg="mod">
          <ac:chgData name="Hansen, Ove Heitmann" userId="f4fd3862-ade0-4e08-98f9-72d108842e79" providerId="ADAL" clId="{3ED86059-6753-4B5A-9810-B79F56EC3890}" dt="2022-11-28T12:48:07.144" v="502" actId="164"/>
          <ac:spMkLst>
            <pc:docMk/>
            <pc:sldMk cId="663294182" sldId="2145706851"/>
            <ac:spMk id="40" creationId="{39B35C57-FFDE-47CE-8F41-465FFBFE59B7}"/>
          </ac:spMkLst>
        </pc:spChg>
        <pc:spChg chg="mod">
          <ac:chgData name="Hansen, Ove Heitmann" userId="f4fd3862-ade0-4e08-98f9-72d108842e79" providerId="ADAL" clId="{3ED86059-6753-4B5A-9810-B79F56EC3890}" dt="2022-11-28T12:48:07.144" v="502" actId="164"/>
          <ac:spMkLst>
            <pc:docMk/>
            <pc:sldMk cId="663294182" sldId="2145706851"/>
            <ac:spMk id="41" creationId="{A9C633D5-0031-4E45-81D3-DF62754AB4F8}"/>
          </ac:spMkLst>
        </pc:spChg>
        <pc:spChg chg="mod">
          <ac:chgData name="Hansen, Ove Heitmann" userId="f4fd3862-ade0-4e08-98f9-72d108842e79" providerId="ADAL" clId="{3ED86059-6753-4B5A-9810-B79F56EC3890}" dt="2022-11-28T12:48:48.714" v="519" actId="1038"/>
          <ac:spMkLst>
            <pc:docMk/>
            <pc:sldMk cId="663294182" sldId="2145706851"/>
            <ac:spMk id="42" creationId="{30DF3614-C295-4720-8BED-94DAA253EEB1}"/>
          </ac:spMkLst>
        </pc:spChg>
        <pc:spChg chg="mod">
          <ac:chgData name="Hansen, Ove Heitmann" userId="f4fd3862-ade0-4e08-98f9-72d108842e79" providerId="ADAL" clId="{3ED86059-6753-4B5A-9810-B79F56EC3890}" dt="2022-11-28T12:48:48.714" v="519" actId="1038"/>
          <ac:spMkLst>
            <pc:docMk/>
            <pc:sldMk cId="663294182" sldId="2145706851"/>
            <ac:spMk id="43" creationId="{4E972765-BAA4-4FE7-A6BC-54CB45DC92F3}"/>
          </ac:spMkLst>
        </pc:spChg>
        <pc:spChg chg="add mod">
          <ac:chgData name="Hansen, Ove Heitmann" userId="f4fd3862-ade0-4e08-98f9-72d108842e79" providerId="ADAL" clId="{3ED86059-6753-4B5A-9810-B79F56EC3890}" dt="2022-11-28T13:04:46.617" v="594" actId="20577"/>
          <ac:spMkLst>
            <pc:docMk/>
            <pc:sldMk cId="663294182" sldId="2145706851"/>
            <ac:spMk id="46" creationId="{60FA5A8B-250F-440F-969F-526053B67D41}"/>
          </ac:spMkLst>
        </pc:spChg>
        <pc:grpChg chg="add mod">
          <ac:chgData name="Hansen, Ove Heitmann" userId="f4fd3862-ade0-4e08-98f9-72d108842e79" providerId="ADAL" clId="{3ED86059-6753-4B5A-9810-B79F56EC3890}" dt="2022-11-28T12:48:28.235" v="504" actId="1076"/>
          <ac:grpSpMkLst>
            <pc:docMk/>
            <pc:sldMk cId="663294182" sldId="2145706851"/>
            <ac:grpSpMk id="2" creationId="{178FDE7E-EFE2-4BD2-8A06-D8C7EFFE8257}"/>
          </ac:grpSpMkLst>
        </pc:grpChg>
      </pc:sldChg>
      <pc:sldChg chg="modSp mod">
        <pc:chgData name="Hansen, Ove Heitmann" userId="f4fd3862-ade0-4e08-98f9-72d108842e79" providerId="ADAL" clId="{3ED86059-6753-4B5A-9810-B79F56EC3890}" dt="2022-11-28T12:43:48.066" v="495" actId="1035"/>
        <pc:sldMkLst>
          <pc:docMk/>
          <pc:sldMk cId="3459717152" sldId="2145706882"/>
        </pc:sldMkLst>
        <pc:spChg chg="mod">
          <ac:chgData name="Hansen, Ove Heitmann" userId="f4fd3862-ade0-4e08-98f9-72d108842e79" providerId="ADAL" clId="{3ED86059-6753-4B5A-9810-B79F56EC3890}" dt="2022-11-28T12:43:48.066" v="495" actId="1035"/>
          <ac:spMkLst>
            <pc:docMk/>
            <pc:sldMk cId="3459717152" sldId="2145706882"/>
            <ac:spMk id="10" creationId="{A3E831CB-29D9-4FE4-A202-4D43A247D0B9}"/>
          </ac:spMkLst>
        </pc:spChg>
      </pc:sldChg>
      <pc:sldChg chg="del">
        <pc:chgData name="Hansen, Ove Heitmann" userId="f4fd3862-ade0-4e08-98f9-72d108842e79" providerId="ADAL" clId="{3ED86059-6753-4B5A-9810-B79F56EC3890}" dt="2022-11-28T12:04:07.704" v="4" actId="47"/>
        <pc:sldMkLst>
          <pc:docMk/>
          <pc:sldMk cId="1664924113" sldId="2146846809"/>
        </pc:sldMkLst>
      </pc:sldChg>
      <pc:sldChg chg="addSp delSp modSp mod">
        <pc:chgData name="Hansen, Ove Heitmann" userId="f4fd3862-ade0-4e08-98f9-72d108842e79" providerId="ADAL" clId="{3ED86059-6753-4B5A-9810-B79F56EC3890}" dt="2022-11-29T08:02:09.343" v="632" actId="1076"/>
        <pc:sldMkLst>
          <pc:docMk/>
          <pc:sldMk cId="1402054956" sldId="2146846821"/>
        </pc:sldMkLst>
        <pc:spChg chg="mod">
          <ac:chgData name="Hansen, Ove Heitmann" userId="f4fd3862-ade0-4e08-98f9-72d108842e79" providerId="ADAL" clId="{3ED86059-6753-4B5A-9810-B79F56EC3890}" dt="2022-11-28T12:32:21.357" v="315" actId="20577"/>
          <ac:spMkLst>
            <pc:docMk/>
            <pc:sldMk cId="1402054956" sldId="2146846821"/>
            <ac:spMk id="8" creationId="{711D638F-8B2C-43CD-BCF6-AD056A02C8D8}"/>
          </ac:spMkLst>
        </pc:spChg>
        <pc:spChg chg="mod">
          <ac:chgData name="Hansen, Ove Heitmann" userId="f4fd3862-ade0-4e08-98f9-72d108842e79" providerId="ADAL" clId="{3ED86059-6753-4B5A-9810-B79F56EC3890}" dt="2022-11-29T08:01:58.495" v="630" actId="478"/>
          <ac:spMkLst>
            <pc:docMk/>
            <pc:sldMk cId="1402054956" sldId="2146846821"/>
            <ac:spMk id="89" creationId="{C5BEDAED-AEC0-46FB-90DC-5E9927924470}"/>
          </ac:spMkLst>
        </pc:spChg>
        <pc:spChg chg="add mod">
          <ac:chgData name="Hansen, Ove Heitmann" userId="f4fd3862-ade0-4e08-98f9-72d108842e79" providerId="ADAL" clId="{3ED86059-6753-4B5A-9810-B79F56EC3890}" dt="2022-11-29T08:02:09.343" v="632" actId="1076"/>
          <ac:spMkLst>
            <pc:docMk/>
            <pc:sldMk cId="1402054956" sldId="2146846821"/>
            <ac:spMk id="209" creationId="{6D5588A6-A73A-414E-94FC-49917D2E6692}"/>
          </ac:spMkLst>
        </pc:spChg>
        <pc:spChg chg="add mod">
          <ac:chgData name="Hansen, Ove Heitmann" userId="f4fd3862-ade0-4e08-98f9-72d108842e79" providerId="ADAL" clId="{3ED86059-6753-4B5A-9810-B79F56EC3890}" dt="2022-11-29T08:02:09.343" v="632" actId="1076"/>
          <ac:spMkLst>
            <pc:docMk/>
            <pc:sldMk cId="1402054956" sldId="2146846821"/>
            <ac:spMk id="210" creationId="{83E31F80-4ADD-48A8-9274-1BAB13719BEB}"/>
          </ac:spMkLst>
        </pc:spChg>
        <pc:spChg chg="add mod">
          <ac:chgData name="Hansen, Ove Heitmann" userId="f4fd3862-ade0-4e08-98f9-72d108842e79" providerId="ADAL" clId="{3ED86059-6753-4B5A-9810-B79F56EC3890}" dt="2022-11-29T08:02:09.343" v="632" actId="1076"/>
          <ac:spMkLst>
            <pc:docMk/>
            <pc:sldMk cId="1402054956" sldId="2146846821"/>
            <ac:spMk id="224" creationId="{9237C9FA-BF57-48F9-89FB-9F122940DA92}"/>
          </ac:spMkLst>
        </pc:spChg>
        <pc:spChg chg="mod">
          <ac:chgData name="Hansen, Ove Heitmann" userId="f4fd3862-ade0-4e08-98f9-72d108842e79" providerId="ADAL" clId="{3ED86059-6753-4B5A-9810-B79F56EC3890}" dt="2022-11-29T08:01:58.495" v="630" actId="478"/>
          <ac:spMkLst>
            <pc:docMk/>
            <pc:sldMk cId="1402054956" sldId="2146846821"/>
            <ac:spMk id="244" creationId="{E9333457-2C8F-E24B-AB49-EB966B4E0BCC}"/>
          </ac:spMkLst>
        </pc:spChg>
        <pc:spChg chg="del mod">
          <ac:chgData name="Hansen, Ove Heitmann" userId="f4fd3862-ade0-4e08-98f9-72d108842e79" providerId="ADAL" clId="{3ED86059-6753-4B5A-9810-B79F56EC3890}" dt="2022-11-29T08:01:58.495" v="630" actId="478"/>
          <ac:spMkLst>
            <pc:docMk/>
            <pc:sldMk cId="1402054956" sldId="2146846821"/>
            <ac:spMk id="297" creationId="{47D98046-1D54-4653-A1B2-1E05D8A40F33}"/>
          </ac:spMkLst>
        </pc:spChg>
        <pc:spChg chg="del">
          <ac:chgData name="Hansen, Ove Heitmann" userId="f4fd3862-ade0-4e08-98f9-72d108842e79" providerId="ADAL" clId="{3ED86059-6753-4B5A-9810-B79F56EC3890}" dt="2022-11-29T08:01:53.411" v="629" actId="478"/>
          <ac:spMkLst>
            <pc:docMk/>
            <pc:sldMk cId="1402054956" sldId="2146846821"/>
            <ac:spMk id="298" creationId="{5862852D-9866-453B-9C08-A95D3EADDF38}"/>
          </ac:spMkLst>
        </pc:spChg>
        <pc:spChg chg="mod">
          <ac:chgData name="Hansen, Ove Heitmann" userId="f4fd3862-ade0-4e08-98f9-72d108842e79" providerId="ADAL" clId="{3ED86059-6753-4B5A-9810-B79F56EC3890}" dt="2022-11-28T12:58:19.860" v="536" actId="20577"/>
          <ac:spMkLst>
            <pc:docMk/>
            <pc:sldMk cId="1402054956" sldId="2146846821"/>
            <ac:spMk id="301" creationId="{1CAE66B2-31A4-4446-AD10-8F24966834A9}"/>
          </ac:spMkLst>
        </pc:spChg>
        <pc:spChg chg="mod">
          <ac:chgData name="Hansen, Ove Heitmann" userId="f4fd3862-ade0-4e08-98f9-72d108842e79" providerId="ADAL" clId="{3ED86059-6753-4B5A-9810-B79F56EC3890}" dt="2022-11-29T08:01:58.495" v="630" actId="478"/>
          <ac:spMkLst>
            <pc:docMk/>
            <pc:sldMk cId="1402054956" sldId="2146846821"/>
            <ac:spMk id="304" creationId="{F198BDFD-E2CF-440B-9A61-54C2CA0A5711}"/>
          </ac:spMkLst>
        </pc:spChg>
        <pc:spChg chg="mod">
          <ac:chgData name="Hansen, Ove Heitmann" userId="f4fd3862-ade0-4e08-98f9-72d108842e79" providerId="ADAL" clId="{3ED86059-6753-4B5A-9810-B79F56EC3890}" dt="2022-11-29T08:01:58.495" v="630" actId="478"/>
          <ac:spMkLst>
            <pc:docMk/>
            <pc:sldMk cId="1402054956" sldId="2146846821"/>
            <ac:spMk id="305" creationId="{8FFC505A-648F-4672-AE93-25F14135EAC4}"/>
          </ac:spMkLst>
        </pc:spChg>
        <pc:spChg chg="mod">
          <ac:chgData name="Hansen, Ove Heitmann" userId="f4fd3862-ade0-4e08-98f9-72d108842e79" providerId="ADAL" clId="{3ED86059-6753-4B5A-9810-B79F56EC3890}" dt="2022-11-28T13:02:56.086" v="542" actId="692"/>
          <ac:spMkLst>
            <pc:docMk/>
            <pc:sldMk cId="1402054956" sldId="2146846821"/>
            <ac:spMk id="326" creationId="{76450864-F5E5-4EA6-B796-2A2F479261E3}"/>
          </ac:spMkLst>
        </pc:spChg>
        <pc:spChg chg="mod">
          <ac:chgData name="Hansen, Ove Heitmann" userId="f4fd3862-ade0-4e08-98f9-72d108842e79" providerId="ADAL" clId="{3ED86059-6753-4B5A-9810-B79F56EC3890}" dt="2022-11-28T13:02:56.086" v="542" actId="692"/>
          <ac:spMkLst>
            <pc:docMk/>
            <pc:sldMk cId="1402054956" sldId="2146846821"/>
            <ac:spMk id="327" creationId="{30C31B22-86AA-4B5B-8C18-CA6FB5F63523}"/>
          </ac:spMkLst>
        </pc:spChg>
        <pc:grpChg chg="add mod">
          <ac:chgData name="Hansen, Ove Heitmann" userId="f4fd3862-ade0-4e08-98f9-72d108842e79" providerId="ADAL" clId="{3ED86059-6753-4B5A-9810-B79F56EC3890}" dt="2022-11-29T08:02:09.343" v="632" actId="1076"/>
          <ac:grpSpMkLst>
            <pc:docMk/>
            <pc:sldMk cId="1402054956" sldId="2146846821"/>
            <ac:grpSpMk id="3" creationId="{0BE78C15-461E-4DEF-B4CA-7C562F0174B7}"/>
          </ac:grpSpMkLst>
        </pc:grpChg>
        <pc:grpChg chg="mod">
          <ac:chgData name="Hansen, Ove Heitmann" userId="f4fd3862-ade0-4e08-98f9-72d108842e79" providerId="ADAL" clId="{3ED86059-6753-4B5A-9810-B79F56EC3890}" dt="2022-11-29T08:01:58.495" v="630" actId="478"/>
          <ac:grpSpMkLst>
            <pc:docMk/>
            <pc:sldMk cId="1402054956" sldId="2146846821"/>
            <ac:grpSpMk id="90" creationId="{5A7EF72C-EE7F-49ED-9A15-43C0C62870B0}"/>
          </ac:grpSpMkLst>
        </pc:grpChg>
        <pc:picChg chg="mod">
          <ac:chgData name="Hansen, Ove Heitmann" userId="f4fd3862-ade0-4e08-98f9-72d108842e79" providerId="ADAL" clId="{3ED86059-6753-4B5A-9810-B79F56EC3890}" dt="2022-11-29T08:01:58.495" v="630" actId="478"/>
          <ac:picMkLst>
            <pc:docMk/>
            <pc:sldMk cId="1402054956" sldId="2146846821"/>
            <ac:picMk id="86" creationId="{3776C470-23AE-425C-BE23-22966CBAD7BE}"/>
          </ac:picMkLst>
        </pc:picChg>
        <pc:picChg chg="add mod">
          <ac:chgData name="Hansen, Ove Heitmann" userId="f4fd3862-ade0-4e08-98f9-72d108842e79" providerId="ADAL" clId="{3ED86059-6753-4B5A-9810-B79F56EC3890}" dt="2022-11-29T08:02:09.343" v="632" actId="1076"/>
          <ac:picMkLst>
            <pc:docMk/>
            <pc:sldMk cId="1402054956" sldId="2146846821"/>
            <ac:picMk id="207" creationId="{1531D8ED-AF49-443A-B24F-CE754A6B93CF}"/>
          </ac:picMkLst>
        </pc:picChg>
        <pc:picChg chg="add mod">
          <ac:chgData name="Hansen, Ove Heitmann" userId="f4fd3862-ade0-4e08-98f9-72d108842e79" providerId="ADAL" clId="{3ED86059-6753-4B5A-9810-B79F56EC3890}" dt="2022-11-29T08:02:09.343" v="632" actId="1076"/>
          <ac:picMkLst>
            <pc:docMk/>
            <pc:sldMk cId="1402054956" sldId="2146846821"/>
            <ac:picMk id="208" creationId="{52B4455B-2939-4ED5-A649-220137051865}"/>
          </ac:picMkLst>
        </pc:picChg>
        <pc:picChg chg="add mod">
          <ac:chgData name="Hansen, Ove Heitmann" userId="f4fd3862-ade0-4e08-98f9-72d108842e79" providerId="ADAL" clId="{3ED86059-6753-4B5A-9810-B79F56EC3890}" dt="2022-11-29T08:02:09.343" v="632" actId="1076"/>
          <ac:picMkLst>
            <pc:docMk/>
            <pc:sldMk cId="1402054956" sldId="2146846821"/>
            <ac:picMk id="211" creationId="{5076EC44-6D40-45D2-B233-3CFC3118A89D}"/>
          </ac:picMkLst>
        </pc:picChg>
        <pc:picChg chg="del">
          <ac:chgData name="Hansen, Ove Heitmann" userId="f4fd3862-ade0-4e08-98f9-72d108842e79" providerId="ADAL" clId="{3ED86059-6753-4B5A-9810-B79F56EC3890}" dt="2022-11-29T08:01:49.167" v="628" actId="478"/>
          <ac:picMkLst>
            <pc:docMk/>
            <pc:sldMk cId="1402054956" sldId="2146846821"/>
            <ac:picMk id="295" creationId="{D1239DF8-171E-4F3E-B988-D4B24F43F45F}"/>
          </ac:picMkLst>
        </pc:picChg>
        <pc:picChg chg="del mod">
          <ac:chgData name="Hansen, Ove Heitmann" userId="f4fd3862-ade0-4e08-98f9-72d108842e79" providerId="ADAL" clId="{3ED86059-6753-4B5A-9810-B79F56EC3890}" dt="2022-11-29T08:02:01.447" v="631" actId="478"/>
          <ac:picMkLst>
            <pc:docMk/>
            <pc:sldMk cId="1402054956" sldId="2146846821"/>
            <ac:picMk id="296" creationId="{1CD39A28-1459-454A-9A4B-815ADF6A3B11}"/>
          </ac:picMkLst>
        </pc:picChg>
      </pc:sldChg>
      <pc:sldChg chg="del">
        <pc:chgData name="Hansen, Ove Heitmann" userId="f4fd3862-ade0-4e08-98f9-72d108842e79" providerId="ADAL" clId="{3ED86059-6753-4B5A-9810-B79F56EC3890}" dt="2022-11-28T12:03:59.514" v="0" actId="47"/>
        <pc:sldMkLst>
          <pc:docMk/>
          <pc:sldMk cId="3699506555" sldId="2146847354"/>
        </pc:sldMkLst>
      </pc:sldChg>
      <pc:sldChg chg="modNotesTx">
        <pc:chgData name="Hansen, Ove Heitmann" userId="f4fd3862-ade0-4e08-98f9-72d108842e79" providerId="ADAL" clId="{3ED86059-6753-4B5A-9810-B79F56EC3890}" dt="2022-11-28T13:00:54.647" v="540" actId="6549"/>
        <pc:sldMkLst>
          <pc:docMk/>
          <pc:sldMk cId="842753267" sldId="2146847355"/>
        </pc:sldMkLst>
      </pc:sldChg>
      <pc:sldChg chg="addSp delSp modSp mod">
        <pc:chgData name="Hansen, Ove Heitmann" userId="f4fd3862-ade0-4e08-98f9-72d108842e79" providerId="ADAL" clId="{3ED86059-6753-4B5A-9810-B79F56EC3890}" dt="2022-11-28T13:15:34.744" v="616" actId="122"/>
        <pc:sldMkLst>
          <pc:docMk/>
          <pc:sldMk cId="4183751929" sldId="2146847356"/>
        </pc:sldMkLst>
        <pc:spChg chg="add mod">
          <ac:chgData name="Hansen, Ove Heitmann" userId="f4fd3862-ade0-4e08-98f9-72d108842e79" providerId="ADAL" clId="{3ED86059-6753-4B5A-9810-B79F56EC3890}" dt="2022-11-28T13:15:34.744" v="616" actId="122"/>
          <ac:spMkLst>
            <pc:docMk/>
            <pc:sldMk cId="4183751929" sldId="2146847356"/>
            <ac:spMk id="18" creationId="{D675DA0A-B9A8-404C-B152-28FBB63FC021}"/>
          </ac:spMkLst>
        </pc:spChg>
        <pc:spChg chg="mod topLvl">
          <ac:chgData name="Hansen, Ove Heitmann" userId="f4fd3862-ade0-4e08-98f9-72d108842e79" providerId="ADAL" clId="{3ED86059-6753-4B5A-9810-B79F56EC3890}" dt="2022-11-28T12:35:15.355" v="384" actId="20577"/>
          <ac:spMkLst>
            <pc:docMk/>
            <pc:sldMk cId="4183751929" sldId="2146847356"/>
            <ac:spMk id="82" creationId="{2771FCF5-16DB-4117-B182-D56F15917A41}"/>
          </ac:spMkLst>
        </pc:spChg>
        <pc:spChg chg="mod topLvl">
          <ac:chgData name="Hansen, Ove Heitmann" userId="f4fd3862-ade0-4e08-98f9-72d108842e79" providerId="ADAL" clId="{3ED86059-6753-4B5A-9810-B79F56EC3890}" dt="2022-11-28T12:09:30.980" v="190" actId="14100"/>
          <ac:spMkLst>
            <pc:docMk/>
            <pc:sldMk cId="4183751929" sldId="2146847356"/>
            <ac:spMk id="93" creationId="{694A4543-FA51-4457-A61D-3B973D07189D}"/>
          </ac:spMkLst>
        </pc:spChg>
        <pc:spChg chg="mod topLvl">
          <ac:chgData name="Hansen, Ove Heitmann" userId="f4fd3862-ade0-4e08-98f9-72d108842e79" providerId="ADAL" clId="{3ED86059-6753-4B5A-9810-B79F56EC3890}" dt="2022-11-28T12:09:38.283" v="191" actId="14100"/>
          <ac:spMkLst>
            <pc:docMk/>
            <pc:sldMk cId="4183751929" sldId="2146847356"/>
            <ac:spMk id="94" creationId="{9CF71A63-E054-412F-8423-0BEE48FCEE40}"/>
          </ac:spMkLst>
        </pc:spChg>
        <pc:spChg chg="mod topLvl">
          <ac:chgData name="Hansen, Ove Heitmann" userId="f4fd3862-ade0-4e08-98f9-72d108842e79" providerId="ADAL" clId="{3ED86059-6753-4B5A-9810-B79F56EC3890}" dt="2022-11-28T12:10:33.937" v="198" actId="1037"/>
          <ac:spMkLst>
            <pc:docMk/>
            <pc:sldMk cId="4183751929" sldId="2146847356"/>
            <ac:spMk id="95" creationId="{18AC53DE-D7DB-4F4A-9415-9726CF57F287}"/>
          </ac:spMkLst>
        </pc:spChg>
        <pc:spChg chg="mod topLvl">
          <ac:chgData name="Hansen, Ove Heitmann" userId="f4fd3862-ade0-4e08-98f9-72d108842e79" providerId="ADAL" clId="{3ED86059-6753-4B5A-9810-B79F56EC3890}" dt="2022-11-28T12:10:24.242" v="194" actId="1037"/>
          <ac:spMkLst>
            <pc:docMk/>
            <pc:sldMk cId="4183751929" sldId="2146847356"/>
            <ac:spMk id="97" creationId="{696751FB-9838-4E8F-92C0-9C573C1E9856}"/>
          </ac:spMkLst>
        </pc:spChg>
        <pc:spChg chg="mod topLvl">
          <ac:chgData name="Hansen, Ove Heitmann" userId="f4fd3862-ade0-4e08-98f9-72d108842e79" providerId="ADAL" clId="{3ED86059-6753-4B5A-9810-B79F56EC3890}" dt="2022-11-28T12:07:05.453" v="13" actId="164"/>
          <ac:spMkLst>
            <pc:docMk/>
            <pc:sldMk cId="4183751929" sldId="2146847356"/>
            <ac:spMk id="98" creationId="{B1E0EDEB-23B1-4F58-A511-D3567E759D0D}"/>
          </ac:spMkLst>
        </pc:spChg>
        <pc:spChg chg="mod">
          <ac:chgData name="Hansen, Ove Heitmann" userId="f4fd3862-ade0-4e08-98f9-72d108842e79" providerId="ADAL" clId="{3ED86059-6753-4B5A-9810-B79F56EC3890}" dt="2022-11-28T12:09:26.765" v="189" actId="14100"/>
          <ac:spMkLst>
            <pc:docMk/>
            <pc:sldMk cId="4183751929" sldId="2146847356"/>
            <ac:spMk id="102" creationId="{D5945584-7722-422D-94E7-D19924CB9136}"/>
          </ac:spMkLst>
        </pc:spChg>
        <pc:spChg chg="mod">
          <ac:chgData name="Hansen, Ove Heitmann" userId="f4fd3862-ade0-4e08-98f9-72d108842e79" providerId="ADAL" clId="{3ED86059-6753-4B5A-9810-B79F56EC3890}" dt="2022-11-28T12:12:13.217" v="208" actId="20577"/>
          <ac:spMkLst>
            <pc:docMk/>
            <pc:sldMk cId="4183751929" sldId="2146847356"/>
            <ac:spMk id="118" creationId="{76A877E0-B272-44A1-B948-45460E9BA408}"/>
          </ac:spMkLst>
        </pc:spChg>
        <pc:grpChg chg="add mod">
          <ac:chgData name="Hansen, Ove Heitmann" userId="f4fd3862-ade0-4e08-98f9-72d108842e79" providerId="ADAL" clId="{3ED86059-6753-4B5A-9810-B79F56EC3890}" dt="2022-11-28T12:07:54.639" v="82" actId="1036"/>
          <ac:grpSpMkLst>
            <pc:docMk/>
            <pc:sldMk cId="4183751929" sldId="2146847356"/>
            <ac:grpSpMk id="7" creationId="{3E7D6703-5009-4A89-AFBE-83635449D8D1}"/>
          </ac:grpSpMkLst>
        </pc:grpChg>
        <pc:grpChg chg="del">
          <ac:chgData name="Hansen, Ove Heitmann" userId="f4fd3862-ade0-4e08-98f9-72d108842e79" providerId="ADAL" clId="{3ED86059-6753-4B5A-9810-B79F56EC3890}" dt="2022-11-28T12:06:39.800" v="10" actId="165"/>
          <ac:grpSpMkLst>
            <pc:docMk/>
            <pc:sldMk cId="4183751929" sldId="2146847356"/>
            <ac:grpSpMk id="54" creationId="{0874C45F-152A-4439-A650-28108542564A}"/>
          </ac:grpSpMkLst>
        </pc:grpChg>
        <pc:grpChg chg="mod">
          <ac:chgData name="Hansen, Ove Heitmann" userId="f4fd3862-ade0-4e08-98f9-72d108842e79" providerId="ADAL" clId="{3ED86059-6753-4B5A-9810-B79F56EC3890}" dt="2022-11-28T12:16:08.442" v="209" actId="14100"/>
          <ac:grpSpMkLst>
            <pc:docMk/>
            <pc:sldMk cId="4183751929" sldId="2146847356"/>
            <ac:grpSpMk id="112" creationId="{9C3B811C-1D79-40F7-BC1B-AD2A5D4B38BD}"/>
          </ac:grpSpMkLst>
        </pc:grpChg>
        <pc:picChg chg="mod topLvl">
          <ac:chgData name="Hansen, Ove Heitmann" userId="f4fd3862-ade0-4e08-98f9-72d108842e79" providerId="ADAL" clId="{3ED86059-6753-4B5A-9810-B79F56EC3890}" dt="2022-11-28T12:07:05.453" v="13" actId="164"/>
          <ac:picMkLst>
            <pc:docMk/>
            <pc:sldMk cId="4183751929" sldId="2146847356"/>
            <ac:picMk id="90" creationId="{3018666F-E23E-4410-9E07-308BD190E2DE}"/>
          </ac:picMkLst>
        </pc:picChg>
        <pc:picChg chg="mod topLvl">
          <ac:chgData name="Hansen, Ove Heitmann" userId="f4fd3862-ade0-4e08-98f9-72d108842e79" providerId="ADAL" clId="{3ED86059-6753-4B5A-9810-B79F56EC3890}" dt="2022-11-28T12:08:34.040" v="151" actId="1076"/>
          <ac:picMkLst>
            <pc:docMk/>
            <pc:sldMk cId="4183751929" sldId="2146847356"/>
            <ac:picMk id="91" creationId="{39B585BB-4479-4768-A990-D193E0FC2CD2}"/>
          </ac:picMkLst>
        </pc:picChg>
        <pc:picChg chg="mod topLvl">
          <ac:chgData name="Hansen, Ove Heitmann" userId="f4fd3862-ade0-4e08-98f9-72d108842e79" providerId="ADAL" clId="{3ED86059-6753-4B5A-9810-B79F56EC3890}" dt="2022-11-28T12:09:19.961" v="188" actId="1036"/>
          <ac:picMkLst>
            <pc:docMk/>
            <pc:sldMk cId="4183751929" sldId="2146847356"/>
            <ac:picMk id="92" creationId="{EBE3D07B-85E1-4C73-8C05-81850F331712}"/>
          </ac:picMkLst>
        </pc:picChg>
        <pc:picChg chg="mod">
          <ac:chgData name="Hansen, Ove Heitmann" userId="f4fd3862-ade0-4e08-98f9-72d108842e79" providerId="ADAL" clId="{3ED86059-6753-4B5A-9810-B79F56EC3890}" dt="2022-11-28T12:09:12.397" v="171" actId="1036"/>
          <ac:picMkLst>
            <pc:docMk/>
            <pc:sldMk cId="4183751929" sldId="2146847356"/>
            <ac:picMk id="101" creationId="{C41B5C0F-4297-4A02-A3FF-48BBB466A8AB}"/>
          </ac:picMkLst>
        </pc:picChg>
        <pc:picChg chg="add mod">
          <ac:chgData name="Hansen, Ove Heitmann" userId="f4fd3862-ade0-4e08-98f9-72d108842e79" providerId="ADAL" clId="{3ED86059-6753-4B5A-9810-B79F56EC3890}" dt="2022-11-28T12:37:04.201" v="410" actId="2085"/>
          <ac:picMkLst>
            <pc:docMk/>
            <pc:sldMk cId="4183751929" sldId="2146847356"/>
            <ac:picMk id="103" creationId="{8DF36C1A-F31F-4D69-BB72-8F8E4DF828B4}"/>
          </ac:picMkLst>
        </pc:picChg>
        <pc:cxnChg chg="mod">
          <ac:chgData name="Hansen, Ove Heitmann" userId="f4fd3862-ade0-4e08-98f9-72d108842e79" providerId="ADAL" clId="{3ED86059-6753-4B5A-9810-B79F56EC3890}" dt="2022-11-28T12:19:47.782" v="229" actId="14100"/>
          <ac:cxnSpMkLst>
            <pc:docMk/>
            <pc:sldMk cId="4183751929" sldId="2146847356"/>
            <ac:cxnSpMk id="122" creationId="{47193AFD-8D6B-4934-8FB2-85B060FA7F6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F6417-6B31-4D2A-BEA6-1E11B509084B}" type="doc">
      <dgm:prSet loTypeId="urn:microsoft.com/office/officeart/2005/8/layout/chevron1" loCatId="process" qsTypeId="urn:microsoft.com/office/officeart/2005/8/quickstyle/simple1" qsCatId="simple" csTypeId="urn:microsoft.com/office/officeart/2005/8/colors/accent1_2" csCatId="accent1" phldr="1"/>
      <dgm:spPr/>
    </dgm:pt>
    <dgm:pt modelId="{E5899B7D-DEF6-4F58-9DF5-BC60024D4ACD}">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2">
            <a:alpha val="80000"/>
          </a:schemeClr>
        </a:solidFill>
        <a:ln w="9525">
          <a:noFill/>
        </a:ln>
      </dgm:spPr>
      <dgm:t>
        <a:bodyPr lIns="108000" tIns="108000" rIns="108000" bIns="108000" rtlCol="0" anchor="ctr" anchorCtr="0"/>
        <a:lstStyle/>
        <a:p>
          <a:pPr marL="0" algn="ctr" defTabSz="914400" rtl="0" eaLnBrk="1" latinLnBrk="0" hangingPunct="1">
            <a:lnSpc>
              <a:spcPct val="113000"/>
            </a:lnSpc>
            <a:spcBef>
              <a:spcPts val="600"/>
            </a:spcBef>
          </a:pPr>
          <a:r>
            <a:rPr lang="en-GB" sz="1400" b="1" kern="1200">
              <a:solidFill>
                <a:schemeClr val="lt1"/>
              </a:solidFill>
              <a:latin typeface="+mn-lt"/>
              <a:ea typeface="+mn-ea"/>
              <a:cs typeface="+mn-cs"/>
            </a:rPr>
            <a:t>Data made available</a:t>
          </a:r>
        </a:p>
      </dgm:t>
    </dgm:pt>
    <dgm:pt modelId="{5633BA2C-4825-42A8-8489-8775A4ACEBDB}" type="parTrans" cxnId="{394882A4-9720-45CD-9761-399FB1FAA9A5}">
      <dgm:prSet/>
      <dgm:spPr/>
      <dgm:t>
        <a:bodyPr/>
        <a:lstStyle/>
        <a:p>
          <a:endParaRPr lang="en-GB"/>
        </a:p>
      </dgm:t>
    </dgm:pt>
    <dgm:pt modelId="{DD42B3A7-E817-42B5-BF9B-3B1170763AFE}" type="sibTrans" cxnId="{394882A4-9720-45CD-9761-399FB1FAA9A5}">
      <dgm:prSet/>
      <dgm:spPr/>
      <dgm:t>
        <a:bodyPr/>
        <a:lstStyle/>
        <a:p>
          <a:endParaRPr lang="en-GB"/>
        </a:p>
      </dgm:t>
    </dgm:pt>
    <dgm:pt modelId="{0FBC43CB-51AE-454A-A145-440F3B83A95C}">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2">
            <a:alpha val="80000"/>
          </a:schemeClr>
        </a:solidFill>
        <a:ln w="9525">
          <a:noFill/>
        </a:ln>
      </dgm:spPr>
      <dgm:t>
        <a:bodyPr lIns="108000" tIns="108000" rIns="108000" bIns="108000" rtlCol="0" anchor="ctr" anchorCtr="0"/>
        <a:lstStyle/>
        <a:p>
          <a:pPr marL="0" algn="ctr" defTabSz="914400" rtl="0" eaLnBrk="1" latinLnBrk="0" hangingPunct="1">
            <a:lnSpc>
              <a:spcPct val="113000"/>
            </a:lnSpc>
            <a:spcBef>
              <a:spcPts val="600"/>
            </a:spcBef>
          </a:pPr>
          <a:r>
            <a:rPr lang="en-GB" sz="1400" b="1" kern="1200">
              <a:solidFill>
                <a:schemeClr val="lt1"/>
              </a:solidFill>
              <a:latin typeface="+mn-lt"/>
              <a:ea typeface="+mn-ea"/>
              <a:cs typeface="+mn-cs"/>
            </a:rPr>
            <a:t>Data made usable</a:t>
          </a:r>
        </a:p>
      </dgm:t>
    </dgm:pt>
    <dgm:pt modelId="{521C2C87-74E6-445F-9A1E-9879144F6CFD}" type="parTrans" cxnId="{E1B3B42E-3BCA-49FF-876D-696A1FC5E6BD}">
      <dgm:prSet/>
      <dgm:spPr/>
      <dgm:t>
        <a:bodyPr/>
        <a:lstStyle/>
        <a:p>
          <a:endParaRPr lang="en-GB"/>
        </a:p>
      </dgm:t>
    </dgm:pt>
    <dgm:pt modelId="{65192FFF-345E-4E01-8780-BFFD077A124B}" type="sibTrans" cxnId="{E1B3B42E-3BCA-49FF-876D-696A1FC5E6BD}">
      <dgm:prSet/>
      <dgm:spPr/>
      <dgm:t>
        <a:bodyPr/>
        <a:lstStyle/>
        <a:p>
          <a:endParaRPr lang="en-GB"/>
        </a:p>
      </dgm:t>
    </dgm:pt>
    <dgm:pt modelId="{512D5DEB-9F93-4BD5-A3ED-B8D31EE071C0}">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2">
            <a:alpha val="80000"/>
          </a:schemeClr>
        </a:solidFill>
        <a:ln w="9525">
          <a:noFill/>
        </a:ln>
      </dgm:spPr>
      <dgm:t>
        <a:bodyPr lIns="108000" tIns="108000" rIns="108000" bIns="108000" rtlCol="0" anchor="ctr" anchorCtr="0"/>
        <a:lstStyle/>
        <a:p>
          <a:pPr marL="0" algn="ctr" defTabSz="914400" rtl="0" eaLnBrk="1" latinLnBrk="0" hangingPunct="1">
            <a:lnSpc>
              <a:spcPct val="113000"/>
            </a:lnSpc>
            <a:spcBef>
              <a:spcPts val="600"/>
            </a:spcBef>
          </a:pPr>
          <a:r>
            <a:rPr lang="en-GB" sz="1400" b="1" kern="1200">
              <a:solidFill>
                <a:schemeClr val="lt1"/>
              </a:solidFill>
              <a:latin typeface="+mn-lt"/>
              <a:ea typeface="+mn-ea"/>
              <a:cs typeface="+mn-cs"/>
            </a:rPr>
            <a:t>Data actually used for predictions &amp; automation</a:t>
          </a:r>
        </a:p>
      </dgm:t>
    </dgm:pt>
    <dgm:pt modelId="{2A1793B2-FB97-424A-B29D-A3089240485C}" type="parTrans" cxnId="{68970176-2DFA-4078-AF42-F0A6E4F21C02}">
      <dgm:prSet/>
      <dgm:spPr/>
      <dgm:t>
        <a:bodyPr/>
        <a:lstStyle/>
        <a:p>
          <a:endParaRPr lang="en-GB"/>
        </a:p>
      </dgm:t>
    </dgm:pt>
    <dgm:pt modelId="{751117A8-5AFF-470C-9044-DC817C9E07EE}" type="sibTrans" cxnId="{68970176-2DFA-4078-AF42-F0A6E4F21C02}">
      <dgm:prSet/>
      <dgm:spPr/>
      <dgm:t>
        <a:bodyPr/>
        <a:lstStyle/>
        <a:p>
          <a:endParaRPr lang="en-GB"/>
        </a:p>
      </dgm:t>
    </dgm:pt>
    <dgm:pt modelId="{2C1D953B-FABC-4FE2-93F4-A5303CDF069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2">
            <a:alpha val="80000"/>
          </a:schemeClr>
        </a:solidFill>
        <a:ln w="9525">
          <a:noFill/>
        </a:ln>
      </dgm:spPr>
      <dgm:t>
        <a:bodyPr lIns="108000" tIns="108000" rIns="108000" bIns="108000" rtlCol="0" anchor="ctr" anchorCtr="0"/>
        <a:lstStyle/>
        <a:p>
          <a:pPr marL="0" algn="ctr" defTabSz="914400" rtl="0" eaLnBrk="1" latinLnBrk="0" hangingPunct="1">
            <a:lnSpc>
              <a:spcPct val="113000"/>
            </a:lnSpc>
            <a:spcBef>
              <a:spcPts val="600"/>
            </a:spcBef>
          </a:pPr>
          <a:r>
            <a:rPr lang="en-GB" sz="1400" b="1" kern="1200">
              <a:solidFill>
                <a:schemeClr val="lt1"/>
              </a:solidFill>
              <a:latin typeface="+mn-lt"/>
              <a:ea typeface="+mn-ea"/>
              <a:cs typeface="+mn-cs"/>
            </a:rPr>
            <a:t>Operational and trusted digital solution</a:t>
          </a:r>
        </a:p>
      </dgm:t>
    </dgm:pt>
    <dgm:pt modelId="{2BBED40A-4BAC-41CA-845E-970A122A2CB4}" type="parTrans" cxnId="{2FD1C42C-CD23-4D9B-8F2D-A7FDE3B5008A}">
      <dgm:prSet/>
      <dgm:spPr/>
      <dgm:t>
        <a:bodyPr/>
        <a:lstStyle/>
        <a:p>
          <a:endParaRPr lang="en-GB"/>
        </a:p>
      </dgm:t>
    </dgm:pt>
    <dgm:pt modelId="{4D33E0E0-FF91-4657-9248-65DDC5370863}" type="sibTrans" cxnId="{2FD1C42C-CD23-4D9B-8F2D-A7FDE3B5008A}">
      <dgm:prSet/>
      <dgm:spPr/>
      <dgm:t>
        <a:bodyPr/>
        <a:lstStyle/>
        <a:p>
          <a:endParaRPr lang="en-GB"/>
        </a:p>
      </dgm:t>
    </dgm:pt>
    <dgm:pt modelId="{AEE77FCF-FF14-4E1E-B99A-16309C7AA6E7}">
      <dgm:prSet phldrT="[Text]"/>
      <dgm:spPr>
        <a:solidFill>
          <a:srgbClr val="FFFFFF"/>
        </a:solidFill>
      </dgm:spPr>
      <dgm:t>
        <a:bodyPr/>
        <a:lstStyle/>
        <a:p>
          <a:r>
            <a:rPr lang="en-GB"/>
            <a:t>placeholder</a:t>
          </a:r>
        </a:p>
      </dgm:t>
    </dgm:pt>
    <dgm:pt modelId="{FB361525-220E-457D-B283-E26D60EB4C63}" type="sibTrans" cxnId="{A2EB158C-D5A4-4C39-80A6-FF2E75A454F1}">
      <dgm:prSet/>
      <dgm:spPr/>
      <dgm:t>
        <a:bodyPr/>
        <a:lstStyle/>
        <a:p>
          <a:endParaRPr lang="en-GB"/>
        </a:p>
      </dgm:t>
    </dgm:pt>
    <dgm:pt modelId="{9FD677B9-18A4-4B4D-B88D-6E9FEE89F24C}" type="parTrans" cxnId="{A2EB158C-D5A4-4C39-80A6-FF2E75A454F1}">
      <dgm:prSet/>
      <dgm:spPr/>
      <dgm:t>
        <a:bodyPr/>
        <a:lstStyle/>
        <a:p>
          <a:endParaRPr lang="en-GB"/>
        </a:p>
      </dgm:t>
    </dgm:pt>
    <dgm:pt modelId="{A5458352-1433-4941-BD7B-B4B0AB1EF324}" type="pres">
      <dgm:prSet presAssocID="{E2DF6417-6B31-4D2A-BEA6-1E11B509084B}" presName="Name0" presStyleCnt="0">
        <dgm:presLayoutVars>
          <dgm:dir/>
          <dgm:animLvl val="lvl"/>
          <dgm:resizeHandles val="exact"/>
        </dgm:presLayoutVars>
      </dgm:prSet>
      <dgm:spPr/>
    </dgm:pt>
    <dgm:pt modelId="{90DAB231-F3C4-442B-9CF4-E45B03AA753F}" type="pres">
      <dgm:prSet presAssocID="{E5899B7D-DEF6-4F58-9DF5-BC60024D4ACD}" presName="parTxOnly" presStyleLbl="node1" presStyleIdx="0" presStyleCnt="5" custLinFactNeighborX="-29727" custLinFactNeighborY="62593">
        <dgm:presLayoutVars>
          <dgm:chMax val="0"/>
          <dgm:chPref val="0"/>
          <dgm:bulletEnabled val="1"/>
        </dgm:presLayoutVars>
      </dgm:prSet>
      <dgm:spPr>
        <a:xfrm>
          <a:off x="0" y="1632119"/>
          <a:ext cx="2597280" cy="1038912"/>
        </a:xfrm>
        <a:prstGeom prst="chevron">
          <a:avLst/>
        </a:prstGeom>
      </dgm:spPr>
    </dgm:pt>
    <dgm:pt modelId="{96D1E689-E141-4C0C-B52B-6EF7EE6646F5}" type="pres">
      <dgm:prSet presAssocID="{DD42B3A7-E817-42B5-BF9B-3B1170763AFE}" presName="parTxOnlySpace" presStyleCnt="0"/>
      <dgm:spPr/>
    </dgm:pt>
    <dgm:pt modelId="{E9BA6E99-A8A1-47F0-9A58-BB94E3F3D9F6}" type="pres">
      <dgm:prSet presAssocID="{0FBC43CB-51AE-454A-A145-440F3B83A95C}" presName="parTxOnly" presStyleLbl="node1" presStyleIdx="1" presStyleCnt="5" custLinFactNeighborX="-33191" custLinFactNeighborY="62593">
        <dgm:presLayoutVars>
          <dgm:chMax val="0"/>
          <dgm:chPref val="0"/>
          <dgm:bulletEnabled val="1"/>
        </dgm:presLayoutVars>
      </dgm:prSet>
      <dgm:spPr>
        <a:xfrm>
          <a:off x="2254264" y="1632119"/>
          <a:ext cx="2597280" cy="1038912"/>
        </a:xfrm>
        <a:prstGeom prst="chevron">
          <a:avLst/>
        </a:prstGeom>
      </dgm:spPr>
    </dgm:pt>
    <dgm:pt modelId="{0A82CBAB-3BBD-490E-B3E9-EB918C4005A9}" type="pres">
      <dgm:prSet presAssocID="{65192FFF-345E-4E01-8780-BFFD077A124B}" presName="parTxOnlySpace" presStyleCnt="0"/>
      <dgm:spPr/>
    </dgm:pt>
    <dgm:pt modelId="{E217E586-E9C5-46CF-9108-ED6E30087B5F}" type="pres">
      <dgm:prSet presAssocID="{512D5DEB-9F93-4BD5-A3ED-B8D31EE071C0}" presName="parTxOnly" presStyleLbl="node1" presStyleIdx="2" presStyleCnt="5" custLinFactNeighborX="-62456" custLinFactNeighborY="62593">
        <dgm:presLayoutVars>
          <dgm:chMax val="0"/>
          <dgm:chPref val="0"/>
          <dgm:bulletEnabled val="1"/>
        </dgm:presLayoutVars>
      </dgm:prSet>
      <dgm:spPr>
        <a:xfrm>
          <a:off x="4515807" y="1632119"/>
          <a:ext cx="2597280" cy="1038912"/>
        </a:xfrm>
        <a:prstGeom prst="chevron">
          <a:avLst/>
        </a:prstGeom>
      </dgm:spPr>
    </dgm:pt>
    <dgm:pt modelId="{E00E1B1F-8945-4C08-A83F-C41E916B3E0F}" type="pres">
      <dgm:prSet presAssocID="{751117A8-5AFF-470C-9044-DC817C9E07EE}" presName="parTxOnlySpace" presStyleCnt="0"/>
      <dgm:spPr/>
    </dgm:pt>
    <dgm:pt modelId="{A1E37ADA-7DCA-4EC7-8490-191E3672C86B}" type="pres">
      <dgm:prSet presAssocID="{AEE77FCF-FF14-4E1E-B99A-16309C7AA6E7}" presName="parTxOnly" presStyleLbl="node1" presStyleIdx="3" presStyleCnt="5" custLinFactNeighborY="62593">
        <dgm:presLayoutVars>
          <dgm:chMax val="0"/>
          <dgm:chPref val="0"/>
          <dgm:bulletEnabled val="1"/>
        </dgm:presLayoutVars>
      </dgm:prSet>
      <dgm:spPr/>
    </dgm:pt>
    <dgm:pt modelId="{7481D213-05DD-4ECA-A6B2-55A86AFA5795}" type="pres">
      <dgm:prSet presAssocID="{FB361525-220E-457D-B283-E26D60EB4C63}" presName="parTxOnlySpace" presStyleCnt="0"/>
      <dgm:spPr/>
    </dgm:pt>
    <dgm:pt modelId="{88859BB5-A025-4B0B-8ED3-42B4DDEE2CB0}" type="pres">
      <dgm:prSet presAssocID="{2C1D953B-FABC-4FE2-93F4-A5303CDF0695}" presName="parTxOnly" presStyleLbl="node1" presStyleIdx="4" presStyleCnt="5" custLinFactNeighborX="29727" custLinFactNeighborY="62593">
        <dgm:presLayoutVars>
          <dgm:chMax val="0"/>
          <dgm:chPref val="0"/>
          <dgm:bulletEnabled val="1"/>
        </dgm:presLayoutVars>
      </dgm:prSet>
      <dgm:spPr>
        <a:xfrm>
          <a:off x="9356046" y="1632119"/>
          <a:ext cx="2597280" cy="1038912"/>
        </a:xfrm>
        <a:prstGeom prst="chevron">
          <a:avLst/>
        </a:prstGeom>
      </dgm:spPr>
    </dgm:pt>
  </dgm:ptLst>
  <dgm:cxnLst>
    <dgm:cxn modelId="{2FD1C42C-CD23-4D9B-8F2D-A7FDE3B5008A}" srcId="{E2DF6417-6B31-4D2A-BEA6-1E11B509084B}" destId="{2C1D953B-FABC-4FE2-93F4-A5303CDF0695}" srcOrd="4" destOrd="0" parTransId="{2BBED40A-4BAC-41CA-845E-970A122A2CB4}" sibTransId="{4D33E0E0-FF91-4657-9248-65DDC5370863}"/>
    <dgm:cxn modelId="{E1B3B42E-3BCA-49FF-876D-696A1FC5E6BD}" srcId="{E2DF6417-6B31-4D2A-BEA6-1E11B509084B}" destId="{0FBC43CB-51AE-454A-A145-440F3B83A95C}" srcOrd="1" destOrd="0" parTransId="{521C2C87-74E6-445F-9A1E-9879144F6CFD}" sibTransId="{65192FFF-345E-4E01-8780-BFFD077A124B}"/>
    <dgm:cxn modelId="{488D9153-9BD0-474E-9252-0D20B40E69DC}" type="presOf" srcId="{512D5DEB-9F93-4BD5-A3ED-B8D31EE071C0}" destId="{E217E586-E9C5-46CF-9108-ED6E30087B5F}" srcOrd="0" destOrd="0" presId="urn:microsoft.com/office/officeart/2005/8/layout/chevron1"/>
    <dgm:cxn modelId="{07CE5D55-D2FF-4BCC-B65D-A618CED1B332}" type="presOf" srcId="{E2DF6417-6B31-4D2A-BEA6-1E11B509084B}" destId="{A5458352-1433-4941-BD7B-B4B0AB1EF324}" srcOrd="0" destOrd="0" presId="urn:microsoft.com/office/officeart/2005/8/layout/chevron1"/>
    <dgm:cxn modelId="{68970176-2DFA-4078-AF42-F0A6E4F21C02}" srcId="{E2DF6417-6B31-4D2A-BEA6-1E11B509084B}" destId="{512D5DEB-9F93-4BD5-A3ED-B8D31EE071C0}" srcOrd="2" destOrd="0" parTransId="{2A1793B2-FB97-424A-B29D-A3089240485C}" sibTransId="{751117A8-5AFF-470C-9044-DC817C9E07EE}"/>
    <dgm:cxn modelId="{A2EB158C-D5A4-4C39-80A6-FF2E75A454F1}" srcId="{E2DF6417-6B31-4D2A-BEA6-1E11B509084B}" destId="{AEE77FCF-FF14-4E1E-B99A-16309C7AA6E7}" srcOrd="3" destOrd="0" parTransId="{9FD677B9-18A4-4B4D-B88D-6E9FEE89F24C}" sibTransId="{FB361525-220E-457D-B283-E26D60EB4C63}"/>
    <dgm:cxn modelId="{394882A4-9720-45CD-9761-399FB1FAA9A5}" srcId="{E2DF6417-6B31-4D2A-BEA6-1E11B509084B}" destId="{E5899B7D-DEF6-4F58-9DF5-BC60024D4ACD}" srcOrd="0" destOrd="0" parTransId="{5633BA2C-4825-42A8-8489-8775A4ACEBDB}" sibTransId="{DD42B3A7-E817-42B5-BF9B-3B1170763AFE}"/>
    <dgm:cxn modelId="{825628A6-5AC2-4816-A1F5-BE5471AC912F}" type="presOf" srcId="{E5899B7D-DEF6-4F58-9DF5-BC60024D4ACD}" destId="{90DAB231-F3C4-442B-9CF4-E45B03AA753F}" srcOrd="0" destOrd="0" presId="urn:microsoft.com/office/officeart/2005/8/layout/chevron1"/>
    <dgm:cxn modelId="{24C0D4B1-B85B-4CEE-8044-7ABC8226E651}" type="presOf" srcId="{2C1D953B-FABC-4FE2-93F4-A5303CDF0695}" destId="{88859BB5-A025-4B0B-8ED3-42B4DDEE2CB0}" srcOrd="0" destOrd="0" presId="urn:microsoft.com/office/officeart/2005/8/layout/chevron1"/>
    <dgm:cxn modelId="{BBAB05C8-FBF9-4ABE-8D28-92268F4B64F1}" type="presOf" srcId="{0FBC43CB-51AE-454A-A145-440F3B83A95C}" destId="{E9BA6E99-A8A1-47F0-9A58-BB94E3F3D9F6}" srcOrd="0" destOrd="0" presId="urn:microsoft.com/office/officeart/2005/8/layout/chevron1"/>
    <dgm:cxn modelId="{E2531ADD-283C-44A9-98E7-6A0380D9EF9F}" type="presOf" srcId="{AEE77FCF-FF14-4E1E-B99A-16309C7AA6E7}" destId="{A1E37ADA-7DCA-4EC7-8490-191E3672C86B}" srcOrd="0" destOrd="0" presId="urn:microsoft.com/office/officeart/2005/8/layout/chevron1"/>
    <dgm:cxn modelId="{A805B67B-7E72-4E1C-9352-79CDF3B49DBD}" type="presParOf" srcId="{A5458352-1433-4941-BD7B-B4B0AB1EF324}" destId="{90DAB231-F3C4-442B-9CF4-E45B03AA753F}" srcOrd="0" destOrd="0" presId="urn:microsoft.com/office/officeart/2005/8/layout/chevron1"/>
    <dgm:cxn modelId="{8F9AF4FA-F793-41E2-9494-C0D3E18F7444}" type="presParOf" srcId="{A5458352-1433-4941-BD7B-B4B0AB1EF324}" destId="{96D1E689-E141-4C0C-B52B-6EF7EE6646F5}" srcOrd="1" destOrd="0" presId="urn:microsoft.com/office/officeart/2005/8/layout/chevron1"/>
    <dgm:cxn modelId="{F0D4E90F-FCE1-4F06-AC99-FA128B4D96CF}" type="presParOf" srcId="{A5458352-1433-4941-BD7B-B4B0AB1EF324}" destId="{E9BA6E99-A8A1-47F0-9A58-BB94E3F3D9F6}" srcOrd="2" destOrd="0" presId="urn:microsoft.com/office/officeart/2005/8/layout/chevron1"/>
    <dgm:cxn modelId="{49645D6B-9FE2-4233-8A6F-5005DF3659AC}" type="presParOf" srcId="{A5458352-1433-4941-BD7B-B4B0AB1EF324}" destId="{0A82CBAB-3BBD-490E-B3E9-EB918C4005A9}" srcOrd="3" destOrd="0" presId="urn:microsoft.com/office/officeart/2005/8/layout/chevron1"/>
    <dgm:cxn modelId="{B345684A-38F8-4AB1-A692-33AF4616BE5D}" type="presParOf" srcId="{A5458352-1433-4941-BD7B-B4B0AB1EF324}" destId="{E217E586-E9C5-46CF-9108-ED6E30087B5F}" srcOrd="4" destOrd="0" presId="urn:microsoft.com/office/officeart/2005/8/layout/chevron1"/>
    <dgm:cxn modelId="{7C231815-45E3-4E07-B531-C9C09E17FC8A}" type="presParOf" srcId="{A5458352-1433-4941-BD7B-B4B0AB1EF324}" destId="{E00E1B1F-8945-4C08-A83F-C41E916B3E0F}" srcOrd="5" destOrd="0" presId="urn:microsoft.com/office/officeart/2005/8/layout/chevron1"/>
    <dgm:cxn modelId="{24954F4E-9058-4975-96DA-36ED3EED7813}" type="presParOf" srcId="{A5458352-1433-4941-BD7B-B4B0AB1EF324}" destId="{A1E37ADA-7DCA-4EC7-8490-191E3672C86B}" srcOrd="6" destOrd="0" presId="urn:microsoft.com/office/officeart/2005/8/layout/chevron1"/>
    <dgm:cxn modelId="{CCE03A13-29EF-4ECB-9F2C-CDE6046B58AC}" type="presParOf" srcId="{A5458352-1433-4941-BD7B-B4B0AB1EF324}" destId="{7481D213-05DD-4ECA-A6B2-55A86AFA5795}" srcOrd="7" destOrd="0" presId="urn:microsoft.com/office/officeart/2005/8/layout/chevron1"/>
    <dgm:cxn modelId="{BBF02E0D-64F1-4952-83E7-AADE412EDD41}" type="presParOf" srcId="{A5458352-1433-4941-BD7B-B4B0AB1EF324}" destId="{88859BB5-A025-4B0B-8ED3-42B4DDEE2CB0}"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213DC-B02C-4999-B657-67DD9C90EEE2}" type="doc">
      <dgm:prSet loTypeId="urn:microsoft.com/office/officeart/2005/8/layout/chevron1" loCatId="process" qsTypeId="urn:microsoft.com/office/officeart/2005/8/quickstyle/simple4" qsCatId="simple" csTypeId="urn:microsoft.com/office/officeart/2005/8/colors/accent2_2" csCatId="accent2" phldr="1"/>
      <dgm:spPr/>
    </dgm:pt>
    <dgm:pt modelId="{DE64BBD0-D0E2-47A9-A221-D98318F84577}">
      <dgm:prSet phldrT="[Text]"/>
      <dgm:spPr/>
      <dgm:t>
        <a:bodyPr/>
        <a:lstStyle/>
        <a:p>
          <a:r>
            <a:rPr lang="en-GB"/>
            <a:t>FEED</a:t>
          </a:r>
        </a:p>
      </dgm:t>
    </dgm:pt>
    <dgm:pt modelId="{07AC15E8-4FDE-4EF1-9920-A3624811EF7B}" type="parTrans" cxnId="{3A81EF01-C7DF-4A86-B5FF-A1367C40339C}">
      <dgm:prSet/>
      <dgm:spPr/>
      <dgm:t>
        <a:bodyPr/>
        <a:lstStyle/>
        <a:p>
          <a:endParaRPr lang="en-GB"/>
        </a:p>
      </dgm:t>
    </dgm:pt>
    <dgm:pt modelId="{92E95749-F621-4A69-A2F9-A9A2E5055006}" type="sibTrans" cxnId="{3A81EF01-C7DF-4A86-B5FF-A1367C40339C}">
      <dgm:prSet/>
      <dgm:spPr/>
      <dgm:t>
        <a:bodyPr/>
        <a:lstStyle/>
        <a:p>
          <a:endParaRPr lang="en-GB"/>
        </a:p>
      </dgm:t>
    </dgm:pt>
    <dgm:pt modelId="{C91B1E8A-0EC7-4EDA-A7F8-069342822E0A}">
      <dgm:prSet phldrT="[Text]"/>
      <dgm:spPr/>
      <dgm:t>
        <a:bodyPr/>
        <a:lstStyle/>
        <a:p>
          <a:r>
            <a:rPr lang="en-GB"/>
            <a:t>Design</a:t>
          </a:r>
        </a:p>
      </dgm:t>
    </dgm:pt>
    <dgm:pt modelId="{4E17D291-20E0-43D5-8B2E-07DD77D7B881}" type="parTrans" cxnId="{7F673743-65E5-4C70-BA2F-6072644EB3B4}">
      <dgm:prSet/>
      <dgm:spPr/>
      <dgm:t>
        <a:bodyPr/>
        <a:lstStyle/>
        <a:p>
          <a:endParaRPr lang="en-GB"/>
        </a:p>
      </dgm:t>
    </dgm:pt>
    <dgm:pt modelId="{1D78FC58-6DC7-4FA9-B49E-CE14E593D11D}" type="sibTrans" cxnId="{7F673743-65E5-4C70-BA2F-6072644EB3B4}">
      <dgm:prSet/>
      <dgm:spPr/>
      <dgm:t>
        <a:bodyPr/>
        <a:lstStyle/>
        <a:p>
          <a:endParaRPr lang="en-GB"/>
        </a:p>
      </dgm:t>
    </dgm:pt>
    <dgm:pt modelId="{6295A923-E047-48C6-99D6-A5CBAC7A14E2}">
      <dgm:prSet phldrT="[Text]"/>
      <dgm:spPr/>
      <dgm:t>
        <a:bodyPr/>
        <a:lstStyle/>
        <a:p>
          <a:r>
            <a:rPr lang="en-GB"/>
            <a:t>Fabrication</a:t>
          </a:r>
        </a:p>
      </dgm:t>
    </dgm:pt>
    <dgm:pt modelId="{F5489989-50C2-4D51-8B1C-C5C287ADD078}" type="parTrans" cxnId="{DBE5AE7D-DB3F-4AE0-9FF7-413BF2913C8B}">
      <dgm:prSet/>
      <dgm:spPr/>
      <dgm:t>
        <a:bodyPr/>
        <a:lstStyle/>
        <a:p>
          <a:endParaRPr lang="en-GB"/>
        </a:p>
      </dgm:t>
    </dgm:pt>
    <dgm:pt modelId="{348DE509-9259-4A27-8019-C39896497B4C}" type="sibTrans" cxnId="{DBE5AE7D-DB3F-4AE0-9FF7-413BF2913C8B}">
      <dgm:prSet/>
      <dgm:spPr/>
      <dgm:t>
        <a:bodyPr/>
        <a:lstStyle/>
        <a:p>
          <a:endParaRPr lang="en-GB"/>
        </a:p>
      </dgm:t>
    </dgm:pt>
    <dgm:pt modelId="{C02DC148-7FC1-420B-823C-0A916C44C3CD}">
      <dgm:prSet phldrT="[Text]"/>
      <dgm:spPr/>
      <dgm:t>
        <a:bodyPr/>
        <a:lstStyle/>
        <a:p>
          <a:r>
            <a:rPr lang="en-GB"/>
            <a:t>Installation</a:t>
          </a:r>
        </a:p>
      </dgm:t>
    </dgm:pt>
    <dgm:pt modelId="{B3061554-B8E8-4AD5-8612-76CD9AED652D}" type="parTrans" cxnId="{E7E1D04E-E0CE-48F8-9CB8-E39E84265494}">
      <dgm:prSet/>
      <dgm:spPr/>
      <dgm:t>
        <a:bodyPr/>
        <a:lstStyle/>
        <a:p>
          <a:endParaRPr lang="en-GB"/>
        </a:p>
      </dgm:t>
    </dgm:pt>
    <dgm:pt modelId="{2B9BF514-CBF3-4AA6-BF5F-9AE693FE3C98}" type="sibTrans" cxnId="{E7E1D04E-E0CE-48F8-9CB8-E39E84265494}">
      <dgm:prSet/>
      <dgm:spPr/>
      <dgm:t>
        <a:bodyPr/>
        <a:lstStyle/>
        <a:p>
          <a:endParaRPr lang="en-GB"/>
        </a:p>
      </dgm:t>
    </dgm:pt>
    <dgm:pt modelId="{F94C1D71-0895-4C59-8312-DEF3399BBA7F}">
      <dgm:prSet phldrT="[Text]"/>
      <dgm:spPr/>
      <dgm:t>
        <a:bodyPr/>
        <a:lstStyle/>
        <a:p>
          <a:r>
            <a:rPr lang="en-GB"/>
            <a:t>Operation</a:t>
          </a:r>
        </a:p>
      </dgm:t>
    </dgm:pt>
    <dgm:pt modelId="{520D4041-89F0-4F4C-9CB9-BD202038DF9E}" type="parTrans" cxnId="{D5BC1865-25D9-418B-A310-85C5E1DB31EA}">
      <dgm:prSet/>
      <dgm:spPr/>
      <dgm:t>
        <a:bodyPr/>
        <a:lstStyle/>
        <a:p>
          <a:endParaRPr lang="en-GB"/>
        </a:p>
      </dgm:t>
    </dgm:pt>
    <dgm:pt modelId="{0D7FCDBA-FCAD-463F-9EFD-458E03DD7289}" type="sibTrans" cxnId="{D5BC1865-25D9-418B-A310-85C5E1DB31EA}">
      <dgm:prSet/>
      <dgm:spPr/>
      <dgm:t>
        <a:bodyPr/>
        <a:lstStyle/>
        <a:p>
          <a:endParaRPr lang="en-GB"/>
        </a:p>
      </dgm:t>
    </dgm:pt>
    <dgm:pt modelId="{C8189380-700B-43BE-8C20-4A92299ED2CB}" type="pres">
      <dgm:prSet presAssocID="{006213DC-B02C-4999-B657-67DD9C90EEE2}" presName="Name0" presStyleCnt="0">
        <dgm:presLayoutVars>
          <dgm:dir/>
          <dgm:animLvl val="lvl"/>
          <dgm:resizeHandles val="exact"/>
        </dgm:presLayoutVars>
      </dgm:prSet>
      <dgm:spPr/>
    </dgm:pt>
    <dgm:pt modelId="{AED94B40-C85C-4596-8918-26F3746DC193}" type="pres">
      <dgm:prSet presAssocID="{DE64BBD0-D0E2-47A9-A221-D98318F84577}" presName="parTxOnly" presStyleLbl="node1" presStyleIdx="0" presStyleCnt="5">
        <dgm:presLayoutVars>
          <dgm:chMax val="0"/>
          <dgm:chPref val="0"/>
          <dgm:bulletEnabled val="1"/>
        </dgm:presLayoutVars>
      </dgm:prSet>
      <dgm:spPr/>
    </dgm:pt>
    <dgm:pt modelId="{4C2A7CC2-0288-4FC4-91D7-334847BF5ACF}" type="pres">
      <dgm:prSet presAssocID="{92E95749-F621-4A69-A2F9-A9A2E5055006}" presName="parTxOnlySpace" presStyleCnt="0"/>
      <dgm:spPr/>
    </dgm:pt>
    <dgm:pt modelId="{7489F709-BCC4-44A6-B9A0-6B016032540F}" type="pres">
      <dgm:prSet presAssocID="{C91B1E8A-0EC7-4EDA-A7F8-069342822E0A}" presName="parTxOnly" presStyleLbl="node1" presStyleIdx="1" presStyleCnt="5">
        <dgm:presLayoutVars>
          <dgm:chMax val="0"/>
          <dgm:chPref val="0"/>
          <dgm:bulletEnabled val="1"/>
        </dgm:presLayoutVars>
      </dgm:prSet>
      <dgm:spPr/>
    </dgm:pt>
    <dgm:pt modelId="{70D086CA-A665-4E34-8B56-4106A020D533}" type="pres">
      <dgm:prSet presAssocID="{1D78FC58-6DC7-4FA9-B49E-CE14E593D11D}" presName="parTxOnlySpace" presStyleCnt="0"/>
      <dgm:spPr/>
    </dgm:pt>
    <dgm:pt modelId="{D2C9C618-40CA-443B-A96A-559EA6190444}" type="pres">
      <dgm:prSet presAssocID="{6295A923-E047-48C6-99D6-A5CBAC7A14E2}" presName="parTxOnly" presStyleLbl="node1" presStyleIdx="2" presStyleCnt="5">
        <dgm:presLayoutVars>
          <dgm:chMax val="0"/>
          <dgm:chPref val="0"/>
          <dgm:bulletEnabled val="1"/>
        </dgm:presLayoutVars>
      </dgm:prSet>
      <dgm:spPr/>
    </dgm:pt>
    <dgm:pt modelId="{581930CC-1D39-429E-962C-D308CFD3D067}" type="pres">
      <dgm:prSet presAssocID="{348DE509-9259-4A27-8019-C39896497B4C}" presName="parTxOnlySpace" presStyleCnt="0"/>
      <dgm:spPr/>
    </dgm:pt>
    <dgm:pt modelId="{75F7F81B-56D4-456A-9605-9786E158C9F3}" type="pres">
      <dgm:prSet presAssocID="{C02DC148-7FC1-420B-823C-0A916C44C3CD}" presName="parTxOnly" presStyleLbl="node1" presStyleIdx="3" presStyleCnt="5">
        <dgm:presLayoutVars>
          <dgm:chMax val="0"/>
          <dgm:chPref val="0"/>
          <dgm:bulletEnabled val="1"/>
        </dgm:presLayoutVars>
      </dgm:prSet>
      <dgm:spPr/>
    </dgm:pt>
    <dgm:pt modelId="{8513F6CB-4962-4925-989F-28A8B32A4042}" type="pres">
      <dgm:prSet presAssocID="{2B9BF514-CBF3-4AA6-BF5F-9AE693FE3C98}" presName="parTxOnlySpace" presStyleCnt="0"/>
      <dgm:spPr/>
    </dgm:pt>
    <dgm:pt modelId="{E649D60D-09AC-4633-A3AD-C25759CA0158}" type="pres">
      <dgm:prSet presAssocID="{F94C1D71-0895-4C59-8312-DEF3399BBA7F}" presName="parTxOnly" presStyleLbl="node1" presStyleIdx="4" presStyleCnt="5">
        <dgm:presLayoutVars>
          <dgm:chMax val="0"/>
          <dgm:chPref val="0"/>
          <dgm:bulletEnabled val="1"/>
        </dgm:presLayoutVars>
      </dgm:prSet>
      <dgm:spPr/>
    </dgm:pt>
  </dgm:ptLst>
  <dgm:cxnLst>
    <dgm:cxn modelId="{3A81EF01-C7DF-4A86-B5FF-A1367C40339C}" srcId="{006213DC-B02C-4999-B657-67DD9C90EEE2}" destId="{DE64BBD0-D0E2-47A9-A221-D98318F84577}" srcOrd="0" destOrd="0" parTransId="{07AC15E8-4FDE-4EF1-9920-A3624811EF7B}" sibTransId="{92E95749-F621-4A69-A2F9-A9A2E5055006}"/>
    <dgm:cxn modelId="{7F673743-65E5-4C70-BA2F-6072644EB3B4}" srcId="{006213DC-B02C-4999-B657-67DD9C90EEE2}" destId="{C91B1E8A-0EC7-4EDA-A7F8-069342822E0A}" srcOrd="1" destOrd="0" parTransId="{4E17D291-20E0-43D5-8B2E-07DD77D7B881}" sibTransId="{1D78FC58-6DC7-4FA9-B49E-CE14E593D11D}"/>
    <dgm:cxn modelId="{D5BC1865-25D9-418B-A310-85C5E1DB31EA}" srcId="{006213DC-B02C-4999-B657-67DD9C90EEE2}" destId="{F94C1D71-0895-4C59-8312-DEF3399BBA7F}" srcOrd="4" destOrd="0" parTransId="{520D4041-89F0-4F4C-9CB9-BD202038DF9E}" sibTransId="{0D7FCDBA-FCAD-463F-9EFD-458E03DD7289}"/>
    <dgm:cxn modelId="{CA3B5D4C-57EC-4D6F-BE2F-164C6EE3F343}" type="presOf" srcId="{6295A923-E047-48C6-99D6-A5CBAC7A14E2}" destId="{D2C9C618-40CA-443B-A96A-559EA6190444}" srcOrd="0" destOrd="0" presId="urn:microsoft.com/office/officeart/2005/8/layout/chevron1"/>
    <dgm:cxn modelId="{E7E1D04E-E0CE-48F8-9CB8-E39E84265494}" srcId="{006213DC-B02C-4999-B657-67DD9C90EEE2}" destId="{C02DC148-7FC1-420B-823C-0A916C44C3CD}" srcOrd="3" destOrd="0" parTransId="{B3061554-B8E8-4AD5-8612-76CD9AED652D}" sibTransId="{2B9BF514-CBF3-4AA6-BF5F-9AE693FE3C98}"/>
    <dgm:cxn modelId="{4BE48755-E29D-4F17-ABEC-5CA225AF263A}" type="presOf" srcId="{C91B1E8A-0EC7-4EDA-A7F8-069342822E0A}" destId="{7489F709-BCC4-44A6-B9A0-6B016032540F}" srcOrd="0" destOrd="0" presId="urn:microsoft.com/office/officeart/2005/8/layout/chevron1"/>
    <dgm:cxn modelId="{DBE5AE7D-DB3F-4AE0-9FF7-413BF2913C8B}" srcId="{006213DC-B02C-4999-B657-67DD9C90EEE2}" destId="{6295A923-E047-48C6-99D6-A5CBAC7A14E2}" srcOrd="2" destOrd="0" parTransId="{F5489989-50C2-4D51-8B1C-C5C287ADD078}" sibTransId="{348DE509-9259-4A27-8019-C39896497B4C}"/>
    <dgm:cxn modelId="{4DCDD8B4-8A67-4825-A17F-020C41368F06}" type="presOf" srcId="{C02DC148-7FC1-420B-823C-0A916C44C3CD}" destId="{75F7F81B-56D4-456A-9605-9786E158C9F3}" srcOrd="0" destOrd="0" presId="urn:microsoft.com/office/officeart/2005/8/layout/chevron1"/>
    <dgm:cxn modelId="{15ADCDC8-70E6-4C83-9A54-D5A6599EE708}" type="presOf" srcId="{006213DC-B02C-4999-B657-67DD9C90EEE2}" destId="{C8189380-700B-43BE-8C20-4A92299ED2CB}" srcOrd="0" destOrd="0" presId="urn:microsoft.com/office/officeart/2005/8/layout/chevron1"/>
    <dgm:cxn modelId="{3ABE69E6-AAE6-4C3C-8812-9BA222C5F0CB}" type="presOf" srcId="{F94C1D71-0895-4C59-8312-DEF3399BBA7F}" destId="{E649D60D-09AC-4633-A3AD-C25759CA0158}" srcOrd="0" destOrd="0" presId="urn:microsoft.com/office/officeart/2005/8/layout/chevron1"/>
    <dgm:cxn modelId="{864DD7E8-5AC5-4201-BE65-E65E604A8C47}" type="presOf" srcId="{DE64BBD0-D0E2-47A9-A221-D98318F84577}" destId="{AED94B40-C85C-4596-8918-26F3746DC193}" srcOrd="0" destOrd="0" presId="urn:microsoft.com/office/officeart/2005/8/layout/chevron1"/>
    <dgm:cxn modelId="{731834C6-99A5-4950-86EF-8277455C8F06}" type="presParOf" srcId="{C8189380-700B-43BE-8C20-4A92299ED2CB}" destId="{AED94B40-C85C-4596-8918-26F3746DC193}" srcOrd="0" destOrd="0" presId="urn:microsoft.com/office/officeart/2005/8/layout/chevron1"/>
    <dgm:cxn modelId="{31DBE25C-EAED-464F-9226-DE74FC738794}" type="presParOf" srcId="{C8189380-700B-43BE-8C20-4A92299ED2CB}" destId="{4C2A7CC2-0288-4FC4-91D7-334847BF5ACF}" srcOrd="1" destOrd="0" presId="urn:microsoft.com/office/officeart/2005/8/layout/chevron1"/>
    <dgm:cxn modelId="{5100FB17-EC3C-4C84-900D-6AAB31F592EB}" type="presParOf" srcId="{C8189380-700B-43BE-8C20-4A92299ED2CB}" destId="{7489F709-BCC4-44A6-B9A0-6B016032540F}" srcOrd="2" destOrd="0" presId="urn:microsoft.com/office/officeart/2005/8/layout/chevron1"/>
    <dgm:cxn modelId="{8DBD1254-D422-4A6C-9649-882644DFE6A3}" type="presParOf" srcId="{C8189380-700B-43BE-8C20-4A92299ED2CB}" destId="{70D086CA-A665-4E34-8B56-4106A020D533}" srcOrd="3" destOrd="0" presId="urn:microsoft.com/office/officeart/2005/8/layout/chevron1"/>
    <dgm:cxn modelId="{6BF2CBA8-13E4-44B1-81EF-32B4F0EDBF6C}" type="presParOf" srcId="{C8189380-700B-43BE-8C20-4A92299ED2CB}" destId="{D2C9C618-40CA-443B-A96A-559EA6190444}" srcOrd="4" destOrd="0" presId="urn:microsoft.com/office/officeart/2005/8/layout/chevron1"/>
    <dgm:cxn modelId="{3FDDA311-36F8-41F2-A3A8-61360562601C}" type="presParOf" srcId="{C8189380-700B-43BE-8C20-4A92299ED2CB}" destId="{581930CC-1D39-429E-962C-D308CFD3D067}" srcOrd="5" destOrd="0" presId="urn:microsoft.com/office/officeart/2005/8/layout/chevron1"/>
    <dgm:cxn modelId="{AF7C23D9-2552-42F5-B4E4-A21B6A7FBA68}" type="presParOf" srcId="{C8189380-700B-43BE-8C20-4A92299ED2CB}" destId="{75F7F81B-56D4-456A-9605-9786E158C9F3}" srcOrd="6" destOrd="0" presId="urn:microsoft.com/office/officeart/2005/8/layout/chevron1"/>
    <dgm:cxn modelId="{2F94B13E-D3B5-4381-9D6C-02E02C71AF7E}" type="presParOf" srcId="{C8189380-700B-43BE-8C20-4A92299ED2CB}" destId="{8513F6CB-4962-4925-989F-28A8B32A4042}" srcOrd="7" destOrd="0" presId="urn:microsoft.com/office/officeart/2005/8/layout/chevron1"/>
    <dgm:cxn modelId="{BA00F6B0-D9DC-4854-8C4A-19E10F50A5B2}" type="presParOf" srcId="{C8189380-700B-43BE-8C20-4A92299ED2CB}" destId="{E649D60D-09AC-4633-A3AD-C25759CA0158}" srcOrd="8"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AB231-F3C4-442B-9CF4-E45B03AA753F}">
      <dsp:nvSpPr>
        <dsp:cNvPr id="0" name=""/>
        <dsp:cNvSpPr/>
      </dsp:nvSpPr>
      <dsp:spPr>
        <a:xfrm>
          <a:off x="0" y="1632119"/>
          <a:ext cx="2597280" cy="1038912"/>
        </a:xfrm>
        <a:prstGeom prst="chevron">
          <a:avLst/>
        </a:prstGeom>
        <a:solidFill>
          <a:schemeClr val="accent2">
            <a:alpha val="80000"/>
          </a:schemeClr>
        </a:solidFill>
        <a:ln w="9525"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08000" rIns="108000" bIns="108000" numCol="1" spcCol="1270" rtlCol="0" anchor="ctr" anchorCtr="0">
          <a:noAutofit/>
        </a:bodyPr>
        <a:lstStyle/>
        <a:p>
          <a:pPr marL="0" lvl="0" indent="0" algn="ctr" defTabSz="914400" rtl="0" eaLnBrk="1" latinLnBrk="0" hangingPunct="1">
            <a:lnSpc>
              <a:spcPct val="113000"/>
            </a:lnSpc>
            <a:spcBef>
              <a:spcPct val="0"/>
            </a:spcBef>
            <a:spcAft>
              <a:spcPct val="35000"/>
            </a:spcAft>
            <a:buNone/>
          </a:pPr>
          <a:r>
            <a:rPr lang="en-GB" sz="1400" b="1" kern="1200">
              <a:solidFill>
                <a:schemeClr val="lt1"/>
              </a:solidFill>
              <a:latin typeface="+mn-lt"/>
              <a:ea typeface="+mn-ea"/>
              <a:cs typeface="+mn-cs"/>
            </a:rPr>
            <a:t>Data made available</a:t>
          </a:r>
        </a:p>
      </dsp:txBody>
      <dsp:txXfrm>
        <a:off x="519456" y="1632119"/>
        <a:ext cx="1558368" cy="1038912"/>
      </dsp:txXfrm>
    </dsp:sp>
    <dsp:sp modelId="{E9BA6E99-A8A1-47F0-9A58-BB94E3F3D9F6}">
      <dsp:nvSpPr>
        <dsp:cNvPr id="0" name=""/>
        <dsp:cNvSpPr/>
      </dsp:nvSpPr>
      <dsp:spPr>
        <a:xfrm>
          <a:off x="2254264" y="1632119"/>
          <a:ext cx="2597280" cy="1038912"/>
        </a:xfrm>
        <a:prstGeom prst="chevron">
          <a:avLst/>
        </a:prstGeom>
        <a:solidFill>
          <a:schemeClr val="accent2">
            <a:alpha val="80000"/>
          </a:schemeClr>
        </a:solidFill>
        <a:ln w="9525"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08000" rIns="108000" bIns="108000" numCol="1" spcCol="1270" rtlCol="0" anchor="ctr" anchorCtr="0">
          <a:noAutofit/>
        </a:bodyPr>
        <a:lstStyle/>
        <a:p>
          <a:pPr marL="0" lvl="0" indent="0" algn="ctr" defTabSz="914400" rtl="0" eaLnBrk="1" latinLnBrk="0" hangingPunct="1">
            <a:lnSpc>
              <a:spcPct val="113000"/>
            </a:lnSpc>
            <a:spcBef>
              <a:spcPct val="0"/>
            </a:spcBef>
            <a:spcAft>
              <a:spcPct val="35000"/>
            </a:spcAft>
            <a:buNone/>
          </a:pPr>
          <a:r>
            <a:rPr lang="en-GB" sz="1400" b="1" kern="1200">
              <a:solidFill>
                <a:schemeClr val="lt1"/>
              </a:solidFill>
              <a:latin typeface="+mn-lt"/>
              <a:ea typeface="+mn-ea"/>
              <a:cs typeface="+mn-cs"/>
            </a:rPr>
            <a:t>Data made usable</a:t>
          </a:r>
        </a:p>
      </dsp:txBody>
      <dsp:txXfrm>
        <a:off x="2773720" y="1632119"/>
        <a:ext cx="1558368" cy="1038912"/>
      </dsp:txXfrm>
    </dsp:sp>
    <dsp:sp modelId="{E217E586-E9C5-46CF-9108-ED6E30087B5F}">
      <dsp:nvSpPr>
        <dsp:cNvPr id="0" name=""/>
        <dsp:cNvSpPr/>
      </dsp:nvSpPr>
      <dsp:spPr>
        <a:xfrm>
          <a:off x="4515807" y="1632119"/>
          <a:ext cx="2597280" cy="1038912"/>
        </a:xfrm>
        <a:prstGeom prst="chevron">
          <a:avLst/>
        </a:prstGeom>
        <a:solidFill>
          <a:schemeClr val="accent2">
            <a:alpha val="80000"/>
          </a:schemeClr>
        </a:solidFill>
        <a:ln w="9525"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08000" rIns="108000" bIns="108000" numCol="1" spcCol="1270" rtlCol="0" anchor="ctr" anchorCtr="0">
          <a:noAutofit/>
        </a:bodyPr>
        <a:lstStyle/>
        <a:p>
          <a:pPr marL="0" lvl="0" indent="0" algn="ctr" defTabSz="914400" rtl="0" eaLnBrk="1" latinLnBrk="0" hangingPunct="1">
            <a:lnSpc>
              <a:spcPct val="113000"/>
            </a:lnSpc>
            <a:spcBef>
              <a:spcPct val="0"/>
            </a:spcBef>
            <a:spcAft>
              <a:spcPct val="35000"/>
            </a:spcAft>
            <a:buNone/>
          </a:pPr>
          <a:r>
            <a:rPr lang="en-GB" sz="1400" b="1" kern="1200">
              <a:solidFill>
                <a:schemeClr val="lt1"/>
              </a:solidFill>
              <a:latin typeface="+mn-lt"/>
              <a:ea typeface="+mn-ea"/>
              <a:cs typeface="+mn-cs"/>
            </a:rPr>
            <a:t>Data actually used for predictions &amp; automation</a:t>
          </a:r>
        </a:p>
      </dsp:txBody>
      <dsp:txXfrm>
        <a:off x="5035263" y="1632119"/>
        <a:ext cx="1558368" cy="1038912"/>
      </dsp:txXfrm>
    </dsp:sp>
    <dsp:sp modelId="{A1E37ADA-7DCA-4EC7-8490-191E3672C86B}">
      <dsp:nvSpPr>
        <dsp:cNvPr id="0" name=""/>
        <dsp:cNvSpPr/>
      </dsp:nvSpPr>
      <dsp:spPr>
        <a:xfrm>
          <a:off x="7015575" y="1632119"/>
          <a:ext cx="2597280" cy="1038912"/>
        </a:xfrm>
        <a:prstGeom prst="chevron">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kern="1200"/>
            <a:t>placeholder</a:t>
          </a:r>
        </a:p>
      </dsp:txBody>
      <dsp:txXfrm>
        <a:off x="7535031" y="1632119"/>
        <a:ext cx="1558368" cy="1038912"/>
      </dsp:txXfrm>
    </dsp:sp>
    <dsp:sp modelId="{88859BB5-A025-4B0B-8ED3-42B4DDEE2CB0}">
      <dsp:nvSpPr>
        <dsp:cNvPr id="0" name=""/>
        <dsp:cNvSpPr/>
      </dsp:nvSpPr>
      <dsp:spPr>
        <a:xfrm>
          <a:off x="9356046" y="1632119"/>
          <a:ext cx="2597280" cy="1038912"/>
        </a:xfrm>
        <a:prstGeom prst="chevron">
          <a:avLst/>
        </a:prstGeom>
        <a:solidFill>
          <a:schemeClr val="accent2">
            <a:alpha val="80000"/>
          </a:schemeClr>
        </a:solidFill>
        <a:ln w="9525" cap="flat" cmpd="sng" algn="ctr">
          <a:no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8000" tIns="108000" rIns="108000" bIns="108000" numCol="1" spcCol="1270" rtlCol="0" anchor="ctr" anchorCtr="0">
          <a:noAutofit/>
        </a:bodyPr>
        <a:lstStyle/>
        <a:p>
          <a:pPr marL="0" lvl="0" indent="0" algn="ctr" defTabSz="914400" rtl="0" eaLnBrk="1" latinLnBrk="0" hangingPunct="1">
            <a:lnSpc>
              <a:spcPct val="113000"/>
            </a:lnSpc>
            <a:spcBef>
              <a:spcPct val="0"/>
            </a:spcBef>
            <a:spcAft>
              <a:spcPct val="35000"/>
            </a:spcAft>
            <a:buNone/>
          </a:pPr>
          <a:r>
            <a:rPr lang="en-GB" sz="1400" b="1" kern="1200">
              <a:solidFill>
                <a:schemeClr val="lt1"/>
              </a:solidFill>
              <a:latin typeface="+mn-lt"/>
              <a:ea typeface="+mn-ea"/>
              <a:cs typeface="+mn-cs"/>
            </a:rPr>
            <a:t>Operational and trusted digital solution</a:t>
          </a:r>
        </a:p>
      </dsp:txBody>
      <dsp:txXfrm>
        <a:off x="9875502" y="1632119"/>
        <a:ext cx="1558368" cy="1038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94B40-C85C-4596-8918-26F3746DC193}">
      <dsp:nvSpPr>
        <dsp:cNvPr id="0" name=""/>
        <dsp:cNvSpPr/>
      </dsp:nvSpPr>
      <dsp:spPr>
        <a:xfrm>
          <a:off x="2813" y="0"/>
          <a:ext cx="2503575" cy="77474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GB" sz="2500" kern="1200"/>
            <a:t>FEED</a:t>
          </a:r>
        </a:p>
      </dsp:txBody>
      <dsp:txXfrm>
        <a:off x="390186" y="0"/>
        <a:ext cx="1728830" cy="774745"/>
      </dsp:txXfrm>
    </dsp:sp>
    <dsp:sp modelId="{7489F709-BCC4-44A6-B9A0-6B016032540F}">
      <dsp:nvSpPr>
        <dsp:cNvPr id="0" name=""/>
        <dsp:cNvSpPr/>
      </dsp:nvSpPr>
      <dsp:spPr>
        <a:xfrm>
          <a:off x="2256031" y="0"/>
          <a:ext cx="2503575" cy="77474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GB" sz="2500" kern="1200"/>
            <a:t>Design</a:t>
          </a:r>
        </a:p>
      </dsp:txBody>
      <dsp:txXfrm>
        <a:off x="2643404" y="0"/>
        <a:ext cx="1728830" cy="774745"/>
      </dsp:txXfrm>
    </dsp:sp>
    <dsp:sp modelId="{D2C9C618-40CA-443B-A96A-559EA6190444}">
      <dsp:nvSpPr>
        <dsp:cNvPr id="0" name=""/>
        <dsp:cNvSpPr/>
      </dsp:nvSpPr>
      <dsp:spPr>
        <a:xfrm>
          <a:off x="4509249" y="0"/>
          <a:ext cx="2503575" cy="77474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GB" sz="2500" kern="1200"/>
            <a:t>Fabrication</a:t>
          </a:r>
        </a:p>
      </dsp:txBody>
      <dsp:txXfrm>
        <a:off x="4896622" y="0"/>
        <a:ext cx="1728830" cy="774745"/>
      </dsp:txXfrm>
    </dsp:sp>
    <dsp:sp modelId="{75F7F81B-56D4-456A-9605-9786E158C9F3}">
      <dsp:nvSpPr>
        <dsp:cNvPr id="0" name=""/>
        <dsp:cNvSpPr/>
      </dsp:nvSpPr>
      <dsp:spPr>
        <a:xfrm>
          <a:off x="6762467" y="0"/>
          <a:ext cx="2503575" cy="77474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GB" sz="2500" kern="1200"/>
            <a:t>Installation</a:t>
          </a:r>
        </a:p>
      </dsp:txBody>
      <dsp:txXfrm>
        <a:off x="7149840" y="0"/>
        <a:ext cx="1728830" cy="774745"/>
      </dsp:txXfrm>
    </dsp:sp>
    <dsp:sp modelId="{E649D60D-09AC-4633-A3AD-C25759CA0158}">
      <dsp:nvSpPr>
        <dsp:cNvPr id="0" name=""/>
        <dsp:cNvSpPr/>
      </dsp:nvSpPr>
      <dsp:spPr>
        <a:xfrm>
          <a:off x="9015686" y="0"/>
          <a:ext cx="2503575" cy="77474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GB" sz="2500" kern="1200"/>
            <a:t>Operation</a:t>
          </a:r>
        </a:p>
      </dsp:txBody>
      <dsp:txXfrm>
        <a:off x="9403059" y="0"/>
        <a:ext cx="1728830" cy="7747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7CB7862F-FDFE-4CE4-A641-F1E842840266}"/>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29 November 2022</a:t>
            </a:fld>
            <a:endParaRPr lang="en-GB" sz="800"/>
          </a:p>
        </p:txBody>
      </p:sp>
      <p:sp>
        <p:nvSpPr>
          <p:cNvPr id="7" name="Slide Number Placeholder 9">
            <a:extLst>
              <a:ext uri="{FF2B5EF4-FFF2-40B4-BE49-F238E27FC236}">
                <a16:creationId xmlns:a16="http://schemas.microsoft.com/office/drawing/2014/main" id="{D9624864-B27E-4B59-BD9F-CF6E4178C501}"/>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8" name="Footer Placeholder 10">
            <a:extLst>
              <a:ext uri="{FF2B5EF4-FFF2-40B4-BE49-F238E27FC236}">
                <a16:creationId xmlns:a16="http://schemas.microsoft.com/office/drawing/2014/main" id="{3935AD34-C408-4EB3-AA44-EDC087E191FD}"/>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9" name="Header Placeholder 12">
            <a:extLst>
              <a:ext uri="{FF2B5EF4-FFF2-40B4-BE49-F238E27FC236}">
                <a16:creationId xmlns:a16="http://schemas.microsoft.com/office/drawing/2014/main" id="{1BF2EE41-CFE8-437F-A002-558200137EC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grpSp>
        <p:nvGrpSpPr>
          <p:cNvPr id="10" name="Logo">
            <a:extLst>
              <a:ext uri="{FF2B5EF4-FFF2-40B4-BE49-F238E27FC236}">
                <a16:creationId xmlns:a16="http://schemas.microsoft.com/office/drawing/2014/main" id="{F131BA30-CA4C-4B3C-BAD8-233EFAD8F292}"/>
              </a:ext>
            </a:extLst>
          </p:cNvPr>
          <p:cNvGrpSpPr/>
          <p:nvPr/>
        </p:nvGrpSpPr>
        <p:grpSpPr>
          <a:xfrm>
            <a:off x="5615732" y="238993"/>
            <a:ext cx="755843" cy="322808"/>
            <a:chOff x="6380216" y="4059273"/>
            <a:chExt cx="2905863" cy="1241045"/>
          </a:xfrm>
        </p:grpSpPr>
        <p:sp>
          <p:nvSpPr>
            <p:cNvPr id="11" name="Freeform: Shape 10">
              <a:extLst>
                <a:ext uri="{FF2B5EF4-FFF2-40B4-BE49-F238E27FC236}">
                  <a16:creationId xmlns:a16="http://schemas.microsoft.com/office/drawing/2014/main" id="{B25C6FB2-F83B-4BF1-9578-6489988FA8E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D3B574-3971-4C87-B602-DA0CF5429938}"/>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464B63-A19A-438D-8507-5B2CEEB29B6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A514272-585B-4DD7-9889-D2AC8F80B3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817243-274B-4667-95B7-949DA44CEC3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70A481D-11CB-4EA0-9689-E6D9992AC1CF}"/>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7143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0000" y="685800"/>
            <a:ext cx="6138000" cy="3452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0000" y="4343400"/>
            <a:ext cx="6138000" cy="4114800"/>
          </a:xfrm>
          <a:prstGeom prst="rect">
            <a:avLst/>
          </a:prstGeom>
        </p:spPr>
        <p:txBody>
          <a:bodyPr vert="horz" lIns="0" tIns="0" rIns="0" bIns="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8">
            <a:extLst>
              <a:ext uri="{FF2B5EF4-FFF2-40B4-BE49-F238E27FC236}">
                <a16:creationId xmlns:a16="http://schemas.microsoft.com/office/drawing/2014/main" id="{2BFA88E3-6CCC-4641-A98D-7398F6E1AE6C}"/>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29 November 2022</a:t>
            </a:fld>
            <a:endParaRPr lang="en-GB" sz="800"/>
          </a:p>
        </p:txBody>
      </p:sp>
      <p:sp>
        <p:nvSpPr>
          <p:cNvPr id="9" name="Slide Number Placeholder 9">
            <a:extLst>
              <a:ext uri="{FF2B5EF4-FFF2-40B4-BE49-F238E27FC236}">
                <a16:creationId xmlns:a16="http://schemas.microsoft.com/office/drawing/2014/main" id="{F3087DC9-C8CF-4A7D-A808-05173EBAB961}"/>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D3E5D5B4-5B5B-4A78-9FBF-121492410DA0}"/>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AB4E7CF5-96AC-4C46-8B0F-AA454984BAC1}"/>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sz="800"/>
          </a:p>
        </p:txBody>
      </p:sp>
    </p:spTree>
    <p:extLst>
      <p:ext uri="{BB962C8B-B14F-4D97-AF65-F5344CB8AC3E}">
        <p14:creationId xmlns:p14="http://schemas.microsoft.com/office/powerpoint/2010/main" val="380484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2EC2AB-FD5C-4EF7-AF8D-FB95907AF3A4}" type="slidenum">
              <a:rPr lang="en-GB" smtClean="0"/>
              <a:t>10</a:t>
            </a:fld>
            <a:endParaRPr lang="en-GB"/>
          </a:p>
        </p:txBody>
      </p:sp>
    </p:spTree>
    <p:extLst>
      <p:ext uri="{BB962C8B-B14F-4D97-AF65-F5344CB8AC3E}">
        <p14:creationId xmlns:p14="http://schemas.microsoft.com/office/powerpoint/2010/main" val="123017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dirty="0"/>
              <a:t>A digital twin is a virtual representation of a system or asset, that calculates system states and makes system information available, through integrated models and data, with the purpose of providing decision support, over its lifecycle. </a:t>
            </a:r>
          </a:p>
          <a:p>
            <a:endParaRPr lang="en-US" dirty="0"/>
          </a:p>
          <a:p>
            <a:r>
              <a:rPr lang="en-US" dirty="0"/>
              <a:t>The Energy industry has used digital twins for a long time, be it under different names, for example grid modelling tools, SCADA systems, and power flow models. Upcoming capabilities related to </a:t>
            </a:r>
            <a:r>
              <a:rPr lang="en-US" dirty="0" err="1"/>
              <a:t>sensoring</a:t>
            </a:r>
            <a:r>
              <a:rPr lang="en-US" dirty="0"/>
              <a:t>, data storage and data analytics (AI/ML) will enable Digital Twins to play an ever increasing role in efficient decision support for saving cost and driving innovation. </a:t>
            </a:r>
          </a:p>
          <a:p>
            <a:endParaRPr lang="en-US" dirty="0"/>
          </a:p>
          <a:p>
            <a:r>
              <a:rPr lang="en-US" dirty="0"/>
              <a:t>Examples of key drivers include: </a:t>
            </a:r>
          </a:p>
          <a:p>
            <a:r>
              <a:rPr lang="en-US" dirty="0"/>
              <a:t>Operational efficiency </a:t>
            </a:r>
          </a:p>
          <a:p>
            <a:r>
              <a:rPr lang="en-US" dirty="0"/>
              <a:t>Remote operations </a:t>
            </a:r>
          </a:p>
          <a:p>
            <a:r>
              <a:rPr lang="en-US" dirty="0"/>
              <a:t>Supporting sustainability goals </a:t>
            </a:r>
          </a:p>
          <a:p>
            <a:endParaRPr lang="en-US" dirty="0"/>
          </a:p>
          <a:p>
            <a:r>
              <a:rPr lang="en-US" dirty="0"/>
              <a:t>The market for digital twins is likely to grow with a factor of 3 from 2021 to 2026. </a:t>
            </a:r>
          </a:p>
          <a:p>
            <a:r>
              <a:rPr lang="en-US" dirty="0"/>
              <a:t>Digital twins differ in scale and complexity. Different capability levels can be defined for the functional element of a digital twin mapped to the previously mentioned evolution of the functional element. </a:t>
            </a:r>
          </a:p>
          <a:p>
            <a:r>
              <a:rPr lang="en-US" dirty="0"/>
              <a:t>The higher capability, the more value. But as the complexity increases, so does the risk that the digital twin may not deliver what buyers expect and could leave operators wondering if they can trust information from a twin. </a:t>
            </a:r>
          </a:p>
          <a:p>
            <a:endParaRPr lang="en-US" dirty="0"/>
          </a:p>
          <a:p>
            <a:r>
              <a:rPr lang="en-US" dirty="0"/>
              <a:t>DNV recommends that the following four aspects should be considered when assessing trustworthiness of a digital twin: </a:t>
            </a:r>
          </a:p>
          <a:p>
            <a:r>
              <a:rPr lang="en-US" dirty="0"/>
              <a:t>The organizational maturity – an assessment of the organization’s capabilities to transform digitally, including people, tools, technology, processes and competence to develop and maintain qualified digital twins. The quality of the digital twin – assess that the digital twin meets the stated requirements and with the right quality. </a:t>
            </a:r>
          </a:p>
          <a:p>
            <a:r>
              <a:rPr lang="en-US" dirty="0"/>
              <a:t>Risk of use – assess the risk of using digital twins to support decisions. </a:t>
            </a:r>
          </a:p>
          <a:p>
            <a:r>
              <a:rPr lang="en-US" dirty="0"/>
              <a:t>Continuous assurance – ensure and assess that digital twins remain qualified over the lifetime of the asset</a:t>
            </a:r>
            <a:endParaRPr lang="en-GB" dirty="0"/>
          </a:p>
          <a:p>
            <a:endParaRPr lang="en-GB" dirty="0"/>
          </a:p>
        </p:txBody>
      </p:sp>
      <p:sp>
        <p:nvSpPr>
          <p:cNvPr id="4" name="Slide Number Placeholder 3"/>
          <p:cNvSpPr>
            <a:spLocks noGrp="1"/>
          </p:cNvSpPr>
          <p:nvPr>
            <p:ph type="sldNum" sz="quarter" idx="5"/>
          </p:nvPr>
        </p:nvSpPr>
        <p:spPr/>
        <p:txBody>
          <a:bodyPr/>
          <a:lstStyle/>
          <a:p>
            <a:fld id="{AD2EC2AB-FD5C-4EF7-AF8D-FB95907AF3A4}" type="slidenum">
              <a:rPr lang="en-GB" smtClean="0"/>
              <a:t>11</a:t>
            </a:fld>
            <a:endParaRPr lang="en-GB"/>
          </a:p>
        </p:txBody>
      </p:sp>
    </p:spTree>
    <p:extLst>
      <p:ext uri="{BB962C8B-B14F-4D97-AF65-F5344CB8AC3E}">
        <p14:creationId xmlns:p14="http://schemas.microsoft.com/office/powerpoint/2010/main" val="73351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744538"/>
            <a:ext cx="6662738" cy="3748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253739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768350"/>
            <a:ext cx="6867525" cy="3863975"/>
          </a:xfrm>
        </p:spPr>
      </p:sp>
      <p:sp>
        <p:nvSpPr>
          <p:cNvPr id="3" name="Notes Placeholder 2"/>
          <p:cNvSpPr>
            <a:spLocks noGrp="1"/>
          </p:cNvSpPr>
          <p:nvPr>
            <p:ph type="body" idx="1"/>
          </p:nvPr>
        </p:nvSpPr>
        <p:spPr/>
        <p:txBody>
          <a:bodyPr/>
          <a:lstStyle/>
          <a:p>
            <a:pPr defTabSz="990478">
              <a:defRPr/>
            </a:pPr>
            <a:r>
              <a:rPr lang="en-GB"/>
              <a:t>Boston Consulting Group published in 2020 a study which revealed that, although oil and gas companies are increasingly creating digital twins, many organizations are failing to capture the potential value. This is also in line with DNV experience working with our customers.</a:t>
            </a:r>
          </a:p>
          <a:p>
            <a:pPr defTabSz="990478">
              <a:defRPr/>
            </a:pPr>
            <a:endParaRPr lang="en-GB"/>
          </a:p>
          <a:p>
            <a:pPr defTabSz="990478">
              <a:defRPr/>
            </a:pPr>
            <a:r>
              <a:rPr lang="en-GB"/>
              <a:t>We see three main reasons the digital twin investments fail:</a:t>
            </a:r>
          </a:p>
          <a:p>
            <a:pPr marL="228600" indent="-228600" defTabSz="990478">
              <a:buFont typeface="+mj-lt"/>
              <a:buAutoNum type="arabicPeriod"/>
              <a:defRPr/>
            </a:pPr>
            <a:r>
              <a:rPr lang="en-GB"/>
              <a:t>The solution is too technology oriented, focusing on what is possible with a computation model or existing data, rather than focusing on the value adding business cases</a:t>
            </a:r>
          </a:p>
          <a:p>
            <a:pPr marL="228600" indent="-228600" defTabSz="990478">
              <a:buFont typeface="+mj-lt"/>
              <a:buAutoNum type="arabicPeriod"/>
              <a:defRPr/>
            </a:pPr>
            <a:r>
              <a:rPr lang="en-GB"/>
              <a:t>The digital twin solution is not properly integrated into the decision making and work processes. Often to solution some sort of dashboard with some information without considering if it fits into the decision making process. Also many digital twin solution lack proper support so the users are left to figure out any issues for them selves. Such solutions are an add-on rather than a solution that is relied on, which means that the solution adds cost rather than contributing to reducing costs.</a:t>
            </a:r>
          </a:p>
          <a:p>
            <a:pPr marL="228600" indent="-228600" defTabSz="990478">
              <a:buFont typeface="+mj-lt"/>
              <a:buAutoNum type="arabicPeriod"/>
              <a:defRPr/>
            </a:pPr>
            <a:r>
              <a:rPr lang="en-GB"/>
              <a:t>The user experience the digital twin as a black-box where they do not understand how the computation models work or if the data quality of the input data is good. As a result the users do not trust the output and do not rely on the system. Instead they rely on their existing solutions or create their own.</a:t>
            </a:r>
          </a:p>
          <a:p>
            <a:pPr marL="228600" indent="-228600" defTabSz="990478">
              <a:buFont typeface="+mj-lt"/>
              <a:buAutoNum type="arabicPeriod"/>
              <a:defRPr/>
            </a:pPr>
            <a:r>
              <a:rPr lang="en-GB"/>
              <a:t>After the DT / FE is implemented, then it fails to remain updated and relevant as the asset evolves and ultimately fails to deliver value. This often happens when the champion for it changes job or similar and no one takes responsibility for updating it.. Another reason is that datasets that the solution relies on are not updated and become outdated. </a:t>
            </a:r>
          </a:p>
          <a:p>
            <a:pPr marL="228600" indent="-228600" defTabSz="990478">
              <a:buFont typeface="+mj-lt"/>
              <a:buAutoNum type="arabicPeriod"/>
              <a:defRPr/>
            </a:pPr>
            <a:endParaRPr lang="en-GB"/>
          </a:p>
          <a:p>
            <a:pPr marL="228600" indent="-228600" defTabSz="990478">
              <a:buFont typeface="+mj-lt"/>
              <a:buAutoNum type="arabicPeriod"/>
              <a:defRPr/>
            </a:pPr>
            <a:endParaRPr lang="en-GB"/>
          </a:p>
        </p:txBody>
      </p:sp>
      <p:sp>
        <p:nvSpPr>
          <p:cNvPr id="4" name="Slide Number Placeholder 3"/>
          <p:cNvSpPr>
            <a:spLocks noGrp="1"/>
          </p:cNvSpPr>
          <p:nvPr>
            <p:ph type="sldNum" sz="quarter" idx="5"/>
          </p:nvPr>
        </p:nvSpPr>
        <p:spPr/>
        <p:txBody>
          <a:bodyPr/>
          <a:lstStyle/>
          <a:p>
            <a:fld id="{AD2EC2AB-FD5C-4EF7-AF8D-FB95907AF3A4}" type="slidenum">
              <a:rPr lang="en-GB" smtClean="0"/>
              <a:t>13</a:t>
            </a:fld>
            <a:endParaRPr lang="en-GB"/>
          </a:p>
        </p:txBody>
      </p:sp>
    </p:spTree>
    <p:extLst>
      <p:ext uri="{BB962C8B-B14F-4D97-AF65-F5344CB8AC3E}">
        <p14:creationId xmlns:p14="http://schemas.microsoft.com/office/powerpoint/2010/main" val="93073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a:t>Solutions that are behaving as a ‘black box’ cannot be trusted</a:t>
            </a:r>
          </a:p>
          <a:p>
            <a:endParaRPr lang="en-GB"/>
          </a:p>
          <a:p>
            <a:r>
              <a:rPr lang="en-GB"/>
              <a:t>AI-Act</a:t>
            </a:r>
          </a:p>
        </p:txBody>
      </p:sp>
      <p:sp>
        <p:nvSpPr>
          <p:cNvPr id="4" name="Slide Number Placeholder 3"/>
          <p:cNvSpPr>
            <a:spLocks noGrp="1"/>
          </p:cNvSpPr>
          <p:nvPr>
            <p:ph type="sldNum" sz="quarter" idx="5"/>
          </p:nvPr>
        </p:nvSpPr>
        <p:spPr/>
        <p:txBody>
          <a:bodyPr/>
          <a:lstStyle/>
          <a:p>
            <a:fld id="{AD2EC2AB-FD5C-4EF7-AF8D-FB95907AF3A4}" type="slidenum">
              <a:rPr lang="en-GB" smtClean="0"/>
              <a:t>14</a:t>
            </a:fld>
            <a:endParaRPr lang="en-GB"/>
          </a:p>
        </p:txBody>
      </p:sp>
    </p:spTree>
    <p:extLst>
      <p:ext uri="{BB962C8B-B14F-4D97-AF65-F5344CB8AC3E}">
        <p14:creationId xmlns:p14="http://schemas.microsoft.com/office/powerpoint/2010/main" val="224862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744538"/>
            <a:ext cx="6662738" cy="3748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54260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 help the industry overcome challenges and get value from digital investment, DNV has developed a series of recommended practices together with key industry players, including one on Data quality. These recommended practices take a holistic approach and are being used as frameworks for successful digital transformation across the data value chain from data production to analysis and decision-making.</a:t>
            </a: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To be able to trust your data to make decisions, you are dependent on quality across the entire value chain. Ensuring quality is not a linear and single event, but a continuous process that requires a structured approach to governance.</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Data management ensures that important data assets are formally managed throughout the enterprise and that data governance goals are achieved to realize efficiency gains and value creation. In addition to focus on data quality, data management also covers management of data storage, retention, life cycle, legal compliance and intellectual property rights, value chains, metadata, business vocabularies, information risks and information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249292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342346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a:lnSpc>
                <a:spcPct val="113000"/>
              </a:lnSpc>
              <a:spcBef>
                <a:spcPts val="450"/>
              </a:spcBef>
            </a:pPr>
            <a:r>
              <a:rPr lang="en-GB" sz="800">
                <a:solidFill>
                  <a:srgbClr val="333333"/>
                </a:solidFill>
              </a:rPr>
              <a:t>Example of Maturity assessment according to RP 0497 Data Management</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C2AB-FD5C-4EF7-AF8D-FB95907AF3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48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744538"/>
            <a:ext cx="6662738" cy="37480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423937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DNV is a global independent assurance and risk management company. </a:t>
            </a:r>
            <a:r>
              <a:rPr lang="en-US" sz="1200" kern="1200" dirty="0">
                <a:solidFill>
                  <a:schemeClr val="tx1"/>
                </a:solidFill>
                <a:effectLst/>
                <a:latin typeface="+mn-lt"/>
                <a:ea typeface="+mn-ea"/>
                <a:cs typeface="+mn-cs"/>
              </a:rPr>
              <a:t>We have close to12,000 employees and operate in more than 100 countries. We pride ourselves on our uncompromising standards of quality and integrity wherever you meet us around the world. We enable our customers and their stakeholders to manage risk and complexity with confidence.</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Maritime customers, we offer classification services and advisory services with the aim of enabling our customers to safely tackle the ongoing decarbonization and digitalization journey.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energy market we assure that energy systems work safely and effectively through monitoring, verifying and advising on the energy infrastructure through the full concept, finance, design, build and operating cycles.  As such, we have a global bearing on the pace and nature of decarbonization.</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200" kern="1200" dirty="0">
                <a:solidFill>
                  <a:schemeClr val="tx1"/>
                </a:solidFill>
                <a:effectLst/>
                <a:latin typeface="+mn-lt"/>
                <a:ea typeface="+mn-ea"/>
                <a:cs typeface="+mn-cs"/>
              </a:rPr>
              <a:t>We are a leading supplier of  Management System Certification and supply chain assurance services across industries with a particular focus on the food, health and automotive sectors. </a:t>
            </a:r>
          </a:p>
          <a:p>
            <a:r>
              <a:rPr lang="en-GB" sz="1200" kern="1200" dirty="0">
                <a:solidFill>
                  <a:schemeClr val="tx1"/>
                </a:solidFill>
                <a:effectLst/>
                <a:latin typeface="+mn-lt"/>
                <a:ea typeface="+mn-ea"/>
                <a:cs typeface="+mn-cs"/>
              </a:rPr>
              <a:t>We offer software, platform, cyber security services and other digital solutions mainly to the maritime, energy and healthcare sectors.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a:t>
            </a:r>
            <a:r>
              <a:rPr lang="en-GB" b="1" dirty="0"/>
              <a:t>assurance </a:t>
            </a:r>
            <a:r>
              <a:rPr lang="en-GB" dirty="0"/>
              <a:t>we mean either overseeing that </a:t>
            </a:r>
            <a:r>
              <a:rPr lang="en-GB" b="1" dirty="0"/>
              <a:t>systems, products, </a:t>
            </a:r>
            <a:r>
              <a:rPr lang="en-GB" b="1" dirty="0">
                <a:solidFill>
                  <a:schemeClr val="bg1"/>
                </a:solidFill>
              </a:rPr>
              <a:t>processes</a:t>
            </a:r>
            <a:r>
              <a:rPr lang="en-GB" b="1" dirty="0"/>
              <a:t> or digital assets work safely, effectively and efficiently</a:t>
            </a:r>
            <a:r>
              <a:rPr lang="en-GB" dirty="0"/>
              <a:t> or </a:t>
            </a:r>
            <a:r>
              <a:rPr lang="en-GB" b="1" dirty="0"/>
              <a:t>providing</a:t>
            </a:r>
            <a:r>
              <a:rPr lang="en-GB" dirty="0"/>
              <a:t> </a:t>
            </a:r>
            <a:r>
              <a:rPr lang="en-GB" b="1" dirty="0"/>
              <a:t>advice</a:t>
            </a:r>
            <a:r>
              <a:rPr lang="en-GB" dirty="0"/>
              <a:t> so they may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EB2A34"/>
                </a:solidFill>
                <a:latin typeface="Calibri" panose="020F0502020204030204" pitchFamily="34" charset="0"/>
                <a:ea typeface="Calibri" panose="020F0502020204030204" pitchFamily="34" charset="0"/>
                <a:cs typeface="Times New Roman" panose="02020603050405020304" pitchFamily="18" charset="0"/>
              </a:rPr>
              <a:t>Through these activities we in DNV enable our customers and their stakeholders to manage risk and complexity with confidence. </a:t>
            </a:r>
            <a:endParaRPr lang="en-GB" sz="1000" dirty="0">
              <a:solidFill>
                <a:srgbClr val="EB2A3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Assurance is therefore the </a:t>
            </a:r>
            <a:r>
              <a:rPr lang="en-GB" b="1" dirty="0"/>
              <a:t>fundamental value </a:t>
            </a:r>
            <a:r>
              <a:rPr lang="en-GB" dirty="0"/>
              <a:t>created as a result of the services we deliver to our customers.  These services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Certification, verification and testing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qualification and assurance of new technologies, digital asset solutions, data, platforms, and supply chains;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Giving expert advice on safety, technology, risk and operational performance, and sustainability.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The co-development and creation of new rules, standards, recommended practices and benchmarks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a:t>
            </a:fld>
            <a:endParaRPr lang="en-GB"/>
          </a:p>
        </p:txBody>
      </p:sp>
    </p:spTree>
    <p:extLst>
      <p:ext uri="{BB962C8B-B14F-4D97-AF65-F5344CB8AC3E}">
        <p14:creationId xmlns:p14="http://schemas.microsoft.com/office/powerpoint/2010/main" val="365108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179494" indent="-179494">
              <a:buFontTx/>
              <a:buChar char="-"/>
            </a:pPr>
            <a:endParaRPr lang="en-GB" sz="1600"/>
          </a:p>
        </p:txBody>
      </p:sp>
      <p:sp>
        <p:nvSpPr>
          <p:cNvPr id="4" name="Slide Number Placeholder 3"/>
          <p:cNvSpPr>
            <a:spLocks noGrp="1"/>
          </p:cNvSpPr>
          <p:nvPr>
            <p:ph type="sldNum" sz="quarter" idx="10"/>
          </p:nvPr>
        </p:nvSpPr>
        <p:spPr/>
        <p:txBody>
          <a:bodyPr/>
          <a:lstStyle/>
          <a:p>
            <a:fld id="{AD2EC2AB-FD5C-4EF7-AF8D-FB95907AF3A4}" type="slidenum">
              <a:rPr lang="en-GB" smtClean="0"/>
              <a:t>20</a:t>
            </a:fld>
            <a:endParaRPr lang="en-GB"/>
          </a:p>
        </p:txBody>
      </p:sp>
      <p:sp>
        <p:nvSpPr>
          <p:cNvPr id="5" name="Header Placeholder 4"/>
          <p:cNvSpPr>
            <a:spLocks noGrp="1"/>
          </p:cNvSpPr>
          <p:nvPr>
            <p:ph type="hdr" sz="quarter" idx="11"/>
          </p:nvPr>
        </p:nvSpPr>
        <p:spPr/>
        <p:txBody>
          <a:bodyPr/>
          <a:lstStyle/>
          <a:p>
            <a:r>
              <a:rPr lang="en-GB"/>
              <a:t>for Singapore Power - DNV GL presentation 2014-09-15</a:t>
            </a:r>
          </a:p>
        </p:txBody>
      </p:sp>
    </p:spTree>
    <p:extLst>
      <p:ext uri="{BB962C8B-B14F-4D97-AF65-F5344CB8AC3E}">
        <p14:creationId xmlns:p14="http://schemas.microsoft.com/office/powerpoint/2010/main" val="3530458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EC2AB-FD5C-4EF7-AF8D-FB95907AF3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608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 y="744538"/>
            <a:ext cx="6662738" cy="37480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265928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100" b="1" dirty="0">
                <a:solidFill>
                  <a:srgbClr val="FF0000"/>
                </a:solidFill>
                <a:effectLst/>
                <a:highlight>
                  <a:srgbClr val="FFFF00"/>
                </a:highlight>
                <a:latin typeface="Calibri" panose="020F0502020204030204" pitchFamily="34" charset="0"/>
                <a:ea typeface="Times New Roman" panose="02020603050405020304" pitchFamily="18" charset="0"/>
              </a:rPr>
              <a:t>The innovation proposal and the fit with the strategic objectives:</a:t>
            </a:r>
            <a:endParaRPr lang="nb-NO" sz="1100" dirty="0">
              <a:solidFill>
                <a:srgbClr val="FF0000"/>
              </a:solidFill>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US" sz="1100" u="sng" dirty="0">
                <a:effectLst/>
                <a:highlight>
                  <a:srgbClr val="FFFF00"/>
                </a:highlight>
                <a:latin typeface="Calibri" panose="020F0502020204030204" pitchFamily="34" charset="0"/>
                <a:ea typeface="Times New Roman" panose="02020603050405020304" pitchFamily="18" charset="0"/>
              </a:rPr>
              <a:t>Contribution to ES strategic themes:</a:t>
            </a:r>
            <a:endParaRPr lang="nb-NO" sz="1100" u="sng"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rPr>
              <a:t>Wind, Hydrogen, Sustainability, meeting Energy Demand and assurance of AI in Digital Twin Solutions - CONTINOUSLY</a:t>
            </a:r>
          </a:p>
          <a:p>
            <a:pPr marL="922950" lvl="2" indent="-285750">
              <a:buFont typeface="Courier New" panose="02070309020205020404" pitchFamily="49" charset="0"/>
              <a:buChar char="o"/>
            </a:pPr>
            <a:r>
              <a:rPr lang="en-GB" sz="1100" b="0" dirty="0"/>
              <a:t>Overview and problem statement: Uncertainty in how the gas network will manage the future system’s foreseen complexity, sustained focus on the safety, resilience, energy demand and sustainability of the future network whilst ensuring assets and infrastructure are compatible with green hydrogen gas blend (using wind turbines)</a:t>
            </a:r>
            <a:endParaRPr lang="en-US" sz="1100" dirty="0">
              <a:effectLst/>
              <a:highlight>
                <a:srgbClr val="FFFF00"/>
              </a:highlight>
              <a:latin typeface="Calibri" panose="020F0502020204030204" pitchFamily="34" charset="0"/>
              <a:ea typeface="Times New Roman" panose="02020603050405020304" pitchFamily="18" charset="0"/>
            </a:endParaRPr>
          </a:p>
          <a:p>
            <a:pPr marL="742950" lvl="1" indent="-285750">
              <a:buFont typeface="Courier New" panose="02070309020205020404" pitchFamily="49" charset="0"/>
              <a:buChar char="o"/>
            </a:pPr>
            <a:r>
              <a:rPr lang="en-US" sz="1100" dirty="0">
                <a:effectLst/>
                <a:highlight>
                  <a:srgbClr val="FFFF00"/>
                </a:highlight>
                <a:latin typeface="Calibri" panose="020F0502020204030204" pitchFamily="34" charset="0"/>
                <a:ea typeface="Times New Roman" panose="02020603050405020304" pitchFamily="18" charset="0"/>
              </a:rPr>
              <a:t>Digital transformation strategies, developing roadmaps based on use-cases, Qualification and Assurance of Digital Twin solutions (DNV-RP-A204) and develop continuous assurance toolbox and tech stack using Veracity</a:t>
            </a:r>
          </a:p>
          <a:p>
            <a:pPr marL="742950" lvl="1" indent="-285750">
              <a:buFont typeface="Courier New" panose="02070309020205020404" pitchFamily="49" charset="0"/>
              <a:buChar char="o"/>
            </a:pPr>
            <a:r>
              <a:rPr lang="nb-NO" sz="1100" dirty="0">
                <a:effectLst/>
                <a:latin typeface="Calibri" panose="020F0502020204030204" pitchFamily="34" charset="0"/>
                <a:ea typeface="Calibri" panose="020F0502020204030204" pitchFamily="34" charset="0"/>
              </a:rPr>
              <a:t>Input, pilots and verifications of Service and Business models and framworks for Digital asset solutions</a:t>
            </a:r>
          </a:p>
          <a:p>
            <a:pPr marL="742950" lvl="1" indent="-285750">
              <a:buFont typeface="Courier New" panose="02070309020205020404" pitchFamily="49" charset="0"/>
              <a:buChar char="o"/>
            </a:pPr>
            <a:endParaRPr lang="nb-NO" sz="11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US" sz="1100" u="sng" dirty="0">
                <a:effectLst/>
                <a:highlight>
                  <a:srgbClr val="FFFF00"/>
                </a:highlight>
                <a:latin typeface="Calibri" panose="020F0502020204030204" pitchFamily="34" charset="0"/>
                <a:ea typeface="Times New Roman" panose="02020603050405020304" pitchFamily="18" charset="0"/>
              </a:rPr>
              <a:t>Business Impact (e.g. revenue / market share) &amp; Customer insights</a:t>
            </a:r>
            <a:endParaRPr lang="nb-NO" sz="1100" u="sng"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1100" dirty="0">
                <a:effectLst/>
                <a:highlight>
                  <a:srgbClr val="FFFF00"/>
                </a:highlight>
                <a:latin typeface="Calibri" panose="020F0502020204030204" pitchFamily="34" charset="0"/>
                <a:ea typeface="Times New Roman" panose="02020603050405020304" pitchFamily="18" charset="0"/>
              </a:rPr>
              <a:t>What is the customer benefit and our value proposition?</a:t>
            </a:r>
          </a:p>
          <a:p>
            <a:pPr marL="922950" marR="0" lvl="3"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kern="1200" dirty="0">
                <a:solidFill>
                  <a:schemeClr val="tx1"/>
                </a:solidFill>
                <a:latin typeface="+mn-lt"/>
                <a:ea typeface="+mn-ea"/>
                <a:cs typeface="+mn-cs"/>
              </a:rPr>
              <a:t>to explore the commercial, societal and operational benefits that could be derived from the deployment of unified digital twin solutions on the energy network, both current and future by:</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strike="noStrike" baseline="0" dirty="0">
                <a:latin typeface="ArialMT"/>
              </a:rPr>
              <a:t>aiming to design this proposed ecosystem of connected digital twin solutions with flexibility and extendibility at its heart</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strike="noStrike" baseline="0" dirty="0">
                <a:latin typeface="ArialMT"/>
              </a:rPr>
              <a:t>demonstrate the concept of connected digital twin solutions is hugely beneficial and fulfil the digital strategy and vision</a:t>
            </a:r>
            <a:endParaRPr lang="en-GB" sz="1100" b="0" kern="1200" dirty="0">
              <a:solidFill>
                <a:schemeClr val="tx1"/>
              </a:solidFill>
              <a:latin typeface="+mn-lt"/>
              <a:ea typeface="+mn-ea"/>
              <a:cs typeface="+mn-cs"/>
            </a:endParaRP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kern="1200" dirty="0">
                <a:solidFill>
                  <a:schemeClr val="tx1"/>
                </a:solidFill>
                <a:latin typeface="+mn-lt"/>
                <a:ea typeface="+mn-ea"/>
                <a:cs typeface="+mn-cs"/>
              </a:rPr>
              <a:t>aligned to the strategic vision of Ofgem and the networks; </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kern="1200" dirty="0">
                <a:solidFill>
                  <a:schemeClr val="tx1"/>
                </a:solidFill>
                <a:latin typeface="+mn-lt"/>
                <a:ea typeface="+mn-ea"/>
                <a:cs typeface="+mn-cs"/>
              </a:rPr>
              <a:t>completely aligned with the Gemini principles shared by the National Digital Twin programme;</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kern="1200" dirty="0">
                <a:solidFill>
                  <a:schemeClr val="tx1"/>
                </a:solidFill>
                <a:latin typeface="+mn-lt"/>
                <a:ea typeface="+mn-ea"/>
                <a:cs typeface="+mn-cs"/>
              </a:rPr>
              <a:t>using DNV-RP-A204 (qualification and assurance of digital twins) to verify the digital twin solutions over its lifecycle (design, engineering, operation and e-commissioning)</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kern="1200" dirty="0">
                <a:solidFill>
                  <a:schemeClr val="tx1"/>
                </a:solidFill>
                <a:latin typeface="+mn-lt"/>
                <a:ea typeface="+mn-ea"/>
                <a:cs typeface="+mn-cs"/>
              </a:rPr>
              <a:t>ultimately, we expect our project outcomes to save money and reduce cost -- for example:</a:t>
            </a:r>
          </a:p>
          <a:p>
            <a:pPr marL="2848950" marR="0" lvl="5"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0" kern="1200" dirty="0">
                <a:solidFill>
                  <a:schemeClr val="tx1"/>
                </a:solidFill>
                <a:latin typeface="+mn-lt"/>
                <a:ea typeface="+mn-ea"/>
                <a:cs typeface="+mn-cs"/>
              </a:rPr>
              <a:t>by verifying the design and engineering</a:t>
            </a:r>
          </a:p>
          <a:p>
            <a:pPr marL="2848950" marR="0" lvl="5"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0" kern="1200" dirty="0">
                <a:solidFill>
                  <a:schemeClr val="tx1"/>
                </a:solidFill>
                <a:latin typeface="+mn-lt"/>
                <a:ea typeface="+mn-ea"/>
                <a:cs typeface="+mn-cs"/>
              </a:rPr>
              <a:t>by managing provision of electricity to the grid;</a:t>
            </a:r>
          </a:p>
          <a:p>
            <a:pPr marL="2848950" marR="0" lvl="5"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0" kern="1200" dirty="0">
                <a:solidFill>
                  <a:schemeClr val="tx1"/>
                </a:solidFill>
                <a:latin typeface="+mn-lt"/>
                <a:ea typeface="+mn-ea"/>
                <a:cs typeface="+mn-cs"/>
              </a:rPr>
              <a:t>to produce hydrogen, depending on price or capacity;</a:t>
            </a:r>
          </a:p>
          <a:p>
            <a:pPr marL="2848950" marR="0" lvl="5"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0" kern="1200" dirty="0">
                <a:solidFill>
                  <a:schemeClr val="tx1"/>
                </a:solidFill>
                <a:latin typeface="+mn-lt"/>
                <a:ea typeface="+mn-ea"/>
                <a:cs typeface="+mn-cs"/>
              </a:rPr>
              <a:t>Peaking plant management and energy storage</a:t>
            </a:r>
          </a:p>
          <a:p>
            <a:pPr marL="2848950" marR="0" lvl="5"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0" kern="1200" dirty="0">
                <a:solidFill>
                  <a:schemeClr val="tx1"/>
                </a:solidFill>
                <a:latin typeface="+mn-lt"/>
                <a:ea typeface="+mn-ea"/>
                <a:cs typeface="+mn-cs"/>
              </a:rPr>
              <a:t>to predict critical maintenance;</a:t>
            </a:r>
          </a:p>
          <a:p>
            <a:pPr marL="2848950" marR="0" lvl="5"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100" b="0" kern="1200" dirty="0">
                <a:solidFill>
                  <a:schemeClr val="tx1"/>
                </a:solidFill>
                <a:latin typeface="+mn-lt"/>
                <a:ea typeface="+mn-ea"/>
                <a:cs typeface="+mn-cs"/>
              </a:rPr>
              <a:t>to automate the process of utilising more green hydrogen into the asset</a:t>
            </a:r>
          </a:p>
          <a:p>
            <a:pPr marL="742950" lvl="1" indent="-285750">
              <a:buFont typeface="Courier New" panose="02070309020205020404" pitchFamily="49" charset="0"/>
              <a:buChar char="o"/>
            </a:pPr>
            <a:r>
              <a:rPr lang="en-US" sz="1100" dirty="0">
                <a:effectLst/>
                <a:highlight>
                  <a:srgbClr val="FFFF00"/>
                </a:highlight>
                <a:latin typeface="Calibri" panose="020F0502020204030204" pitchFamily="34" charset="0"/>
                <a:ea typeface="Times New Roman" panose="02020603050405020304" pitchFamily="18" charset="0"/>
              </a:rPr>
              <a:t>What are potential customers / customer segment / market segments / geography for this innovation service?</a:t>
            </a:r>
          </a:p>
          <a:p>
            <a:pPr marL="922950" marR="0" lvl="3"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dirty="0"/>
              <a:t>Project partners (SGN (lead), NG ESO, NG GT&amp;M, DNV, IBM, AWS, ESRI)</a:t>
            </a:r>
          </a:p>
          <a:p>
            <a:pPr marL="922950" marR="0" lvl="3"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dirty="0"/>
              <a:t>Market segment: Gas distribution</a:t>
            </a:r>
          </a:p>
          <a:p>
            <a:pPr marL="922950" marR="0" lvl="3"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nb-NO" sz="1100" dirty="0">
              <a:effectLst/>
              <a:latin typeface="Calibri" panose="020F0502020204030204" pitchFamily="34" charset="0"/>
              <a:ea typeface="Calibri" panose="020F0502020204030204" pitchFamily="34" charset="0"/>
            </a:endParaRPr>
          </a:p>
          <a:p>
            <a:pPr marL="342900" lvl="0" indent="-342900">
              <a:buFont typeface="Courier New" panose="02070309020205020404" pitchFamily="49" charset="0"/>
              <a:buChar char="o"/>
            </a:pPr>
            <a:r>
              <a:rPr lang="en-US" sz="1100" u="sng" dirty="0">
                <a:effectLst/>
                <a:highlight>
                  <a:srgbClr val="FFFF00"/>
                </a:highlight>
                <a:latin typeface="Calibri" panose="020F0502020204030204" pitchFamily="34" charset="0"/>
                <a:ea typeface="Times New Roman" panose="02020603050405020304" pitchFamily="18" charset="0"/>
              </a:rPr>
              <a:t>The potential to materialize new business models (capacity decoupled revenue streams)</a:t>
            </a:r>
            <a:endParaRPr lang="nb-NO" sz="1100" u="sng" dirty="0">
              <a:effectLst/>
              <a:latin typeface="Calibri" panose="020F0502020204030204" pitchFamily="34" charset="0"/>
              <a:ea typeface="Calibri" panose="020F0502020204030204" pitchFamily="34" charset="0"/>
            </a:endParaRPr>
          </a:p>
          <a:p>
            <a:pPr marL="522900" lvl="1" indent="-342900">
              <a:buFont typeface="Courier New" panose="02070309020205020404" pitchFamily="49" charset="0"/>
              <a:buChar char="o"/>
            </a:pPr>
            <a:r>
              <a:rPr lang="en-GB" sz="1100" kern="1200" dirty="0">
                <a:solidFill>
                  <a:schemeClr val="tx1"/>
                </a:solidFill>
                <a:effectLst/>
                <a:highlight>
                  <a:srgbClr val="FFFF00"/>
                </a:highlight>
                <a:latin typeface="Calibri" panose="020F0502020204030204" pitchFamily="34" charset="0"/>
                <a:cs typeface="+mn-cs"/>
              </a:rPr>
              <a:t>Support the energy industry objectives to build knowledge and competence in data, modernise energy data access and stimulate innovation across the industry through digital twin solutions. </a:t>
            </a:r>
            <a:endParaRPr lang="en-US" sz="1100" kern="1200" dirty="0">
              <a:solidFill>
                <a:schemeClr val="tx1"/>
              </a:solidFill>
              <a:effectLst/>
              <a:highlight>
                <a:srgbClr val="FFFF00"/>
              </a:highlight>
              <a:latin typeface="Calibri" panose="020F0502020204030204" pitchFamily="34" charset="0"/>
              <a:cs typeface="+mn-cs"/>
            </a:endParaRPr>
          </a:p>
          <a:p>
            <a:pPr marL="5229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cs typeface="+mn-cs"/>
              </a:rPr>
              <a:t>Support connectivity to renewables, new technologies and different players, stakeholders and regulators</a:t>
            </a:r>
            <a:endParaRPr lang="en-US" sz="1100" kern="1200" dirty="0">
              <a:solidFill>
                <a:schemeClr val="tx1"/>
              </a:solidFill>
              <a:effectLst/>
              <a:highlight>
                <a:srgbClr val="FFFF00"/>
              </a:highlight>
              <a:latin typeface="Calibri" panose="020F0502020204030204" pitchFamily="34" charset="0"/>
              <a:cs typeface="+mn-cs"/>
            </a:endParaRPr>
          </a:p>
          <a:p>
            <a:pPr marL="5229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cs typeface="+mn-cs"/>
              </a:rPr>
              <a:t>Digital Twin (A204): Virtual representation of a system or asset that calculates system states and makes system information available, through integrated models and data, with the purpose of providing decision support over its lifecycle</a:t>
            </a:r>
          </a:p>
          <a:p>
            <a:pPr marL="5229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dirty="0"/>
              <a:t>Connected digital twin solutions will aid the development of the future energy production and storage capabilities.</a:t>
            </a:r>
            <a:endParaRPr lang="en-GB" sz="1100" kern="1200" dirty="0">
              <a:solidFill>
                <a:schemeClr val="tx1"/>
              </a:solidFill>
              <a:effectLst/>
              <a:highlight>
                <a:srgbClr val="FFFF00"/>
              </a:highlight>
              <a:latin typeface="Calibri" panose="020F0502020204030204" pitchFamily="34" charset="0"/>
              <a:cs typeface="+mn-cs"/>
            </a:endParaRPr>
          </a:p>
          <a:p>
            <a:pPr marL="180000" lvl="1" indent="0">
              <a:buFont typeface="Courier New" panose="02070309020205020404" pitchFamily="49" charset="0"/>
              <a:buNone/>
            </a:pPr>
            <a:endParaRPr lang="en-US" sz="1100" dirty="0">
              <a:effectLst/>
              <a:highlight>
                <a:srgbClr val="FFFF00"/>
              </a:highlight>
              <a:latin typeface="Calibri" panose="020F0502020204030204" pitchFamily="34" charset="0"/>
              <a:ea typeface="Times New Roman" panose="02020603050405020304" pitchFamily="18" charset="0"/>
            </a:endParaRPr>
          </a:p>
          <a:p>
            <a:pPr marL="342900" lvl="0" indent="-342900">
              <a:buFont typeface="Courier New" panose="02070309020205020404" pitchFamily="49" charset="0"/>
              <a:buChar char="o"/>
            </a:pPr>
            <a:r>
              <a:rPr lang="en-US" sz="1100" u="sng" dirty="0">
                <a:effectLst/>
                <a:highlight>
                  <a:srgbClr val="FFFF00"/>
                </a:highlight>
                <a:latin typeface="Calibri" panose="020F0502020204030204" pitchFamily="34" charset="0"/>
                <a:ea typeface="Times New Roman" panose="02020603050405020304" pitchFamily="18" charset="0"/>
              </a:rPr>
              <a:t>Role of digitalization</a:t>
            </a:r>
            <a:endParaRPr lang="nb-NO" sz="1100" u="sng" dirty="0">
              <a:effectLst/>
              <a:latin typeface="Calibri" panose="020F0502020204030204" pitchFamily="34" charset="0"/>
              <a:ea typeface="Calibri" panose="020F0502020204030204" pitchFamily="34" charset="0"/>
            </a:endParaRPr>
          </a:p>
          <a:p>
            <a:pPr marL="5229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cs typeface="+mn-cs"/>
              </a:rPr>
              <a:t>Cross sector collaboration and connectivity: </a:t>
            </a:r>
            <a:endParaRPr lang="en-US" sz="1100" kern="1200" dirty="0">
              <a:solidFill>
                <a:schemeClr val="tx1"/>
              </a:solidFill>
              <a:effectLst/>
              <a:highlight>
                <a:srgbClr val="FFFF00"/>
              </a:highlight>
              <a:latin typeface="Calibri" panose="020F0502020204030204" pitchFamily="34" charset="0"/>
              <a:cs typeface="+mn-cs"/>
            </a:endParaRPr>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dirty="0"/>
              <a:t>Gas System of the Future (GSOTF) </a:t>
            </a:r>
            <a:r>
              <a:rPr lang="en-GB" sz="1100" kern="1200" dirty="0">
                <a:solidFill>
                  <a:schemeClr val="tx1"/>
                </a:solidFill>
                <a:effectLst/>
                <a:highlight>
                  <a:srgbClr val="FFFF00"/>
                </a:highlight>
                <a:latin typeface="Calibri" panose="020F0502020204030204" pitchFamily="34" charset="0"/>
                <a:ea typeface="+mn-ea"/>
                <a:cs typeface="+mn-cs"/>
              </a:rPr>
              <a:t>Specific funding is external (strategic innovation fund), but linked to TSA funding through the DNV DT Venture who are supporting:</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kern="1200" dirty="0">
                <a:solidFill>
                  <a:schemeClr val="tx1"/>
                </a:solidFill>
                <a:latin typeface="+mn-lt"/>
                <a:ea typeface="+mn-ea"/>
                <a:cs typeface="+mn-cs"/>
              </a:rPr>
              <a:t>Qualification and Assurance of Digital Twin solutions and Connected Digital Twins</a:t>
            </a:r>
            <a:endParaRPr lang="en-US" sz="1100" b="0" kern="1200" dirty="0">
              <a:solidFill>
                <a:schemeClr val="tx1"/>
              </a:solidFill>
              <a:latin typeface="+mn-lt"/>
              <a:ea typeface="+mn-ea"/>
              <a:cs typeface="+mn-cs"/>
            </a:endParaRP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kern="1200" dirty="0">
                <a:solidFill>
                  <a:schemeClr val="tx1"/>
                </a:solidFill>
                <a:latin typeface="+mn-lt"/>
                <a:ea typeface="+mn-ea"/>
                <a:cs typeface="+mn-cs"/>
              </a:rPr>
              <a:t>Continuous Assurance of Digital Twin solutions (CADT)</a:t>
            </a:r>
          </a:p>
          <a:p>
            <a:pPr marL="922950" marR="0" lvl="4"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600" dirty="0"/>
              <a:t>GSOTF allows interaction between project team and DT Venture, including support both ways.</a:t>
            </a:r>
            <a:endParaRPr lang="en-US" sz="1600" dirty="0"/>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ea typeface="+mn-ea"/>
                <a:cs typeface="+mn-cs"/>
              </a:rPr>
              <a:t>ES; Offshore Technology designed the 7MW Turbine </a:t>
            </a:r>
            <a:endParaRPr lang="en-US" sz="1100" kern="1200" dirty="0">
              <a:solidFill>
                <a:schemeClr val="tx1"/>
              </a:solidFill>
              <a:effectLst/>
              <a:highlight>
                <a:srgbClr val="FFFF00"/>
              </a:highlight>
              <a:latin typeface="Calibri" panose="020F0502020204030204" pitchFamily="34" charset="0"/>
              <a:ea typeface="+mn-ea"/>
              <a:cs typeface="+mn-cs"/>
            </a:endParaRPr>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ea typeface="+mn-ea"/>
                <a:cs typeface="+mn-cs"/>
              </a:rPr>
              <a:t>Renewables; Renewable Energy Analytics manage the SCADA System </a:t>
            </a:r>
            <a:endParaRPr lang="en-US" sz="1100" kern="1200" dirty="0">
              <a:solidFill>
                <a:schemeClr val="tx1"/>
              </a:solidFill>
              <a:effectLst/>
              <a:highlight>
                <a:srgbClr val="FFFF00"/>
              </a:highlight>
              <a:latin typeface="Calibri" panose="020F0502020204030204" pitchFamily="34" charset="0"/>
              <a:ea typeface="+mn-ea"/>
              <a:cs typeface="+mn-cs"/>
            </a:endParaRPr>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ea typeface="+mn-ea"/>
                <a:cs typeface="+mn-cs"/>
              </a:rPr>
              <a:t>RA; Offshore and Methodology are writing the Case For Safety and Bridging Documents </a:t>
            </a:r>
            <a:endParaRPr lang="en-US" sz="1100" kern="1200" dirty="0">
              <a:solidFill>
                <a:schemeClr val="tx1"/>
              </a:solidFill>
              <a:effectLst/>
              <a:highlight>
                <a:srgbClr val="FFFF00"/>
              </a:highlight>
              <a:latin typeface="Calibri" panose="020F0502020204030204" pitchFamily="34" charset="0"/>
              <a:ea typeface="+mn-ea"/>
              <a:cs typeface="+mn-cs"/>
            </a:endParaRPr>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ea typeface="+mn-ea"/>
                <a:cs typeface="+mn-cs"/>
              </a:rPr>
              <a:t>R&amp;T; Repair and Intervention are leading the design assurance of Arup’s designs.</a:t>
            </a:r>
            <a:endParaRPr lang="en-US" sz="1100" kern="1200" dirty="0">
              <a:solidFill>
                <a:schemeClr val="tx1"/>
              </a:solidFill>
              <a:effectLst/>
              <a:highlight>
                <a:srgbClr val="FFFF00"/>
              </a:highlight>
              <a:latin typeface="Calibri" panose="020F0502020204030204" pitchFamily="34" charset="0"/>
              <a:ea typeface="+mn-ea"/>
              <a:cs typeface="+mn-cs"/>
            </a:endParaRPr>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ea typeface="+mn-ea"/>
                <a:cs typeface="+mn-cs"/>
              </a:rPr>
              <a:t>DS; Performance Solutions are continuously supporting and providing insight on gas network operations </a:t>
            </a:r>
          </a:p>
          <a:p>
            <a:pPr marL="702900" marR="0" lvl="2"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kern="1200" dirty="0">
                <a:solidFill>
                  <a:schemeClr val="tx1"/>
                </a:solidFill>
                <a:effectLst/>
                <a:highlight>
                  <a:srgbClr val="FFFF00"/>
                </a:highlight>
                <a:latin typeface="Calibri" panose="020F0502020204030204" pitchFamily="34" charset="0"/>
                <a:ea typeface="+mn-ea"/>
                <a:cs typeface="+mn-cs"/>
              </a:rPr>
              <a:t>ES/DS; development of </a:t>
            </a:r>
            <a:r>
              <a:rPr lang="en-US" sz="1100" dirty="0">
                <a:effectLst/>
                <a:highlight>
                  <a:srgbClr val="FFFF00"/>
                </a:highlight>
                <a:latin typeface="Calibri" panose="020F0502020204030204" pitchFamily="34" charset="0"/>
                <a:ea typeface="Times New Roman" panose="02020603050405020304" pitchFamily="18" charset="0"/>
              </a:rPr>
              <a:t>continuous assurance toolbox and tech stack</a:t>
            </a:r>
            <a:endParaRPr lang="en-US" sz="1100" kern="1200" dirty="0">
              <a:solidFill>
                <a:schemeClr val="tx1"/>
              </a:solidFill>
              <a:effectLst/>
              <a:highlight>
                <a:srgbClr val="FFFF00"/>
              </a:highlight>
              <a:latin typeface="Calibri" panose="020F0502020204030204" pitchFamily="34" charset="0"/>
              <a:ea typeface="+mn-ea"/>
              <a:cs typeface="+mn-cs"/>
            </a:endParaRPr>
          </a:p>
          <a:p>
            <a:pPr marL="522900" lvl="1" indent="-342900" algn="l" defTabSz="914400" rtl="0" eaLnBrk="1" latinLnBrk="0" hangingPunct="1">
              <a:buFont typeface="Courier New" panose="02070309020205020404" pitchFamily="49" charset="0"/>
              <a:buChar char="o"/>
            </a:pPr>
            <a:endParaRPr lang="en-GB" sz="1100" kern="1200" dirty="0">
              <a:solidFill>
                <a:schemeClr val="tx1"/>
              </a:solidFill>
              <a:effectLst/>
              <a:highlight>
                <a:srgbClr val="FFFF00"/>
              </a:highlight>
              <a:latin typeface="Calibri" panose="020F0502020204030204" pitchFamily="34" charset="0"/>
              <a:ea typeface="+mn-ea"/>
              <a:cs typeface="+mn-cs"/>
            </a:endParaRPr>
          </a:p>
          <a:p>
            <a:endParaRPr lang="en-GB" dirty="0"/>
          </a:p>
          <a:p>
            <a:endParaRPr lang="en-GB" dirty="0"/>
          </a:p>
          <a:p>
            <a:r>
              <a:rPr lang="en-GB" b="1" u="sng" dirty="0"/>
              <a:t>DEPENDING ON DEVELOPING CONTINUOUS ASSURANCE AS-A-SERVICE THAT IS BASED ON A PROCESS THAT IN AN AUTOMATED FASHION ENSURES THAT CLAIMS AND REQUIREMENTS REMAIN VALID OVER TIME (REF INOVATION IDEAS 2023…)</a:t>
            </a:r>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170312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0363" y="685800"/>
            <a:ext cx="6137275" cy="3452813"/>
          </a:xfrm>
        </p:spPr>
      </p:sp>
      <p:sp>
        <p:nvSpPr>
          <p:cNvPr id="3" name="Plassholder for notater 2"/>
          <p:cNvSpPr>
            <a:spLocks noGrp="1"/>
          </p:cNvSpPr>
          <p:nvPr>
            <p:ph type="body" idx="1"/>
          </p:nvPr>
        </p:nvSpPr>
        <p:spPr/>
        <p:txBody>
          <a:bodyPr/>
          <a:lstStyle/>
          <a:p>
            <a:r>
              <a:rPr lang="en-US" dirty="0"/>
              <a:t>Key Stakeholder: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B461E0-B0F6-4F7F-B4EE-0851F5718C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6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sz="1600"/>
              <a:t>Our services, processes and Recommended Practices</a:t>
            </a:r>
          </a:p>
          <a:p>
            <a:endParaRPr lang="en-GB" sz="1600"/>
          </a:p>
          <a:p>
            <a:endParaRPr lang="en-GB" sz="1600"/>
          </a:p>
          <a:p>
            <a:r>
              <a:rPr lang="en-GB" sz="1600"/>
              <a:t>THANK YOU!</a:t>
            </a:r>
          </a:p>
          <a:p>
            <a:endParaRPr lang="en-GB" sz="1600"/>
          </a:p>
          <a:p>
            <a:r>
              <a:rPr lang="en-GB" sz="1600"/>
              <a:t>Questions…. ??</a:t>
            </a:r>
          </a:p>
        </p:txBody>
      </p:sp>
      <p:sp>
        <p:nvSpPr>
          <p:cNvPr id="4" name="Slide Number Placeholder 3"/>
          <p:cNvSpPr>
            <a:spLocks noGrp="1"/>
          </p:cNvSpPr>
          <p:nvPr>
            <p:ph type="sldNum" sz="quarter" idx="5"/>
          </p:nvPr>
        </p:nvSpPr>
        <p:spPr/>
        <p:txBody>
          <a:bodyPr/>
          <a:lstStyle/>
          <a:p>
            <a:fld id="{AD2EC2AB-FD5C-4EF7-AF8D-FB95907AF3A4}" type="slidenum">
              <a:rPr lang="en-GB" smtClean="0"/>
              <a:t>25</a:t>
            </a:fld>
            <a:endParaRPr lang="en-GB"/>
          </a:p>
        </p:txBody>
      </p:sp>
    </p:spTree>
    <p:extLst>
      <p:ext uri="{BB962C8B-B14F-4D97-AF65-F5344CB8AC3E}">
        <p14:creationId xmlns:p14="http://schemas.microsoft.com/office/powerpoint/2010/main" val="182963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Much of the energy industry changed significantly in 2020, what with the implications of COVID-19, lower demand and lower prices for fossil-fuels and many governments pushing plans to stimulate their economies via policies and investments designed to decarbonize industries and green their energy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energy sectors and governments have had, and continue to navigate many complex, interrelated transitions taking place globally and regionally. </a:t>
            </a:r>
            <a:r>
              <a:rPr lang="en-GB" sz="1200" b="0" i="0" u="none" strike="noStrike" kern="1200" baseline="0" dirty="0">
                <a:solidFill>
                  <a:schemeClr val="tx1"/>
                </a:solidFill>
                <a:latin typeface="+mn-lt"/>
                <a:ea typeface="+mn-ea"/>
                <a:cs typeface="+mn-cs"/>
              </a:rPr>
              <a:t>We foresee a rapid decarbonization of the energy system characterized by widespread electrification and cleaner technologies. But </a:t>
            </a:r>
            <a:r>
              <a:rPr lang="en-GB" sz="1200" dirty="0"/>
              <a:t>decarbonization of the energy sector that is deep and impactful requires urgent action on a global scale, and while a global energy transition is underway, further action is needed to reduce carbon emissions and mitigate the effects of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We serve both the oil and gas and the power and renewable sectors in order to assist our customers in accelerating the transition. We see many oil and gas companies transforming into integrated energy companies with an increased focus on sector coupling; i.e., both a broad optimization of energy systems, and a specific focus on energy carriers such as hydrogen.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Safe operations is of course still of paramount importance as oil and gas and power and renewable assets age beyond their operating lives and they look to become more efficient and more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331955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a:t>We provide advisory, certification, verification, inspection and digital monitoring services t as well as other services, to the entire energy value chain across generation and production, transmission and distribution, and end use.</a:t>
            </a:r>
            <a:endParaRPr lang="en-US"/>
          </a:p>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21613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DNV is a world-leading provider of digital solutions and software applications with focus on the energy, maritime and healthcare markets. Our solutions are used worldwide to manage risk and performance for wind turbines, electric grids, pipelines, processing plants, offshore structures, ships, and more. Supported by our domain knowledge and Veracity assurance platform, we enable companies to digitize and manage business critical activities in a sustainable, cost-efficient, safe and secure way.</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BA Digital Solutions provides DNV GL’s key markets worldwide with leading engineering software tools and enterprise solutions, supported by our domain knowledge</a:t>
            </a:r>
            <a:endParaRPr kumimoji="0" lang="en-GB"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We help customers in their digital transformation building on our position as a global software provider and taking full advantage of Veracity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We offer our products and services to the market directly through our sales organization, together with the DNV GL business areas in joint value creations, through selected partners and online from the Veracity platform</a:t>
            </a:r>
            <a:endParaRPr kumimoji="0" lang="en-GB"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Verdana"/>
                <a:ea typeface="+mn-ea"/>
                <a:cs typeface="+mn-cs"/>
              </a:rPr>
              <a:t>Our Veracity platform supports digital assurance services, enables industry networks for secure business collaboration and provides a collaborative ecosystem for digital products</a:t>
            </a:r>
            <a:endParaRPr kumimoji="0" lang="en-GB" sz="12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Energy transition and sustainable operations = </a:t>
            </a:r>
            <a:r>
              <a:rPr lang="en-GB" b="1" dirty="0"/>
              <a:t>Sustainability</a:t>
            </a:r>
          </a:p>
          <a:p>
            <a:r>
              <a:rPr lang="en-US" sz="1200" b="0" i="0" u="none" strike="noStrike" kern="1200" baseline="0" dirty="0">
                <a:solidFill>
                  <a:schemeClr val="tx1"/>
                </a:solidFill>
                <a:latin typeface="+mn-lt"/>
                <a:ea typeface="+mn-ea"/>
                <a:cs typeface="+mn-cs"/>
              </a:rPr>
              <a:t>We will continue to expand and tailor our software portfolio towards renewables and decarbonization of oil and gas. This includes the development of Renewables software as well as new capabilities in the Plant and Structure product lines. Furthermore, this could include joint solutions with BA Maritime and system suppliers for ship operation to optimize fuel consumption and reduce emissions with respect to greenhouse gases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will support customers to make more sustainable operational choices by use of our analytical applications, risk models and data-based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PAS unit</a:t>
            </a:r>
          </a:p>
          <a:p>
            <a:pPr marL="0" indent="0">
              <a:spcAft>
                <a:spcPts val="600"/>
              </a:spcAft>
              <a:buSzPct val="133000"/>
              <a:buFont typeface="Arial" panose="020B0604020202020204" pitchFamily="34" charset="0"/>
              <a:buNone/>
            </a:pPr>
            <a:r>
              <a:rPr lang="en-US" dirty="0"/>
              <a:t>Strategic drivers</a:t>
            </a:r>
          </a:p>
          <a:p>
            <a:pPr marL="285750" indent="-285750">
              <a:spcAft>
                <a:spcPts val="600"/>
              </a:spcAft>
              <a:buSzPct val="133000"/>
              <a:buFont typeface="Arial" panose="020B0604020202020204" pitchFamily="34" charset="0"/>
              <a:buChar char="•"/>
            </a:pPr>
            <a:r>
              <a:rPr lang="en-US" dirty="0"/>
              <a:t>Contribute to energy transition and decarbonization with focus on energy transmission and distribution</a:t>
            </a:r>
          </a:p>
          <a:p>
            <a:pPr marL="285750" indent="-285750">
              <a:spcAft>
                <a:spcPts val="600"/>
              </a:spcAft>
              <a:buSzPct val="133000"/>
              <a:buFont typeface="Arial" panose="020B0604020202020204" pitchFamily="34" charset="0"/>
              <a:buChar char="•"/>
            </a:pPr>
            <a:r>
              <a:rPr lang="en-US" dirty="0"/>
              <a:t>Strengthening DNV’s position as a “digital” assurance company</a:t>
            </a:r>
          </a:p>
          <a:p>
            <a:pPr marL="285750" indent="-285750">
              <a:spcAft>
                <a:spcPts val="600"/>
              </a:spcAft>
              <a:buSzPct val="133000"/>
              <a:buFont typeface="Arial" panose="020B0604020202020204" pitchFamily="34" charset="0"/>
              <a:buChar char="•"/>
            </a:pPr>
            <a:r>
              <a:rPr lang="en-US" dirty="0"/>
              <a:t>Enable insight and value from data</a:t>
            </a:r>
          </a:p>
          <a:p>
            <a:pPr marL="285750" indent="-285750">
              <a:spcAft>
                <a:spcPts val="600"/>
              </a:spcAft>
              <a:buSzPct val="133000"/>
              <a:buFont typeface="Arial" panose="020B0604020202020204" pitchFamily="34" charset="0"/>
              <a:buChar char="•"/>
            </a:pPr>
            <a:r>
              <a:rPr lang="en-US" dirty="0"/>
              <a:t>Helping our customer in their digital transformation</a:t>
            </a:r>
          </a:p>
          <a:p>
            <a:pPr marL="285750" indent="-285750">
              <a:spcAft>
                <a:spcPts val="600"/>
              </a:spcAft>
              <a:buSzPct val="133000"/>
              <a:buFont typeface="Arial" panose="020B0604020202020204" pitchFamily="34" charset="0"/>
              <a:buChar char="•"/>
            </a:pPr>
            <a:r>
              <a:rPr lang="en-US" dirty="0"/>
              <a:t>Secure profitable growth</a:t>
            </a:r>
          </a:p>
          <a:p>
            <a:pPr marL="0" indent="0">
              <a:spcAft>
                <a:spcPts val="600"/>
              </a:spcAft>
              <a:buSzPct val="133000"/>
              <a:buFont typeface="Arial" panose="020B0604020202020204" pitchFamily="34" charset="0"/>
              <a:buNone/>
            </a:pPr>
            <a:r>
              <a:rPr lang="en-US" b="0" dirty="0"/>
              <a:t>Key strategic positions</a:t>
            </a:r>
          </a:p>
          <a:p>
            <a:pPr marL="179705" indent="-179705">
              <a:buFont typeface="Arial" panose="020B0604020202020204" pitchFamily="34" charset="0"/>
              <a:buChar char="•"/>
            </a:pPr>
            <a:r>
              <a:rPr lang="en-GB" sz="1200" b="0" dirty="0"/>
              <a:t>Assurance of digital assets</a:t>
            </a:r>
            <a:br>
              <a:rPr lang="en-GB" sz="1200" b="0" dirty="0"/>
            </a:br>
            <a:r>
              <a:rPr lang="en-GB" sz="1200" b="0" dirty="0"/>
              <a:t>We have over time developed RPs that enables our customers to use their digital assets/digital twins to make business critical decisions and operations.</a:t>
            </a:r>
            <a:br>
              <a:rPr lang="en-GB" sz="1200" b="0" dirty="0"/>
            </a:br>
            <a:endParaRPr lang="en-GB" sz="1200" b="0" dirty="0">
              <a:ea typeface="Verdana"/>
            </a:endParaRPr>
          </a:p>
          <a:p>
            <a:pPr marL="179705" indent="-179705">
              <a:buFont typeface="Arial" panose="020B0604020202020204" pitchFamily="34" charset="0"/>
              <a:buChar char="•"/>
            </a:pPr>
            <a:r>
              <a:rPr lang="en-GB" sz="1200" b="0" dirty="0"/>
              <a:t>Conceptualize standards</a:t>
            </a:r>
            <a:br>
              <a:rPr lang="en-GB" sz="1200" b="0" dirty="0"/>
            </a:br>
            <a:r>
              <a:rPr lang="en-GB" sz="1200" b="0" dirty="0"/>
              <a:t>The shared standard for Design Data Model (digital twin) that we develop on behalf of the O&amp;G industry in the READI project, enables DNV to take a leading position within the digitalization of the O&amp;G industry as well as offshore wind and energy production and distribution in general securing interoperability of data (ISO 81346).</a:t>
            </a:r>
            <a:endParaRPr lang="en-GB" sz="1200" b="0" dirty="0">
              <a:ea typeface="Verdana"/>
            </a:endParaRPr>
          </a:p>
          <a:p>
            <a:pPr marL="179705" indent="-179705">
              <a:buFont typeface="Arial" panose="020B0604020202020204" pitchFamily="34" charset="0"/>
              <a:buChar char="•"/>
            </a:pPr>
            <a:endParaRPr lang="en-GB" sz="1200" b="0" dirty="0">
              <a:ea typeface="Verdana"/>
            </a:endParaRPr>
          </a:p>
          <a:p>
            <a:pPr marL="179705" indent="-179705">
              <a:buFont typeface="Arial" panose="020B0604020202020204" pitchFamily="34" charset="0"/>
              <a:buChar char="•"/>
            </a:pPr>
            <a:r>
              <a:rPr lang="en-GB" sz="1200" b="0" dirty="0"/>
              <a:t>Enabling renewable energy into existing distribution lines</a:t>
            </a:r>
            <a:br>
              <a:rPr lang="en-GB" sz="1200" b="0" dirty="0"/>
            </a:br>
            <a:r>
              <a:rPr lang="en-GB" sz="1200" b="0" dirty="0"/>
              <a:t>Through the SGN-RTN project we are among the first that can offer solutions for distribution and optimalizations of various energy sources, enabling renewable energy into existing distribution lines. </a:t>
            </a:r>
            <a:endParaRPr lang="en-GB" sz="1200" b="0" dirty="0">
              <a:ea typeface="Verdana"/>
            </a:endParaRPr>
          </a:p>
          <a:p>
            <a:pPr marL="0" indent="0">
              <a:spcAft>
                <a:spcPts val="600"/>
              </a:spcAft>
              <a:buSzPct val="133000"/>
              <a:buFont typeface="Arial" panose="020B0604020202020204" pitchFamily="34" charset="0"/>
              <a:buNone/>
            </a:pPr>
            <a:endParaRPr lang="en-US" b="0" dirty="0"/>
          </a:p>
          <a:p>
            <a:r>
              <a:rPr lang="en-US" sz="1200" kern="1200" dirty="0">
                <a:solidFill>
                  <a:schemeClr val="tx1"/>
                </a:solidFill>
                <a:effectLst/>
                <a:latin typeface="+mn-lt"/>
                <a:ea typeface="+mn-ea"/>
                <a:cs typeface="+mn-cs"/>
              </a:rPr>
              <a:t>Transforming data into</a:t>
            </a:r>
            <a:endParaRPr lang="nb-N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actionable insight, enabling performance and transformation</a:t>
            </a:r>
            <a:endParaRPr lang="nb-NO" sz="1200" kern="1200" dirty="0">
              <a:solidFill>
                <a:schemeClr val="tx1"/>
              </a:solidFill>
              <a:effectLst/>
              <a:latin typeface="+mn-lt"/>
              <a:ea typeface="+mn-ea"/>
              <a:cs typeface="+mn-cs"/>
            </a:endParaRPr>
          </a:p>
          <a:p>
            <a:pPr marL="0" indent="0">
              <a:spcAft>
                <a:spcPts val="600"/>
              </a:spcAft>
              <a:buSzPct val="133000"/>
              <a:buFont typeface="Arial" panose="020B0604020202020204" pitchFamily="34" charset="0"/>
              <a:buNone/>
            </a:pPr>
            <a:endParaRPr lang="en-US" b="0" dirty="0"/>
          </a:p>
          <a:p>
            <a:pPr marL="0" indent="0">
              <a:spcAft>
                <a:spcPts val="600"/>
              </a:spcAft>
              <a:buSzPct val="133000"/>
              <a:buFont typeface="Arial" panose="020B0604020202020204" pitchFamily="34" charset="0"/>
              <a:buNone/>
            </a:pPr>
            <a:r>
              <a:rPr lang="en-US" b="1" dirty="0"/>
              <a:t>Veracity</a:t>
            </a:r>
          </a:p>
          <a:p>
            <a:pPr marL="0" indent="0">
              <a:spcAft>
                <a:spcPts val="600"/>
              </a:spcAft>
              <a:buSzPct val="133000"/>
              <a:buFont typeface="Arial" panose="020B0604020202020204" pitchFamily="34" charset="0"/>
              <a:buNone/>
            </a:pPr>
            <a:r>
              <a:rPr lang="en-US" b="0" dirty="0" err="1"/>
              <a:t>xyz</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16CFAD1-D197-4A88-B173-A6412E995EE5}" type="slidenum">
              <a:rPr lang="en-US" smtClean="0"/>
              <a:pPr/>
              <a:t>5</a:t>
            </a:fld>
            <a:endParaRPr lang="en-US" sz="800"/>
          </a:p>
        </p:txBody>
      </p:sp>
    </p:spTree>
    <p:extLst>
      <p:ext uri="{BB962C8B-B14F-4D97-AF65-F5344CB8AC3E}">
        <p14:creationId xmlns:p14="http://schemas.microsoft.com/office/powerpoint/2010/main" val="1863373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D04FFCD-8187-45AD-963E-BD4694EEB4C5}" type="datetime4">
              <a:rPr lang="en-GB" altLang="nl-NL" smtClean="0"/>
              <a:pPr/>
              <a:t>29 November 2022</a:t>
            </a:fld>
            <a:endParaRPr lang="en-US" altLang="nl-NL"/>
          </a:p>
        </p:txBody>
      </p:sp>
      <p:sp>
        <p:nvSpPr>
          <p:cNvPr id="5" name="Slide Number Placeholder 4"/>
          <p:cNvSpPr>
            <a:spLocks noGrp="1"/>
          </p:cNvSpPr>
          <p:nvPr>
            <p:ph type="sldNum" sz="quarter" idx="11"/>
          </p:nvPr>
        </p:nvSpPr>
        <p:spPr/>
        <p:txBody>
          <a:bodyPr/>
          <a:lstStyle/>
          <a:p>
            <a:fld id="{88286F95-8927-481E-BD75-4876F0BA7A65}" type="slidenum">
              <a:rPr lang="en-US" altLang="nl-NL" smtClean="0"/>
              <a:pPr/>
              <a:t>6</a:t>
            </a:fld>
            <a:endParaRPr lang="en-US" altLang="nl-NL"/>
          </a:p>
        </p:txBody>
      </p:sp>
    </p:spTree>
    <p:extLst>
      <p:ext uri="{BB962C8B-B14F-4D97-AF65-F5344CB8AC3E}">
        <p14:creationId xmlns:p14="http://schemas.microsoft.com/office/powerpoint/2010/main" val="366588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sz="1200" b="1"/>
              <a:t>Descriptive Analytics (Visual Analytics)</a:t>
            </a:r>
            <a:br>
              <a:rPr lang="en-GB" sz="1200"/>
            </a:br>
            <a:r>
              <a:rPr lang="en-US" sz="1200">
                <a:solidFill>
                  <a:srgbClr val="333333"/>
                </a:solidFill>
                <a:latin typeface="Arial" pitchFamily="34" charset="0"/>
                <a:ea typeface="HelveticaNeue-Light"/>
                <a:cs typeface="Arial" pitchFamily="34" charset="0"/>
              </a:rPr>
              <a:t>Know what is happening </a:t>
            </a:r>
            <a:r>
              <a:rPr lang="en-US" sz="1200" i="1">
                <a:solidFill>
                  <a:srgbClr val="333333"/>
                </a:solidFill>
                <a:latin typeface="Arial" pitchFamily="34" charset="0"/>
                <a:ea typeface="HelveticaNeue-Light"/>
                <a:cs typeface="Arial" pitchFamily="34" charset="0"/>
              </a:rPr>
              <a:t>now</a:t>
            </a:r>
            <a:r>
              <a:rPr lang="en-US" sz="1200">
                <a:solidFill>
                  <a:srgbClr val="333333"/>
                </a:solidFill>
                <a:latin typeface="Arial" pitchFamily="34" charset="0"/>
                <a:ea typeface="HelveticaNeue-Light"/>
                <a:cs typeface="Arial" pitchFamily="34" charset="0"/>
              </a:rPr>
              <a:t> by creating a context-relevant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and interactive business view, showing historical trends and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patterns through dashboards and BI reports.</a:t>
            </a:r>
          </a:p>
          <a:p>
            <a:r>
              <a:rPr lang="en-US" sz="1200" b="1"/>
              <a:t>Diagnostic Analytics</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Determine why something has happened, using content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analytics and natural language processing </a:t>
            </a:r>
          </a:p>
          <a:p>
            <a:r>
              <a:rPr lang="en-US" sz="1200" b="1"/>
              <a:t>Predictive analytics</a:t>
            </a:r>
            <a:br>
              <a:rPr lang="en-US" sz="1200" b="1"/>
            </a:br>
            <a:r>
              <a:rPr lang="en-US" sz="1200">
                <a:solidFill>
                  <a:srgbClr val="333333"/>
                </a:solidFill>
                <a:latin typeface="Arial" pitchFamily="34" charset="0"/>
                <a:ea typeface="HelveticaNeue-Light"/>
                <a:cs typeface="Arial" pitchFamily="34" charset="0"/>
              </a:rPr>
              <a:t>Assess what could happen next, by using predictive models.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Discover patterns and trends from all types of data. </a:t>
            </a:r>
          </a:p>
          <a:p>
            <a:pPr lvl="0"/>
            <a:r>
              <a:rPr lang="en-US" sz="1200" b="1"/>
              <a:t>Prescriptive Analytics (Decision Support)</a:t>
            </a:r>
            <a:br>
              <a:rPr lang="en-US" sz="1200" b="1"/>
            </a:br>
            <a:r>
              <a:rPr lang="en-US" sz="1200">
                <a:solidFill>
                  <a:srgbClr val="333333"/>
                </a:solidFill>
                <a:latin typeface="Arial" pitchFamily="34" charset="0"/>
                <a:cs typeface="Arial" pitchFamily="34" charset="0"/>
              </a:rPr>
              <a:t>Recommends one or more courses of action based on </a:t>
            </a:r>
            <a:r>
              <a:rPr lang="en-US" sz="1200">
                <a:solidFill>
                  <a:srgbClr val="333333"/>
                </a:solidFill>
                <a:latin typeface="Arial" pitchFamily="34" charset="0"/>
                <a:ea typeface="HelveticaNeue-Light"/>
                <a:cs typeface="Arial" pitchFamily="34" charset="0"/>
              </a:rPr>
              <a:t>predictive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modeling, localized rules, scoring and optimization techniques </a:t>
            </a:r>
          </a:p>
          <a:p>
            <a:pPr lvl="0"/>
            <a:r>
              <a:rPr lang="en-US" sz="1200" b="1"/>
              <a:t>Cognitive Analytics / Intelligent Autonomous actions</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AI systems that learn from interaction and outcome in a naturally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human-like way, allowing to find correlations, create hypotheses </a:t>
            </a:r>
            <a:br>
              <a:rPr lang="en-US" sz="1200">
                <a:solidFill>
                  <a:srgbClr val="333333"/>
                </a:solidFill>
                <a:latin typeface="Arial" pitchFamily="34" charset="0"/>
                <a:ea typeface="HelveticaNeue-Light"/>
                <a:cs typeface="Arial" pitchFamily="34" charset="0"/>
              </a:rPr>
            </a:br>
            <a:r>
              <a:rPr lang="en-US" sz="1200">
                <a:solidFill>
                  <a:srgbClr val="333333"/>
                </a:solidFill>
                <a:latin typeface="Arial" pitchFamily="34" charset="0"/>
                <a:ea typeface="HelveticaNeue-Light"/>
                <a:cs typeface="Arial" pitchFamily="34" charset="0"/>
              </a:rPr>
              <a:t>and learn from the outcomes.</a:t>
            </a:r>
          </a:p>
          <a:p>
            <a:pPr lvl="0"/>
            <a:endParaRPr lang="en-US" sz="1200">
              <a:solidFill>
                <a:srgbClr val="333333"/>
              </a:solidFill>
              <a:latin typeface="Arial" pitchFamily="34" charset="0"/>
              <a:ea typeface="HelveticaNeue-Light"/>
              <a:cs typeface="Arial" pitchFamily="34" charset="0"/>
            </a:endParaRPr>
          </a:p>
          <a:p>
            <a:pPr lvl="0"/>
            <a:r>
              <a:rPr lang="en-US" sz="1200">
                <a:solidFill>
                  <a:srgbClr val="333333"/>
                </a:solidFill>
                <a:latin typeface="Arial" pitchFamily="34" charset="0"/>
                <a:ea typeface="HelveticaNeue-Light"/>
                <a:cs typeface="Arial" pitchFamily="34" charset="0"/>
              </a:rPr>
              <a:t>Machine readable data is needed for any kind of </a:t>
            </a:r>
            <a:r>
              <a:rPr lang="en-US" sz="1200" err="1">
                <a:solidFill>
                  <a:srgbClr val="333333"/>
                </a:solidFill>
                <a:latin typeface="Arial" pitchFamily="34" charset="0"/>
                <a:ea typeface="HelveticaNeue-Light"/>
                <a:cs typeface="Arial" pitchFamily="34" charset="0"/>
              </a:rPr>
              <a:t>automomous</a:t>
            </a:r>
            <a:r>
              <a:rPr lang="en-US" sz="1200">
                <a:solidFill>
                  <a:srgbClr val="333333"/>
                </a:solidFill>
                <a:latin typeface="Arial" pitchFamily="34" charset="0"/>
                <a:ea typeface="HelveticaNeue-Light"/>
                <a:cs typeface="Arial" pitchFamily="34" charset="0"/>
              </a:rPr>
              <a:t> </a:t>
            </a:r>
            <a:r>
              <a:rPr lang="en-US" sz="1200" err="1">
                <a:solidFill>
                  <a:srgbClr val="333333"/>
                </a:solidFill>
                <a:latin typeface="Arial" pitchFamily="34" charset="0"/>
                <a:ea typeface="HelveticaNeue-Light"/>
                <a:cs typeface="Arial" pitchFamily="34" charset="0"/>
              </a:rPr>
              <a:t>behaviour</a:t>
            </a:r>
            <a:r>
              <a:rPr lang="en-US" sz="1200">
                <a:solidFill>
                  <a:srgbClr val="333333"/>
                </a:solidFill>
                <a:latin typeface="Arial" pitchFamily="34" charset="0"/>
                <a:ea typeface="HelveticaNeue-Light"/>
                <a:cs typeface="Arial" pitchFamily="34" charset="0"/>
              </a:rPr>
              <a:t>.</a:t>
            </a:r>
          </a:p>
          <a:p>
            <a:pPr lvl="0"/>
            <a:r>
              <a:rPr lang="en-US" sz="1200">
                <a:solidFill>
                  <a:srgbClr val="333333"/>
                </a:solidFill>
                <a:latin typeface="Arial" pitchFamily="34" charset="0"/>
                <a:ea typeface="HelveticaNeue-Light"/>
                <a:cs typeface="Arial" pitchFamily="34" charset="0"/>
              </a:rPr>
              <a:t>Digital requirements -&gt; READII project</a:t>
            </a:r>
          </a:p>
          <a:p>
            <a:pPr lvl="0"/>
            <a:r>
              <a:rPr lang="en-US" sz="1200">
                <a:solidFill>
                  <a:srgbClr val="333333"/>
                </a:solidFill>
                <a:latin typeface="Arial" pitchFamily="34" charset="0"/>
                <a:ea typeface="HelveticaNeue-Light"/>
                <a:cs typeface="Arial" pitchFamily="34" charset="0"/>
              </a:rPr>
              <a:t>Sensor data</a:t>
            </a:r>
          </a:p>
          <a:p>
            <a:pPr lvl="0"/>
            <a:r>
              <a:rPr lang="en-US" sz="1200">
                <a:solidFill>
                  <a:srgbClr val="333333"/>
                </a:solidFill>
                <a:latin typeface="Arial" pitchFamily="34" charset="0"/>
                <a:ea typeface="HelveticaNeue-Light"/>
                <a:cs typeface="Arial" pitchFamily="34" charset="0"/>
              </a:rPr>
              <a:t>Digital requirements (e.g. standards) -&gt; e.g. requirements for data quality or e.g. ISO standard</a:t>
            </a:r>
          </a:p>
          <a:p>
            <a:r>
              <a:rPr lang="nl-NL"/>
              <a:t>Based on ontology, have machine readable data &amp; verify that we have the right data in place.</a:t>
            </a:r>
          </a:p>
          <a:p>
            <a:r>
              <a:rPr lang="nl-NL"/>
              <a:t>An asset model ontology, for automated verifications.</a:t>
            </a:r>
          </a:p>
        </p:txBody>
      </p:sp>
      <p:sp>
        <p:nvSpPr>
          <p:cNvPr id="4" name="Slide Number Placeholder 3"/>
          <p:cNvSpPr>
            <a:spLocks noGrp="1"/>
          </p:cNvSpPr>
          <p:nvPr>
            <p:ph type="sldNum" sz="quarter" idx="10"/>
          </p:nvPr>
        </p:nvSpPr>
        <p:spPr/>
        <p:txBody>
          <a:bodyPr/>
          <a:lstStyle/>
          <a:p>
            <a:fld id="{AD2EC2AB-FD5C-4EF7-AF8D-FB95907AF3A4}" type="slidenum">
              <a:rPr lang="en-US" smtClean="0"/>
              <a:t>7</a:t>
            </a:fld>
            <a:endParaRPr lang="en-US"/>
          </a:p>
        </p:txBody>
      </p:sp>
    </p:spTree>
    <p:extLst>
      <p:ext uri="{BB962C8B-B14F-4D97-AF65-F5344CB8AC3E}">
        <p14:creationId xmlns:p14="http://schemas.microsoft.com/office/powerpoint/2010/main" val="35646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r>
              <a:rPr lang="en-GB" dirty="0"/>
              <a:t>Data is the fuel powering digitalization, which in turn enables the energy transition the industry so desperately need. </a:t>
            </a:r>
          </a:p>
          <a:p>
            <a:endParaRPr lang="en-GB" dirty="0"/>
          </a:p>
          <a:p>
            <a:r>
              <a:rPr lang="en-GB" dirty="0"/>
              <a:t>The energy industry do to a large extent agree that digitalization is crucial to managing the burgeoning complexity of the new energy system, where multiple inputs must be integrated and numerous processes need to be automated to ensure services are reliable and resilient. </a:t>
            </a:r>
          </a:p>
          <a:p>
            <a:endParaRPr lang="en-GB" dirty="0"/>
          </a:p>
          <a:p>
            <a:r>
              <a:rPr lang="en-GB" dirty="0"/>
              <a:t>According to our Industry Outlook report “The Power of Optimism, where over 1000 senior energy executives across power, renewables, oil and gas and industrial energy use sectors share their views on the energy transition, a total of 79 % agrees that a reliable decentralized energy system is impossible without digitalization. </a:t>
            </a:r>
          </a:p>
          <a:p>
            <a:endParaRPr lang="en-GB" dirty="0"/>
          </a:p>
          <a:p>
            <a:r>
              <a:rPr lang="en-GB" dirty="0"/>
              <a:t>Moreover, 71 % of respondents has increased focus on digitalization over the past year. </a:t>
            </a:r>
          </a:p>
          <a:p>
            <a:endParaRPr lang="en-GB" dirty="0"/>
          </a:p>
          <a:p>
            <a:r>
              <a:rPr lang="en-GB" dirty="0"/>
              <a:t>72 % also believes that their organization needs to embrace digitalization to increase profitability</a:t>
            </a:r>
          </a:p>
          <a:p>
            <a:endParaRPr lang="en-GB" dirty="0"/>
          </a:p>
          <a:p>
            <a:r>
              <a:rPr lang="en-GB" dirty="0"/>
              <a:t>These digitalization priorities reflect increasing importance of data driven strategies and automation, and not surprisingly, 72 % reports that improving data quality and availability is a key priority for the next year. As the industry is increasingly making decisions based on large data sets, it is critical that they have control of data quality.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29523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Organizations that get their digital transformation efforts right are reaping significant rewards, but few get it right. Companies invest in digital for various reasons including increased efficiency and productivity by automating manual tasks, improving resource management through optimizing IT spending and opting for more flexible consumption models, increased resiliency and agility to be able to quickly adapt to rapid market changes, and improving customer experience making use of data to gain customer insight and optimize the customer journey and offerings. Research by EY found that “digital leaders” who are succeeding with digital achieved roughly six percentage points more return on digital investments compared to non-leaders and reported stronger revenue growth. </a:t>
            </a:r>
          </a:p>
          <a:p>
            <a:endParaRPr lang="en-GB" dirty="0"/>
          </a:p>
          <a:p>
            <a:r>
              <a:rPr lang="en-GB" dirty="0"/>
              <a:t>However, according to McKinsey research, only 16 % of respondents say their organizations’ digital transformation have successfully improved performance and also equipped them to sustain changes in the long term. And the odds are even worse in traditional industries like oil &amp;gas and infrastructure where the success rate falls between 4 and 11 %.</a:t>
            </a:r>
          </a:p>
          <a:p>
            <a:endParaRPr lang="en-GB" dirty="0"/>
          </a:p>
          <a:p>
            <a:endParaRPr lang="en-GB" dirty="0"/>
          </a:p>
          <a:p>
            <a:pPr marL="228600" indent="-228600">
              <a:buAutoNum type="arabicPeriod"/>
            </a:pPr>
            <a:r>
              <a:rPr lang="en-GB" dirty="0"/>
              <a:t>How leading companies accelerate their digital strategy, EY, 2021: https://www.ey.com/en_gl/strategy/how-leading-companies-accelerate-their-digital-strategy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Unlocking success in digital transformations, McKinsey, 2018: https://www.mckinsey.com/business-functions/people-and-organizational-performance/our-insights/unlocking-success-in-digital-transformations</a:t>
            </a:r>
          </a:p>
          <a:p>
            <a:pPr marL="0" indent="0">
              <a:buNone/>
            </a:pPr>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3832565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2.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5AD30D56-7424-4830-ABBC-E1CCEDA7A2DF}"/>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540001"/>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863" y="539750"/>
            <a:ext cx="1703386" cy="110689"/>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GB" altLang="ja-JP" sz="1400" cap="none" baseline="0">
              <a:solidFill>
                <a:schemeClr val="accent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414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6858000"/>
            <a:ext cx="0" cy="0"/>
          </a:xfrm>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885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866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02231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42380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25985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29 November 2022</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8448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29 November 2022</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268970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539750" y="539750"/>
            <a:ext cx="5018400" cy="936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118495628"/>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6631200" y="539750"/>
            <a:ext cx="5018400" cy="936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bg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500116836"/>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GB"/>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GB" altLang="ja-JP" sz="1400" cap="none" baseline="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0232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363615765"/>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68580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bg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56175299"/>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bg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660691095"/>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bg1"/>
              </a:solidFill>
              <a:ea typeface="ＭＳ Ｐゴシック" charset="-128"/>
              <a:cs typeface="Arial" charset="0"/>
            </a:endParaRP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063856068"/>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stretch>
              <a:fillRect/>
            </a:stretch>
          </a:blipFill>
        </p:spPr>
        <p:txBody>
          <a:bodyPr lIns="8064000" tIns="612000" rIns="1116000" anchor="ctr" anchorCtr="0"/>
          <a:lstStyle>
            <a:lvl1pPr marL="0" indent="0" algn="l">
              <a:buNone/>
              <a:defRPr sz="1600">
                <a:solidFill>
                  <a:schemeClr val="accent4"/>
                </a:solidFill>
              </a:defRPr>
            </a:lvl1pPr>
          </a:lstStyle>
          <a:p>
            <a:r>
              <a:rPr lang="en-GB"/>
              <a:t>Click on picture frame to insert background picture, click on DNV-menu / Image Tools-button / Choose Insert or Paste</a:t>
            </a:r>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GB" sz="70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16413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GB"/>
              <a:t>Click to add title</a:t>
            </a:r>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GB" sz="70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33855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GB"/>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GB" smtClean="0"/>
              <a:pPr/>
              <a:t>‹#›</a:t>
            </a:fld>
            <a:endParaRPr lang="en-GB"/>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GB"/>
              <a:t>Click to add title</a:t>
            </a:r>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GB"/>
              <a:t>Click to add text</a:t>
            </a:r>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700" cap="all" baseline="0">
              <a:solidFill>
                <a:schemeClr val="bg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GB"/>
              <a:t>Click to add Email address</a:t>
            </a:r>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GB"/>
              <a:t>Click to add Telephone number</a:t>
            </a:r>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81487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a:solidFill>
                  <a:srgbClr val="000000"/>
                </a:solidFill>
                <a:latin typeface="+mn-lt"/>
                <a:ea typeface="Arial" panose="020B0604020202020204" pitchFamily="34" charset="0"/>
              </a:rPr>
              <a:t>Click on the arrow next to </a:t>
            </a:r>
            <a:r>
              <a:rPr lang="en-GB" sz="900" b="1">
                <a:solidFill>
                  <a:srgbClr val="000000"/>
                </a:solidFill>
                <a:latin typeface="+mn-lt"/>
                <a:ea typeface="Arial" panose="020B0604020202020204" pitchFamily="34" charset="0"/>
              </a:rPr>
              <a:t>Layout</a:t>
            </a:r>
            <a:br>
              <a:rPr lang="en-GB" sz="900" b="1">
                <a:solidFill>
                  <a:srgbClr val="000000"/>
                </a:solidFill>
                <a:latin typeface="+mn-lt"/>
                <a:ea typeface="Arial" panose="020B0604020202020204" pitchFamily="34" charset="0"/>
              </a:rPr>
            </a:br>
            <a:r>
              <a:rPr lang="en-GB" sz="900">
                <a:solidFill>
                  <a:srgbClr val="000000"/>
                </a:solidFill>
                <a:latin typeface="+mn-lt"/>
                <a:ea typeface="Arial" panose="020B0604020202020204" pitchFamily="34" charset="0"/>
              </a:rPr>
              <a:t>to view a dropdown menu of possible slide layouts</a:t>
            </a:r>
            <a:endParaRPr lang="en-GB" sz="90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186874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GB" smtClean="0"/>
              <a:t>29 November 2022</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674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GB"/>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GB" altLang="ja-JP" sz="1400" cap="none" baseline="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648780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2"/>
            <a:ext cx="158750" cy="158750"/>
          </a:xfrm>
          <a:prstGeom prst="rect">
            <a:avLst/>
          </a:prstGeom>
          <a:solidFill>
            <a:srgbClr val="44546A"/>
          </a:solidFill>
          <a:ln w="9525" cap="rnd" cmpd="sng" algn="ctr">
            <a:solidFill>
              <a:srgbClr val="44546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565899" y="2085628"/>
            <a:ext cx="11060202" cy="4089131"/>
          </a:xfrm>
        </p:spPr>
        <p:txBody>
          <a:bodyPr/>
          <a:lstStyle>
            <a:lvl1pPr>
              <a:lnSpc>
                <a:spcPct val="100000"/>
              </a:lnSpc>
              <a:spcBef>
                <a:spcPts val="0"/>
              </a:spcBef>
              <a:spcAft>
                <a:spcPts val="0"/>
              </a:spcAft>
              <a:defRPr sz="1998">
                <a:latin typeface="+mn-lt"/>
                <a:ea typeface="+mn-ea"/>
                <a:cs typeface="+mn-cs"/>
                <a:sym typeface="+mn-lt"/>
              </a:defRPr>
            </a:lvl1pPr>
            <a:lvl2pPr>
              <a:lnSpc>
                <a:spcPct val="100000"/>
              </a:lnSpc>
              <a:spcBef>
                <a:spcPts val="0"/>
              </a:spcBef>
              <a:spcAft>
                <a:spcPts val="0"/>
              </a:spcAft>
              <a:defRPr sz="1998">
                <a:latin typeface="+mn-lt"/>
                <a:ea typeface="+mn-ea"/>
                <a:cs typeface="+mn-cs"/>
                <a:sym typeface="+mn-lt"/>
              </a:defRPr>
            </a:lvl2pPr>
            <a:lvl3pPr>
              <a:lnSpc>
                <a:spcPct val="100000"/>
              </a:lnSpc>
              <a:spcBef>
                <a:spcPts val="0"/>
              </a:spcBef>
              <a:spcAft>
                <a:spcPts val="0"/>
              </a:spcAft>
              <a:defRPr sz="1998">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2"/>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Title 1"/>
          <p:cNvSpPr>
            <a:spLocks noGrp="1"/>
          </p:cNvSpPr>
          <p:nvPr>
            <p:ph type="title" hasCustomPrompt="1"/>
          </p:nvPr>
        </p:nvSpPr>
        <p:spPr bwMode="ltGray">
          <a:xfrm>
            <a:off x="3048" y="2"/>
            <a:ext cx="12188952" cy="1014416"/>
          </a:xfrm>
          <a:solidFill>
            <a:schemeClr val="tx2"/>
          </a:solidFill>
        </p:spPr>
        <p:txBody>
          <a:bodyPr wrap="square" lIns="73152" tIns="73152" rIns="557784" bIns="36576" anchor="b">
            <a:noAutofit/>
          </a:bodyPr>
          <a:lstStyle>
            <a:lvl1pPr marL="484536">
              <a:defRPr sz="3200">
                <a:solidFill>
                  <a:srgbClr val="FFFFFF"/>
                </a:solidFill>
                <a:latin typeface="+mj-lt"/>
              </a:defRPr>
            </a:lvl1pPr>
          </a:lstStyle>
          <a:p>
            <a:r>
              <a:rPr lang="en-US"/>
              <a:t>Click to add title</a:t>
            </a:r>
          </a:p>
        </p:txBody>
      </p:sp>
    </p:spTree>
    <p:extLst>
      <p:ext uri="{BB962C8B-B14F-4D97-AF65-F5344CB8AC3E}">
        <p14:creationId xmlns:p14="http://schemas.microsoft.com/office/powerpoint/2010/main" val="3875762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GB"/>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8062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GB"/>
              <a:t>.</a:t>
            </a:r>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p>
        </p:txBody>
      </p:sp>
    </p:spTree>
    <p:extLst>
      <p:ext uri="{BB962C8B-B14F-4D97-AF65-F5344CB8AC3E}">
        <p14:creationId xmlns:p14="http://schemas.microsoft.com/office/powerpoint/2010/main" val="33934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GB"/>
              <a:t>Click to add title</a:t>
            </a:r>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Insert date DD Month Year</a:t>
            </a:r>
            <a:endParaRPr lang="en-US"/>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Tree>
    <p:extLst>
      <p:ext uri="{BB962C8B-B14F-4D97-AF65-F5344CB8AC3E}">
        <p14:creationId xmlns:p14="http://schemas.microsoft.com/office/powerpoint/2010/main" val="39073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a:stretch>
              <a:fillRect/>
            </a:stretch>
          </a:blipFill>
        </p:spPr>
        <p:txBody>
          <a:bodyPr wrap="square" lIns="3348000" rIns="3060000">
            <a:noAutofit/>
          </a:bodyPr>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GB"/>
              <a:t>Click to add title</a:t>
            </a:r>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endParaRPr lang="en-GB"/>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GB">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endParaRPr lang="en-GB" altLang="ja-JP" sz="1400" cap="none" baseline="0">
              <a:solidFill>
                <a:schemeClr val="accent1"/>
              </a:solidFill>
              <a:ea typeface="ＭＳ Ｐゴシック" charset="-128"/>
              <a:cs typeface="Arial" charset="0"/>
            </a:endParaRP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145962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2" name="Title 1"/>
          <p:cNvSpPr>
            <a:spLocks noGrp="1"/>
          </p:cNvSpPr>
          <p:nvPr>
            <p:ph type="title" hasCustomPrompt="1"/>
          </p:nvPr>
        </p:nvSpPr>
        <p:spPr/>
        <p:txBody>
          <a:bodyPr/>
          <a:lstStyle>
            <a:lvl1pPr>
              <a:defRPr>
                <a:solidFill>
                  <a:schemeClr val="bg1"/>
                </a:solidFill>
              </a:defRPr>
            </a:lvl1pPr>
          </a:lstStyle>
          <a:p>
            <a:r>
              <a:rPr lang="en-GB"/>
              <a:t>Click to insert agenda title</a:t>
            </a:r>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GB"/>
              <a:t>Click to add agenda topic, use DNV colour to highlight topic</a:t>
            </a:r>
          </a:p>
          <a:p>
            <a:pPr lvl="1"/>
            <a:r>
              <a:rPr lang="en-GB"/>
              <a:t>Second level</a:t>
            </a:r>
          </a:p>
          <a:p>
            <a:pPr lvl="2"/>
            <a:r>
              <a:rPr lang="en-GB"/>
              <a:t>Third level</a:t>
            </a:r>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GB"/>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GB">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67740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GB"/>
              <a:t>Click to add title</a:t>
            </a:r>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a:p>
          </p:txBody>
        </p:sp>
      </p:gr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0929000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42" Type="http://schemas.openxmlformats.org/officeDocument/2006/relationships/tags" Target="../tags/tag11.xml"/><Relationship Id="rId47" Type="http://schemas.openxmlformats.org/officeDocument/2006/relationships/tags" Target="../tags/tag16.xml"/><Relationship Id="rId50"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tags" Target="../tags/tag7.xml"/><Relationship Id="rId46" Type="http://schemas.openxmlformats.org/officeDocument/2006/relationships/tags" Target="../tags/tag1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0.xml"/><Relationship Id="rId54" Type="http://schemas.openxmlformats.org/officeDocument/2006/relationships/tags" Target="../tags/tag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37" Type="http://schemas.openxmlformats.org/officeDocument/2006/relationships/tags" Target="../tags/tag6.xml"/><Relationship Id="rId40" Type="http://schemas.openxmlformats.org/officeDocument/2006/relationships/tags" Target="../tags/tag9.xml"/><Relationship Id="rId45" Type="http://schemas.openxmlformats.org/officeDocument/2006/relationships/tags" Target="../tags/tag14.xml"/><Relationship Id="rId53" Type="http://schemas.openxmlformats.org/officeDocument/2006/relationships/tags" Target="../tags/tag2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49"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3.xml"/><Relationship Id="rId52" Type="http://schemas.openxmlformats.org/officeDocument/2006/relationships/tags" Target="../tags/tag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43" Type="http://schemas.openxmlformats.org/officeDocument/2006/relationships/tags" Target="../tags/tag12.xml"/><Relationship Id="rId48" Type="http://schemas.openxmlformats.org/officeDocument/2006/relationships/tags" Target="../tags/tag17.xml"/><Relationship Id="rId8" Type="http://schemas.openxmlformats.org/officeDocument/2006/relationships/slideLayout" Target="../slideLayouts/slideLayout8.xml"/><Relationship Id="rId51"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2"/>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3"/>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4"/>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5"/>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6"/>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7"/>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8"/>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39"/>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40"/>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1"/>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2"/>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3"/>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4"/>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5"/>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6"/>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7"/>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8"/>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49"/>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50"/>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1"/>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2"/>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3"/>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4"/>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endParaRPr lang="en-GB" sz="70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GB"/>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GB" smtClean="0"/>
              <a:pPr/>
              <a:t>‹#›</a:t>
            </a:fld>
            <a:endParaRPr lang="en-GB"/>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GB" altLang="ja-JP" sz="700" cap="all" baseline="0">
              <a:solidFill>
                <a:schemeClr val="accent1"/>
              </a:solidFill>
              <a:ea typeface="ＭＳ Ｐゴシック" charset="-128"/>
              <a:cs typeface="Arial" charset="0"/>
            </a:endParaRP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a:solidFill>
                  <a:srgbClr val="C4262E"/>
                </a:solidFill>
                <a:ea typeface="ＭＳ Ｐゴシック" charset="-128"/>
                <a:cs typeface="Arial" charset="0"/>
              </a:rPr>
              <a:t>DRAFT</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0" r:id="rId4"/>
    <p:sldLayoutId id="2147483661" r:id="rId5"/>
    <p:sldLayoutId id="2147483702" r:id="rId6"/>
    <p:sldLayoutId id="2147483682" r:id="rId7"/>
    <p:sldLayoutId id="2147483674" r:id="rId8"/>
    <p:sldLayoutId id="2147483651" r:id="rId9"/>
    <p:sldLayoutId id="2147483650" r:id="rId10"/>
    <p:sldLayoutId id="2147483683" r:id="rId11"/>
    <p:sldLayoutId id="2147483698" r:id="rId12"/>
    <p:sldLayoutId id="2147483699" r:id="rId13"/>
    <p:sldLayoutId id="2147483652" r:id="rId14"/>
    <p:sldLayoutId id="2147483684" r:id="rId15"/>
    <p:sldLayoutId id="2147483685" r:id="rId16"/>
    <p:sldLayoutId id="2147483686" r:id="rId17"/>
    <p:sldLayoutId id="2147483664" r:id="rId18"/>
    <p:sldLayoutId id="2147483701" r:id="rId19"/>
    <p:sldLayoutId id="2147483695" r:id="rId20"/>
    <p:sldLayoutId id="2147483696" r:id="rId21"/>
    <p:sldLayoutId id="2147483690" r:id="rId22"/>
    <p:sldLayoutId id="2147483691" r:id="rId23"/>
    <p:sldLayoutId id="2147483697" r:id="rId24"/>
    <p:sldLayoutId id="2147483694" r:id="rId25"/>
    <p:sldLayoutId id="2147483655" r:id="rId26"/>
    <p:sldLayoutId id="2147483667" r:id="rId27"/>
    <p:sldLayoutId id="2147483692" r:id="rId28"/>
    <p:sldLayoutId id="2147483693" r:id="rId29"/>
    <p:sldLayoutId id="2147483703" r:id="rId30"/>
  </p:sldLayoutIdLst>
  <p:hf hdr="0" ftr="0" dt="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orient="horz" pos="340" userDrawn="1">
          <p15:clr>
            <a:srgbClr val="F26B43"/>
          </p15:clr>
        </p15:guide>
        <p15:guide id="4" orient="horz" pos="3809" userDrawn="1">
          <p15:clr>
            <a:srgbClr val="F26B43"/>
          </p15:clr>
        </p15:guide>
        <p15:guide id="5" pos="932" userDrawn="1">
          <p15:clr>
            <a:srgbClr val="F26B43"/>
          </p15:clr>
        </p15:guide>
        <p15:guide id="6" pos="1412" userDrawn="1">
          <p15:clr>
            <a:srgbClr val="F26B43"/>
          </p15:clr>
        </p15:guide>
        <p15:guide id="7" pos="1525" userDrawn="1">
          <p15:clr>
            <a:srgbClr val="F26B43"/>
          </p15:clr>
        </p15:guide>
        <p15:guide id="8" pos="2005" userDrawn="1">
          <p15:clr>
            <a:srgbClr val="F26B43"/>
          </p15:clr>
        </p15:guide>
        <p15:guide id="9" pos="2118" userDrawn="1">
          <p15:clr>
            <a:srgbClr val="F26B43"/>
          </p15:clr>
        </p15:guide>
        <p15:guide id="10" pos="2597" userDrawn="1">
          <p15:clr>
            <a:srgbClr val="F26B43"/>
          </p15:clr>
        </p15:guide>
        <p15:guide id="11" pos="2711" userDrawn="1">
          <p15:clr>
            <a:srgbClr val="F26B43"/>
          </p15:clr>
        </p15:guide>
        <p15:guide id="12" pos="3190" userDrawn="1">
          <p15:clr>
            <a:srgbClr val="F26B43"/>
          </p15:clr>
        </p15:guide>
        <p15:guide id="13" pos="3303" userDrawn="1">
          <p15:clr>
            <a:srgbClr val="F26B43"/>
          </p15:clr>
        </p15:guide>
        <p15:guide id="14" pos="3783" userDrawn="1">
          <p15:clr>
            <a:srgbClr val="F26B43"/>
          </p15:clr>
        </p15:guide>
        <p15:guide id="15" pos="3896" userDrawn="1">
          <p15:clr>
            <a:srgbClr val="F26B43"/>
          </p15:clr>
        </p15:guide>
        <p15:guide id="16" pos="4376" userDrawn="1">
          <p15:clr>
            <a:srgbClr val="F26B43"/>
          </p15:clr>
        </p15:guide>
        <p15:guide id="17" pos="4489" userDrawn="1">
          <p15:clr>
            <a:srgbClr val="F26B43"/>
          </p15:clr>
        </p15:guide>
        <p15:guide id="18" pos="4968" userDrawn="1">
          <p15:clr>
            <a:srgbClr val="F26B43"/>
          </p15:clr>
        </p15:guide>
        <p15:guide id="19" pos="5082" userDrawn="1">
          <p15:clr>
            <a:srgbClr val="F26B43"/>
          </p15:clr>
        </p15:guide>
        <p15:guide id="20" pos="5561" userDrawn="1">
          <p15:clr>
            <a:srgbClr val="F26B43"/>
          </p15:clr>
        </p15:guide>
        <p15:guide id="21" pos="5674" userDrawn="1">
          <p15:clr>
            <a:srgbClr val="F26B43"/>
          </p15:clr>
        </p15:guide>
        <p15:guide id="22" pos="6154" userDrawn="1">
          <p15:clr>
            <a:srgbClr val="F26B43"/>
          </p15:clr>
        </p15:guide>
        <p15:guide id="23" pos="6267" userDrawn="1">
          <p15:clr>
            <a:srgbClr val="F26B43"/>
          </p15:clr>
        </p15:guide>
        <p15:guide id="24" pos="6747" userDrawn="1">
          <p15:clr>
            <a:srgbClr val="F26B43"/>
          </p15:clr>
        </p15:guide>
        <p15:guide id="25" pos="6860" userDrawn="1">
          <p15:clr>
            <a:srgbClr val="F26B43"/>
          </p15:clr>
        </p15:guide>
        <p15:guide id="26" pos="7339" userDrawn="1">
          <p15:clr>
            <a:srgbClr val="F26B43"/>
          </p15:clr>
        </p15:guide>
        <p15:guide id="27" orient="horz" pos="10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cliff-jump-high-rock-boy-269981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pn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63.png"/><Relationship Id="rId18" Type="http://schemas.openxmlformats.org/officeDocument/2006/relationships/diagramColors" Target="../diagrams/colors2.xml"/><Relationship Id="rId26" Type="http://schemas.openxmlformats.org/officeDocument/2006/relationships/image" Target="../media/image75.png"/><Relationship Id="rId3" Type="http://schemas.openxmlformats.org/officeDocument/2006/relationships/image" Target="../media/image61.png"/><Relationship Id="rId21" Type="http://schemas.openxmlformats.org/officeDocument/2006/relationships/image" Target="../media/image70.svg"/><Relationship Id="rId7" Type="http://schemas.openxmlformats.org/officeDocument/2006/relationships/image" Target="../media/image65.png"/><Relationship Id="rId12" Type="http://schemas.openxmlformats.org/officeDocument/2006/relationships/image" Target="../media/image60.svg"/><Relationship Id="rId17" Type="http://schemas.openxmlformats.org/officeDocument/2006/relationships/diagramQuickStyle" Target="../diagrams/quickStyle2.xml"/><Relationship Id="rId25" Type="http://schemas.openxmlformats.org/officeDocument/2006/relationships/image" Target="../media/image74.png"/><Relationship Id="rId2" Type="http://schemas.openxmlformats.org/officeDocument/2006/relationships/notesSlide" Target="../notesSlides/notesSlide12.xml"/><Relationship Id="rId16" Type="http://schemas.openxmlformats.org/officeDocument/2006/relationships/diagramLayout" Target="../diagrams/layout2.xml"/><Relationship Id="rId20" Type="http://schemas.openxmlformats.org/officeDocument/2006/relationships/image" Target="../media/image69.png"/><Relationship Id="rId1" Type="http://schemas.openxmlformats.org/officeDocument/2006/relationships/slideLayout" Target="../slideLayouts/slideLayout24.xml"/><Relationship Id="rId6" Type="http://schemas.openxmlformats.org/officeDocument/2006/relationships/image" Target="../media/image58.svg"/><Relationship Id="rId11" Type="http://schemas.openxmlformats.org/officeDocument/2006/relationships/image" Target="../media/image59.png"/><Relationship Id="rId24" Type="http://schemas.openxmlformats.org/officeDocument/2006/relationships/image" Target="../media/image73.jpg"/><Relationship Id="rId5" Type="http://schemas.openxmlformats.org/officeDocument/2006/relationships/image" Target="../media/image57.png"/><Relationship Id="rId15" Type="http://schemas.openxmlformats.org/officeDocument/2006/relationships/diagramData" Target="../diagrams/data2.xml"/><Relationship Id="rId23" Type="http://schemas.openxmlformats.org/officeDocument/2006/relationships/image" Target="../media/image72.svg"/><Relationship Id="rId10" Type="http://schemas.openxmlformats.org/officeDocument/2006/relationships/image" Target="../media/image68.svg"/><Relationship Id="rId19" Type="http://schemas.microsoft.com/office/2007/relationships/diagramDrawing" Target="../diagrams/drawing2.xml"/><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64.svg"/><Relationship Id="rId22"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4.xml"/><Relationship Id="rId7" Type="http://schemas.openxmlformats.org/officeDocument/2006/relationships/image" Target="../media/image8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notesSlide" Target="../notesSlides/notesSlide15.xml"/><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notesSlide" Target="../notesSlides/notesSlide16.xml"/><Relationship Id="rId16" Type="http://schemas.openxmlformats.org/officeDocument/2006/relationships/image" Target="../media/image99.svg"/><Relationship Id="rId1" Type="http://schemas.openxmlformats.org/officeDocument/2006/relationships/slideLayout" Target="../slideLayouts/slideLayout10.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0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20.xml.rels><?xml version="1.0" encoding="UTF-8" standalone="yes"?>
<Relationships xmlns="http://schemas.openxmlformats.org/package/2006/relationships"><Relationship Id="rId8" Type="http://schemas.openxmlformats.org/officeDocument/2006/relationships/image" Target="../media/image108.gif"/><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jpeg"/><Relationship Id="rId4" Type="http://schemas.openxmlformats.org/officeDocument/2006/relationships/image" Target="../media/image104.png"/><Relationship Id="rId9" Type="http://schemas.openxmlformats.org/officeDocument/2006/relationships/image" Target="../media/image109.gif"/></Relationships>
</file>

<file path=ppt/slides/_rels/slide21.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119.png"/><Relationship Id="rId11" Type="http://schemas.openxmlformats.org/officeDocument/2006/relationships/image" Target="../media/image124.sv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24.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72.svg"/><Relationship Id="rId3" Type="http://schemas.openxmlformats.org/officeDocument/2006/relationships/image" Target="../media/image125.png"/><Relationship Id="rId7" Type="http://schemas.openxmlformats.org/officeDocument/2006/relationships/image" Target="../media/image73.jpg"/><Relationship Id="rId12"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128.jpg"/><Relationship Id="rId11" Type="http://schemas.openxmlformats.org/officeDocument/2006/relationships/image" Target="../media/image70.svg"/><Relationship Id="rId5" Type="http://schemas.openxmlformats.org/officeDocument/2006/relationships/image" Target="../media/image127.jpg"/><Relationship Id="rId15" Type="http://schemas.openxmlformats.org/officeDocument/2006/relationships/image" Target="../media/image55.png"/><Relationship Id="rId10" Type="http://schemas.openxmlformats.org/officeDocument/2006/relationships/image" Target="../media/image69.png"/><Relationship Id="rId4" Type="http://schemas.openxmlformats.org/officeDocument/2006/relationships/image" Target="../media/image126.svg"/><Relationship Id="rId9" Type="http://schemas.openxmlformats.org/officeDocument/2006/relationships/image" Target="../media/image130.jpeg"/><Relationship Id="rId14" Type="http://schemas.openxmlformats.org/officeDocument/2006/relationships/image" Target="../media/image7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2.svg"/><Relationship Id="rId11" Type="http://schemas.openxmlformats.org/officeDocument/2006/relationships/image" Target="../media/image47.sv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sv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B660EAF-6825-4E49-8E1C-168CE8FA4673}"/>
              </a:ext>
            </a:extLst>
          </p:cNvPr>
          <p:cNvSpPr>
            <a:spLocks noGrp="1"/>
          </p:cNvSpPr>
          <p:nvPr>
            <p:ph type="ctrTitle"/>
          </p:nvPr>
        </p:nvSpPr>
        <p:spPr>
          <a:xfrm>
            <a:off x="539750" y="1482942"/>
            <a:ext cx="10774088" cy="599415"/>
          </a:xfrm>
        </p:spPr>
        <p:txBody>
          <a:bodyPr/>
          <a:lstStyle/>
          <a:p>
            <a:r>
              <a:rPr lang="en-US"/>
              <a:t>Assurance of Digital solutions in Energy</a:t>
            </a:r>
            <a:endParaRPr lang="en-GB"/>
          </a:p>
        </p:txBody>
      </p:sp>
      <p:sp>
        <p:nvSpPr>
          <p:cNvPr id="13" name="Subtitle 12">
            <a:extLst>
              <a:ext uri="{FF2B5EF4-FFF2-40B4-BE49-F238E27FC236}">
                <a16:creationId xmlns:a16="http://schemas.microsoft.com/office/drawing/2014/main" id="{DFBB6FCC-AFF7-42DB-B40D-50665C337F98}"/>
              </a:ext>
            </a:extLst>
          </p:cNvPr>
          <p:cNvSpPr>
            <a:spLocks noGrp="1"/>
          </p:cNvSpPr>
          <p:nvPr>
            <p:ph type="subTitle" idx="1"/>
          </p:nvPr>
        </p:nvSpPr>
        <p:spPr>
          <a:xfrm>
            <a:off x="539750" y="2322011"/>
            <a:ext cx="6586538" cy="316800"/>
          </a:xfrm>
        </p:spPr>
        <p:txBody>
          <a:bodyPr/>
          <a:lstStyle/>
          <a:p>
            <a:r>
              <a:rPr lang="en-GB" sz="2000"/>
              <a:t>DNV Digital Solutions and DNV Energy Systems</a:t>
            </a:r>
          </a:p>
        </p:txBody>
      </p:sp>
      <p:sp>
        <p:nvSpPr>
          <p:cNvPr id="14" name="Text Placeholder 13">
            <a:extLst>
              <a:ext uri="{FF2B5EF4-FFF2-40B4-BE49-F238E27FC236}">
                <a16:creationId xmlns:a16="http://schemas.microsoft.com/office/drawing/2014/main" id="{513DBA98-CA52-4E17-AA6C-9090F3106B3A}"/>
              </a:ext>
            </a:extLst>
          </p:cNvPr>
          <p:cNvSpPr>
            <a:spLocks noGrp="1"/>
          </p:cNvSpPr>
          <p:nvPr>
            <p:ph type="body" sz="quarter" idx="18"/>
          </p:nvPr>
        </p:nvSpPr>
        <p:spPr>
          <a:xfrm>
            <a:off x="539750" y="2770207"/>
            <a:ext cx="6586538" cy="396000"/>
          </a:xfrm>
        </p:spPr>
        <p:txBody>
          <a:bodyPr>
            <a:normAutofit fontScale="92500" lnSpcReduction="20000"/>
          </a:bodyPr>
          <a:lstStyle/>
          <a:p>
            <a:r>
              <a:rPr lang="en-GB"/>
              <a:t>Theo Borst, Head of BD &amp; Consultancy, Performance and Assurance Solutions</a:t>
            </a:r>
          </a:p>
          <a:p>
            <a:br>
              <a:rPr lang="en-GB" dirty="0"/>
            </a:br>
            <a:r>
              <a:rPr lang="en-GB"/>
              <a:t>November 2022</a:t>
            </a:r>
          </a:p>
        </p:txBody>
      </p:sp>
      <p:sp>
        <p:nvSpPr>
          <p:cNvPr id="5" name="Slide Number Placeholder 4">
            <a:extLst>
              <a:ext uri="{FF2B5EF4-FFF2-40B4-BE49-F238E27FC236}">
                <a16:creationId xmlns:a16="http://schemas.microsoft.com/office/drawing/2014/main" id="{00628A88-CC9B-4364-8013-0540DC5D9772}"/>
              </a:ext>
            </a:extLst>
          </p:cNvPr>
          <p:cNvSpPr>
            <a:spLocks noGrp="1"/>
          </p:cNvSpPr>
          <p:nvPr>
            <p:ph type="sldNum" sz="quarter" idx="17"/>
          </p:nvPr>
        </p:nvSpPr>
        <p:spPr/>
        <p:txBody>
          <a:bodyPr/>
          <a:lstStyle/>
          <a:p>
            <a:fld id="{5BA07366-CB75-4AA8-9E5B-928B849F427C}" type="slidenum">
              <a:rPr lang="en-GB" smtClean="0"/>
              <a:pPr/>
              <a:t>1</a:t>
            </a:fld>
            <a:endParaRPr lang="en-GB" sz="100"/>
          </a:p>
        </p:txBody>
      </p:sp>
      <p:pic>
        <p:nvPicPr>
          <p:cNvPr id="16" name="Picture Placeholder 6">
            <a:extLst>
              <a:ext uri="{FF2B5EF4-FFF2-40B4-BE49-F238E27FC236}">
                <a16:creationId xmlns:a16="http://schemas.microsoft.com/office/drawing/2014/main" id="{914F6845-CDAA-4D3C-92BB-2B5BF89ECCBC}"/>
              </a:ext>
            </a:extLst>
          </p:cNvPr>
          <p:cNvPicPr>
            <a:picLocks noGrp="1" noChangeAspect="1"/>
          </p:cNvPicPr>
          <p:nvPr>
            <p:ph type="pic" sz="quarter" idx="19"/>
          </p:nvPr>
        </p:nvPicPr>
        <p:blipFill rotWithShape="1">
          <a:blip r:embed="rId3" cstate="email">
            <a:extLst>
              <a:ext uri="{28A0092B-C50C-407E-A947-70E740481C1C}">
                <a14:useLocalDpi xmlns:a14="http://schemas.microsoft.com/office/drawing/2010/main"/>
              </a:ext>
            </a:extLst>
          </a:blip>
          <a:srcRect l="14334" r="14334"/>
          <a:stretch/>
        </p:blipFill>
        <p:spPr>
          <a:xfrm>
            <a:off x="0" y="3429000"/>
            <a:ext cx="10893425" cy="3429000"/>
          </a:xfrm>
          <a:prstGeom prst="rect">
            <a:avLst/>
          </a:prstGeom>
        </p:spPr>
      </p:pic>
      <p:pic>
        <p:nvPicPr>
          <p:cNvPr id="7" name="Picture 6">
            <a:extLst>
              <a:ext uri="{FF2B5EF4-FFF2-40B4-BE49-F238E27FC236}">
                <a16:creationId xmlns:a16="http://schemas.microsoft.com/office/drawing/2014/main" id="{DAE12113-D995-4E27-A45B-C208B92C8C6E}"/>
              </a:ext>
            </a:extLst>
          </p:cNvPr>
          <p:cNvPicPr>
            <a:picLocks noChangeAspect="1"/>
          </p:cNvPicPr>
          <p:nvPr/>
        </p:nvPicPr>
        <p:blipFill>
          <a:blip r:embed="rId4"/>
          <a:stretch>
            <a:fillRect/>
          </a:stretch>
        </p:blipFill>
        <p:spPr>
          <a:xfrm>
            <a:off x="9508456" y="4581128"/>
            <a:ext cx="2248095" cy="1737511"/>
          </a:xfrm>
          <a:prstGeom prst="rect">
            <a:avLst/>
          </a:prstGeom>
        </p:spPr>
      </p:pic>
      <p:pic>
        <p:nvPicPr>
          <p:cNvPr id="2" name="Picture 1">
            <a:extLst>
              <a:ext uri="{FF2B5EF4-FFF2-40B4-BE49-F238E27FC236}">
                <a16:creationId xmlns:a16="http://schemas.microsoft.com/office/drawing/2014/main" id="{68BA2EFD-A542-4C39-94F2-2132DA9994A0}"/>
              </a:ext>
            </a:extLst>
          </p:cNvPr>
          <p:cNvPicPr>
            <a:picLocks noChangeAspect="1"/>
          </p:cNvPicPr>
          <p:nvPr/>
        </p:nvPicPr>
        <p:blipFill>
          <a:blip r:embed="rId5"/>
          <a:stretch>
            <a:fillRect/>
          </a:stretch>
        </p:blipFill>
        <p:spPr>
          <a:xfrm>
            <a:off x="10855325" y="5911623"/>
            <a:ext cx="863126" cy="368916"/>
          </a:xfrm>
          <a:prstGeom prst="rect">
            <a:avLst/>
          </a:prstGeom>
          <a:solidFill>
            <a:schemeClr val="bg1"/>
          </a:solidFill>
        </p:spPr>
      </p:pic>
    </p:spTree>
    <p:extLst>
      <p:ext uri="{BB962C8B-B14F-4D97-AF65-F5344CB8AC3E}">
        <p14:creationId xmlns:p14="http://schemas.microsoft.com/office/powerpoint/2010/main" val="22415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58EFE2F-295B-438A-898C-0F13B1DFED15}"/>
              </a:ext>
            </a:extLst>
          </p:cNvPr>
          <p:cNvGraphicFramePr>
            <a:graphicFrameLocks noGrp="1"/>
          </p:cNvGraphicFramePr>
          <p:nvPr>
            <p:ph idx="1"/>
            <p:extLst>
              <p:ext uri="{D42A27DB-BD31-4B8C-83A1-F6EECF244321}">
                <p14:modId xmlns:p14="http://schemas.microsoft.com/office/powerpoint/2010/main" val="2218620426"/>
              </p:ext>
            </p:extLst>
          </p:nvPr>
        </p:nvGraphicFramePr>
        <p:xfrm>
          <a:off x="118194" y="-375442"/>
          <a:ext cx="11953327" cy="3002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046DAEE-293F-4B78-A090-78A6E036EF74}"/>
              </a:ext>
            </a:extLst>
          </p:cNvPr>
          <p:cNvSpPr>
            <a:spLocks noGrp="1"/>
          </p:cNvSpPr>
          <p:nvPr>
            <p:ph type="sldNum" sz="quarter" idx="12"/>
          </p:nvPr>
        </p:nvSpPr>
        <p:spPr/>
        <p:txBody>
          <a:bodyPr vert="horz" lIns="0" tIns="0" rIns="0" bIns="0" rtlCol="0" anchor="t" anchorCtr="0"/>
          <a:lstStyle/>
          <a:p>
            <a:fld id="{5BA07366-CB75-4AA8-9E5B-928B849F427C}" type="slidenum">
              <a:rPr lang="en-US" smtClean="0"/>
              <a:pPr/>
              <a:t>10</a:t>
            </a:fld>
            <a:endParaRPr lang="en-US" dirty="0"/>
          </a:p>
        </p:txBody>
      </p:sp>
      <p:sp>
        <p:nvSpPr>
          <p:cNvPr id="3" name="TextBox 2">
            <a:extLst>
              <a:ext uri="{FF2B5EF4-FFF2-40B4-BE49-F238E27FC236}">
                <a16:creationId xmlns:a16="http://schemas.microsoft.com/office/drawing/2014/main" id="{50826E9F-B9F8-4F6B-AB25-A33F4459D4A4}"/>
              </a:ext>
            </a:extLst>
          </p:cNvPr>
          <p:cNvSpPr txBox="1"/>
          <p:nvPr/>
        </p:nvSpPr>
        <p:spPr>
          <a:xfrm>
            <a:off x="191274" y="2420888"/>
            <a:ext cx="2122417" cy="3927229"/>
          </a:xfrm>
          <a:prstGeom prst="rect">
            <a:avLst/>
          </a:prstGeom>
          <a:noFill/>
        </p:spPr>
        <p:txBody>
          <a:bodyPr wrap="square" lIns="0" tIns="0" rIns="0" bIns="0" rtlCol="0">
            <a:spAutoFit/>
          </a:bodyPr>
          <a:lstStyle/>
          <a:p>
            <a:pPr>
              <a:lnSpc>
                <a:spcPct val="113000"/>
              </a:lnSpc>
              <a:spcBef>
                <a:spcPts val="600"/>
              </a:spcBef>
              <a:buClr>
                <a:srgbClr val="3F9C35"/>
              </a:buClr>
            </a:pPr>
            <a:r>
              <a:rPr lang="en-US" sz="1600" b="1">
                <a:solidFill>
                  <a:schemeClr val="tx2"/>
                </a:solidFill>
              </a:rPr>
              <a:t>Getting the data</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Data ingest / ETL</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IoT Sensor data acquisition</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Streaming analytics</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API management</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Cloud storage</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User management</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Secure access</a:t>
            </a:r>
          </a:p>
          <a:p>
            <a:pPr>
              <a:lnSpc>
                <a:spcPct val="113000"/>
              </a:lnSpc>
              <a:spcBef>
                <a:spcPts val="600"/>
              </a:spcBef>
            </a:pPr>
            <a:endParaRPr lang="en-US" sz="1600">
              <a:solidFill>
                <a:schemeClr val="tx2"/>
              </a:solidFill>
            </a:endParaRPr>
          </a:p>
        </p:txBody>
      </p:sp>
      <p:sp>
        <p:nvSpPr>
          <p:cNvPr id="27" name="TextBox 26">
            <a:extLst>
              <a:ext uri="{FF2B5EF4-FFF2-40B4-BE49-F238E27FC236}">
                <a16:creationId xmlns:a16="http://schemas.microsoft.com/office/drawing/2014/main" id="{839CA226-80EC-4831-ADEC-E3A3EE8FA516}"/>
              </a:ext>
            </a:extLst>
          </p:cNvPr>
          <p:cNvSpPr txBox="1"/>
          <p:nvPr/>
        </p:nvSpPr>
        <p:spPr>
          <a:xfrm>
            <a:off x="2446599" y="2420888"/>
            <a:ext cx="2122417" cy="3850285"/>
          </a:xfrm>
          <a:prstGeom prst="rect">
            <a:avLst/>
          </a:prstGeom>
          <a:noFill/>
        </p:spPr>
        <p:txBody>
          <a:bodyPr wrap="square" lIns="0" tIns="0" rIns="0" bIns="0" rtlCol="0">
            <a:spAutoFit/>
          </a:bodyPr>
          <a:lstStyle/>
          <a:p>
            <a:pPr>
              <a:lnSpc>
                <a:spcPct val="113000"/>
              </a:lnSpc>
              <a:spcBef>
                <a:spcPts val="600"/>
              </a:spcBef>
              <a:buClr>
                <a:srgbClr val="3F9C35"/>
              </a:buClr>
            </a:pPr>
            <a:r>
              <a:rPr lang="en-US" sz="1600" b="1">
                <a:solidFill>
                  <a:schemeClr val="tx2"/>
                </a:solidFill>
              </a:rPr>
              <a:t>Managing data</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Data quality management</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Data quality dashboards</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Asset modelling</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Contextualize data</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Risk assessment</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Data quality improvement</a:t>
            </a:r>
          </a:p>
          <a:p>
            <a:pPr marL="285750" indent="-285750">
              <a:lnSpc>
                <a:spcPct val="113000"/>
              </a:lnSpc>
              <a:spcBef>
                <a:spcPts val="600"/>
              </a:spcBef>
              <a:buFont typeface="Arial" panose="020B0604020202020204" pitchFamily="34" charset="0"/>
              <a:buChar char="•"/>
            </a:pPr>
            <a:endParaRPr lang="en-US" sz="1600">
              <a:solidFill>
                <a:schemeClr val="tx2"/>
              </a:solidFill>
            </a:endParaRPr>
          </a:p>
        </p:txBody>
      </p:sp>
      <p:sp>
        <p:nvSpPr>
          <p:cNvPr id="28" name="TextBox 27">
            <a:extLst>
              <a:ext uri="{FF2B5EF4-FFF2-40B4-BE49-F238E27FC236}">
                <a16:creationId xmlns:a16="http://schemas.microsoft.com/office/drawing/2014/main" id="{BF8A2180-4E63-4685-91CA-9181CC808521}"/>
              </a:ext>
            </a:extLst>
          </p:cNvPr>
          <p:cNvSpPr txBox="1"/>
          <p:nvPr/>
        </p:nvSpPr>
        <p:spPr>
          <a:xfrm>
            <a:off x="4701924" y="2420888"/>
            <a:ext cx="2397275" cy="3297954"/>
          </a:xfrm>
          <a:prstGeom prst="rect">
            <a:avLst/>
          </a:prstGeom>
          <a:noFill/>
        </p:spPr>
        <p:txBody>
          <a:bodyPr wrap="square" lIns="0" tIns="0" rIns="0" bIns="0" rtlCol="0">
            <a:spAutoFit/>
          </a:bodyPr>
          <a:lstStyle/>
          <a:p>
            <a:pPr>
              <a:lnSpc>
                <a:spcPct val="113000"/>
              </a:lnSpc>
              <a:spcBef>
                <a:spcPts val="600"/>
              </a:spcBef>
              <a:buClr>
                <a:srgbClr val="3F9C35"/>
              </a:buClr>
            </a:pPr>
            <a:r>
              <a:rPr lang="en-US" sz="1600" b="1">
                <a:solidFill>
                  <a:schemeClr val="tx2"/>
                </a:solidFill>
              </a:rPr>
              <a:t>Become Data-driven</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Data insights </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KPI dashboards</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Forecasting / trend analysis</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Predictive Maintenance</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Digital Twin, Analytics, AI/ML</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Autonomy</a:t>
            </a:r>
          </a:p>
          <a:p>
            <a:pPr>
              <a:lnSpc>
                <a:spcPct val="113000"/>
              </a:lnSpc>
              <a:spcBef>
                <a:spcPts val="600"/>
              </a:spcBef>
            </a:pPr>
            <a:endParaRPr lang="en-US" sz="1600">
              <a:solidFill>
                <a:schemeClr val="tx2"/>
              </a:solidFill>
            </a:endParaRPr>
          </a:p>
        </p:txBody>
      </p:sp>
      <p:sp>
        <p:nvSpPr>
          <p:cNvPr id="29" name="TextBox 28">
            <a:extLst>
              <a:ext uri="{FF2B5EF4-FFF2-40B4-BE49-F238E27FC236}">
                <a16:creationId xmlns:a16="http://schemas.microsoft.com/office/drawing/2014/main" id="{C7D291A6-31A7-459A-9AF6-3080E27E89F1}"/>
              </a:ext>
            </a:extLst>
          </p:cNvPr>
          <p:cNvSpPr txBox="1"/>
          <p:nvPr/>
        </p:nvSpPr>
        <p:spPr>
          <a:xfrm>
            <a:off x="9734567" y="2420888"/>
            <a:ext cx="2336954" cy="3144066"/>
          </a:xfrm>
          <a:prstGeom prst="rect">
            <a:avLst/>
          </a:prstGeom>
          <a:noFill/>
        </p:spPr>
        <p:txBody>
          <a:bodyPr wrap="square" lIns="0" tIns="0" rIns="0" bIns="0" rtlCol="0">
            <a:spAutoFit/>
          </a:bodyPr>
          <a:lstStyle/>
          <a:p>
            <a:pPr>
              <a:lnSpc>
                <a:spcPct val="113000"/>
              </a:lnSpc>
              <a:spcBef>
                <a:spcPts val="600"/>
              </a:spcBef>
            </a:pPr>
            <a:r>
              <a:rPr lang="en-US" sz="1600" b="1" dirty="0">
                <a:solidFill>
                  <a:schemeClr val="tx2"/>
                </a:solidFill>
              </a:rPr>
              <a:t>Operational Deployment</a:t>
            </a:r>
          </a:p>
          <a:p>
            <a:pPr marL="285750" indent="-285750">
              <a:lnSpc>
                <a:spcPct val="113000"/>
              </a:lnSpc>
              <a:spcBef>
                <a:spcPts val="600"/>
              </a:spcBef>
              <a:buClr>
                <a:srgbClr val="3F9C35"/>
              </a:buClr>
              <a:buFont typeface="Arial" panose="020B0604020202020204" pitchFamily="34" charset="0"/>
              <a:buChar char="•"/>
            </a:pPr>
            <a:r>
              <a:rPr lang="en-US" sz="1600" dirty="0">
                <a:solidFill>
                  <a:schemeClr val="tx2"/>
                </a:solidFill>
              </a:rPr>
              <a:t>Deployment &amp; support</a:t>
            </a:r>
          </a:p>
          <a:p>
            <a:pPr marL="285750" indent="-285750">
              <a:lnSpc>
                <a:spcPct val="113000"/>
              </a:lnSpc>
              <a:spcBef>
                <a:spcPts val="600"/>
              </a:spcBef>
              <a:buClr>
                <a:srgbClr val="3F9C35"/>
              </a:buClr>
              <a:buFont typeface="Arial" panose="020B0604020202020204" pitchFamily="34" charset="0"/>
              <a:buChar char="•"/>
            </a:pPr>
            <a:r>
              <a:rPr lang="en-US" sz="1600" dirty="0">
                <a:solidFill>
                  <a:schemeClr val="tx2"/>
                </a:solidFill>
              </a:rPr>
              <a:t>Maintenance &amp; SLA</a:t>
            </a:r>
          </a:p>
          <a:p>
            <a:pPr marL="285750" indent="-285750">
              <a:lnSpc>
                <a:spcPct val="113000"/>
              </a:lnSpc>
              <a:spcBef>
                <a:spcPts val="600"/>
              </a:spcBef>
              <a:buClr>
                <a:srgbClr val="3F9C35"/>
              </a:buClr>
              <a:buFont typeface="Arial" panose="020B0604020202020204" pitchFamily="34" charset="0"/>
              <a:buChar char="•"/>
            </a:pPr>
            <a:r>
              <a:rPr lang="en-US" sz="1600" dirty="0">
                <a:solidFill>
                  <a:schemeClr val="tx2"/>
                </a:solidFill>
              </a:rPr>
              <a:t>Evaluation of outcome </a:t>
            </a:r>
            <a:br>
              <a:rPr lang="en-US" sz="1600" dirty="0">
                <a:solidFill>
                  <a:schemeClr val="tx2"/>
                </a:solidFill>
              </a:rPr>
            </a:br>
            <a:r>
              <a:rPr lang="en-US" sz="1600" dirty="0">
                <a:solidFill>
                  <a:schemeClr val="tx2"/>
                </a:solidFill>
              </a:rPr>
              <a:t>and results</a:t>
            </a:r>
          </a:p>
          <a:p>
            <a:pPr marL="285750" indent="-285750">
              <a:lnSpc>
                <a:spcPct val="113000"/>
              </a:lnSpc>
              <a:spcBef>
                <a:spcPts val="600"/>
              </a:spcBef>
              <a:buClr>
                <a:srgbClr val="3F9C35"/>
              </a:buClr>
              <a:buFont typeface="Arial" panose="020B0604020202020204" pitchFamily="34" charset="0"/>
              <a:buChar char="•"/>
            </a:pPr>
            <a:r>
              <a:rPr lang="en-US" sz="1600" dirty="0">
                <a:solidFill>
                  <a:schemeClr val="tx2"/>
                </a:solidFill>
              </a:rPr>
              <a:t>Upgrades</a:t>
            </a:r>
          </a:p>
          <a:p>
            <a:pPr marL="285750" indent="-285750">
              <a:lnSpc>
                <a:spcPct val="113000"/>
              </a:lnSpc>
              <a:spcBef>
                <a:spcPts val="600"/>
              </a:spcBef>
              <a:buClr>
                <a:srgbClr val="3F9C35"/>
              </a:buClr>
              <a:buFont typeface="Arial" panose="020B0604020202020204" pitchFamily="34" charset="0"/>
              <a:buChar char="•"/>
            </a:pPr>
            <a:r>
              <a:rPr lang="en-US" sz="1600" dirty="0">
                <a:solidFill>
                  <a:schemeClr val="tx2"/>
                </a:solidFill>
              </a:rPr>
              <a:t>Continuous Assurance of Digital Asset solutions</a:t>
            </a:r>
          </a:p>
        </p:txBody>
      </p:sp>
      <p:sp>
        <p:nvSpPr>
          <p:cNvPr id="16" name="TextBox 15">
            <a:extLst>
              <a:ext uri="{FF2B5EF4-FFF2-40B4-BE49-F238E27FC236}">
                <a16:creationId xmlns:a16="http://schemas.microsoft.com/office/drawing/2014/main" id="{02A942B2-B3FD-45A7-BE4F-3AEA8D81DA77}"/>
              </a:ext>
            </a:extLst>
          </p:cNvPr>
          <p:cNvSpPr txBox="1"/>
          <p:nvPr/>
        </p:nvSpPr>
        <p:spPr>
          <a:xfrm>
            <a:off x="7232107" y="2420888"/>
            <a:ext cx="2369549" cy="3606628"/>
          </a:xfrm>
          <a:prstGeom prst="rect">
            <a:avLst/>
          </a:prstGeom>
          <a:noFill/>
        </p:spPr>
        <p:txBody>
          <a:bodyPr wrap="square" lIns="0" tIns="0" rIns="0" bIns="0" rtlCol="0">
            <a:spAutoFit/>
          </a:bodyPr>
          <a:lstStyle/>
          <a:p>
            <a:pPr>
              <a:lnSpc>
                <a:spcPct val="113000"/>
              </a:lnSpc>
              <a:spcBef>
                <a:spcPts val="600"/>
              </a:spcBef>
            </a:pPr>
            <a:r>
              <a:rPr lang="en-US" sz="1600" b="1">
                <a:solidFill>
                  <a:schemeClr val="tx2"/>
                </a:solidFill>
              </a:rPr>
              <a:t>Towards actual Business impact</a:t>
            </a:r>
          </a:p>
          <a:p>
            <a:pPr marL="214313" indent="-214313">
              <a:lnSpc>
                <a:spcPct val="113000"/>
              </a:lnSpc>
              <a:spcBef>
                <a:spcPts val="450"/>
              </a:spcBef>
              <a:buClr>
                <a:srgbClr val="3F9C35"/>
              </a:buClr>
              <a:buFont typeface="Arial" panose="020B0604020202020204" pitchFamily="34" charset="0"/>
              <a:buChar char="•"/>
            </a:pPr>
            <a:r>
              <a:rPr lang="en-US" sz="1600">
                <a:solidFill>
                  <a:schemeClr val="tx2"/>
                </a:solidFill>
              </a:rPr>
              <a:t>Can I trust my data-driven solution?</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QA, Testing and of Assurance </a:t>
            </a:r>
            <a:br>
              <a:rPr lang="en-US" sz="1600">
                <a:solidFill>
                  <a:schemeClr val="tx2"/>
                </a:solidFill>
              </a:rPr>
            </a:br>
            <a:r>
              <a:rPr lang="en-US" sz="1600">
                <a:solidFill>
                  <a:schemeClr val="tx2"/>
                </a:solidFill>
              </a:rPr>
              <a:t>of data driven models</a:t>
            </a:r>
          </a:p>
          <a:p>
            <a:pPr marL="285750" indent="-285750">
              <a:lnSpc>
                <a:spcPct val="113000"/>
              </a:lnSpc>
              <a:spcBef>
                <a:spcPts val="600"/>
              </a:spcBef>
              <a:buClr>
                <a:srgbClr val="3F9C35"/>
              </a:buClr>
              <a:buFont typeface="Arial" panose="020B0604020202020204" pitchFamily="34" charset="0"/>
              <a:buChar char="•"/>
            </a:pPr>
            <a:r>
              <a:rPr lang="en-US" sz="1600">
                <a:solidFill>
                  <a:schemeClr val="tx2"/>
                </a:solidFill>
              </a:rPr>
              <a:t>Moving from pilots/prototypes to operational systems</a:t>
            </a:r>
          </a:p>
          <a:p>
            <a:pPr marL="285750" indent="-285750">
              <a:lnSpc>
                <a:spcPct val="113000"/>
              </a:lnSpc>
              <a:spcBef>
                <a:spcPts val="600"/>
              </a:spcBef>
              <a:buFont typeface="Arial" panose="020B0604020202020204" pitchFamily="34" charset="0"/>
              <a:buChar char="•"/>
            </a:pPr>
            <a:endParaRPr lang="en-US" sz="1600">
              <a:solidFill>
                <a:schemeClr val="tx2"/>
              </a:solidFill>
            </a:endParaRPr>
          </a:p>
        </p:txBody>
      </p:sp>
      <p:sp>
        <p:nvSpPr>
          <p:cNvPr id="12" name="Arrow: Right 11">
            <a:extLst>
              <a:ext uri="{FF2B5EF4-FFF2-40B4-BE49-F238E27FC236}">
                <a16:creationId xmlns:a16="http://schemas.microsoft.com/office/drawing/2014/main" id="{6933A647-8BD4-4704-9399-8D5B8E806E55}"/>
              </a:ext>
            </a:extLst>
          </p:cNvPr>
          <p:cNvSpPr/>
          <p:nvPr/>
        </p:nvSpPr>
        <p:spPr>
          <a:xfrm>
            <a:off x="4511824" y="5517232"/>
            <a:ext cx="7307921" cy="778115"/>
          </a:xfrm>
          <a:prstGeom prst="rightArrow">
            <a:avLst/>
          </a:prstGeom>
          <a:solidFill>
            <a:schemeClr val="accent3">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lstStyle/>
          <a:p>
            <a:pPr algn="ctr">
              <a:lnSpc>
                <a:spcPct val="113000"/>
              </a:lnSpc>
              <a:spcBef>
                <a:spcPts val="600"/>
              </a:spcBef>
            </a:pPr>
            <a:r>
              <a:rPr lang="en-US" sz="1400" b="1"/>
              <a:t>Improved efficiency, lower costs, higher user experience</a:t>
            </a:r>
          </a:p>
        </p:txBody>
      </p:sp>
      <p:sp>
        <p:nvSpPr>
          <p:cNvPr id="6" name="Title 5">
            <a:extLst>
              <a:ext uri="{FF2B5EF4-FFF2-40B4-BE49-F238E27FC236}">
                <a16:creationId xmlns:a16="http://schemas.microsoft.com/office/drawing/2014/main" id="{00FDB158-47D5-4B21-8034-AB8BCBCCFF1E}"/>
              </a:ext>
            </a:extLst>
          </p:cNvPr>
          <p:cNvSpPr>
            <a:spLocks noGrp="1"/>
          </p:cNvSpPr>
          <p:nvPr>
            <p:ph type="title"/>
          </p:nvPr>
        </p:nvSpPr>
        <p:spPr>
          <a:xfrm>
            <a:off x="345104" y="189847"/>
            <a:ext cx="11110914" cy="936000"/>
          </a:xfrm>
        </p:spPr>
        <p:txBody>
          <a:bodyPr/>
          <a:lstStyle/>
          <a:p>
            <a:r>
              <a:rPr lang="en-GB" dirty="0"/>
              <a:t>Getting value out of data: The Trust barrier</a:t>
            </a:r>
            <a:br>
              <a:rPr lang="en-GB" sz="2800" dirty="0"/>
            </a:br>
            <a:r>
              <a:rPr lang="en-GB" sz="2400" dirty="0"/>
              <a:t>The Digital Journey towards Data Insights and Data-driven Insights</a:t>
            </a:r>
            <a:endParaRPr lang="en-GB" sz="2800" dirty="0"/>
          </a:p>
        </p:txBody>
      </p:sp>
      <p:pic>
        <p:nvPicPr>
          <p:cNvPr id="14" name="Picture 13">
            <a:extLst>
              <a:ext uri="{FF2B5EF4-FFF2-40B4-BE49-F238E27FC236}">
                <a16:creationId xmlns:a16="http://schemas.microsoft.com/office/drawing/2014/main" id="{4A32088E-BD36-4CE2-BB32-0F66B7E0A9D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41604" y="1338215"/>
            <a:ext cx="2182357" cy="1000504"/>
          </a:xfrm>
          <a:prstGeom prst="rect">
            <a:avLst/>
          </a:prstGeom>
        </p:spPr>
      </p:pic>
      <p:sp>
        <p:nvSpPr>
          <p:cNvPr id="15" name="Rectangle 14">
            <a:extLst>
              <a:ext uri="{FF2B5EF4-FFF2-40B4-BE49-F238E27FC236}">
                <a16:creationId xmlns:a16="http://schemas.microsoft.com/office/drawing/2014/main" id="{B60B070E-5393-4CB7-93E4-C0D0C48B8619}"/>
              </a:ext>
            </a:extLst>
          </p:cNvPr>
          <p:cNvSpPr/>
          <p:nvPr/>
        </p:nvSpPr>
        <p:spPr>
          <a:xfrm>
            <a:off x="7241604" y="1240364"/>
            <a:ext cx="2182357" cy="287328"/>
          </a:xfrm>
          <a:prstGeom prst="rect">
            <a:avLst/>
          </a:prstGeom>
          <a:solidFill>
            <a:srgbClr val="3F9C35">
              <a:alpha val="8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08000" tIns="108000" rIns="108000" bIns="108000" numCol="1" spcCol="1270" rtlCol="0" anchor="ctr" anchorCtr="0">
            <a:noAutofit/>
          </a:bodyPr>
          <a:lstStyle/>
          <a:p>
            <a:pPr algn="ctr">
              <a:lnSpc>
                <a:spcPct val="113000"/>
              </a:lnSpc>
              <a:spcBef>
                <a:spcPts val="600"/>
              </a:spcBef>
            </a:pPr>
            <a:r>
              <a:rPr lang="en-GB" sz="1400" b="1"/>
              <a:t>Trust Barrier</a:t>
            </a:r>
          </a:p>
        </p:txBody>
      </p:sp>
    </p:spTree>
    <p:extLst>
      <p:ext uri="{BB962C8B-B14F-4D97-AF65-F5344CB8AC3E}">
        <p14:creationId xmlns:p14="http://schemas.microsoft.com/office/powerpoint/2010/main" val="401380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005B-F4BF-4EB5-8AE3-D94B7CEB9B99}"/>
              </a:ext>
            </a:extLst>
          </p:cNvPr>
          <p:cNvSpPr>
            <a:spLocks noGrp="1"/>
          </p:cNvSpPr>
          <p:nvPr>
            <p:ph type="title"/>
          </p:nvPr>
        </p:nvSpPr>
        <p:spPr>
          <a:xfrm>
            <a:off x="316565" y="343590"/>
            <a:ext cx="11522208" cy="670086"/>
          </a:xfrm>
        </p:spPr>
        <p:txBody>
          <a:bodyPr/>
          <a:lstStyle/>
          <a:p>
            <a:r>
              <a:rPr lang="en-GB"/>
              <a:t>Digital Twin in Power &amp; utilities</a:t>
            </a:r>
          </a:p>
        </p:txBody>
      </p:sp>
      <p:sp>
        <p:nvSpPr>
          <p:cNvPr id="3" name="Slide Number Placeholder 2">
            <a:extLst>
              <a:ext uri="{FF2B5EF4-FFF2-40B4-BE49-F238E27FC236}">
                <a16:creationId xmlns:a16="http://schemas.microsoft.com/office/drawing/2014/main" id="{80AECEE6-2E13-428E-8986-9DC50F9E2E8F}"/>
              </a:ext>
            </a:extLst>
          </p:cNvPr>
          <p:cNvSpPr>
            <a:spLocks noGrp="1"/>
          </p:cNvSpPr>
          <p:nvPr>
            <p:ph type="sldNum" sz="quarter" idx="12"/>
          </p:nvPr>
        </p:nvSpPr>
        <p:spPr/>
        <p:txBody>
          <a:bodyPr/>
          <a:lstStyle/>
          <a:p>
            <a:fld id="{5BA07366-CB75-4AA8-9E5B-928B849F427C}" type="slidenum">
              <a:rPr lang="en-GB" smtClean="0"/>
              <a:t>11</a:t>
            </a:fld>
            <a:endParaRPr lang="en-GB"/>
          </a:p>
        </p:txBody>
      </p:sp>
      <p:sp>
        <p:nvSpPr>
          <p:cNvPr id="13" name="Content Placeholder 2">
            <a:extLst>
              <a:ext uri="{FF2B5EF4-FFF2-40B4-BE49-F238E27FC236}">
                <a16:creationId xmlns:a16="http://schemas.microsoft.com/office/drawing/2014/main" id="{9AD0465E-E53D-49E1-AAAB-CF41BB82A59A}"/>
              </a:ext>
            </a:extLst>
          </p:cNvPr>
          <p:cNvSpPr txBox="1">
            <a:spLocks/>
          </p:cNvSpPr>
          <p:nvPr/>
        </p:nvSpPr>
        <p:spPr>
          <a:xfrm>
            <a:off x="102424" y="1094715"/>
            <a:ext cx="12072663" cy="4644347"/>
          </a:xfrm>
          <a:prstGeom prst="rect">
            <a:avLst/>
          </a:prstGeom>
        </p:spPr>
        <p:txBody>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8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A </a:t>
            </a:r>
            <a:r>
              <a:rPr lang="en-US" b="1"/>
              <a:t>Digital Twin </a:t>
            </a:r>
            <a:r>
              <a:rPr lang="en-US"/>
              <a:t>is a digital representation of (parts of) the power grid. They allow to create a cohesive bond between the physical and digital world. A digital twin combines data from the physical model of the object with data retrieved from the actual object. Digital twins can be used for:</a:t>
            </a:r>
          </a:p>
          <a:p>
            <a:pPr lvl="1"/>
            <a:r>
              <a:rPr lang="en-US"/>
              <a:t>Asset visualization</a:t>
            </a:r>
          </a:p>
          <a:p>
            <a:pPr lvl="1"/>
            <a:r>
              <a:rPr lang="en-US"/>
              <a:t>Asset management/predictive maintenance</a:t>
            </a:r>
          </a:p>
          <a:p>
            <a:pPr lvl="1"/>
            <a:r>
              <a:rPr lang="en-US"/>
              <a:t>Performance optimization/event prediction</a:t>
            </a:r>
          </a:p>
          <a:p>
            <a:r>
              <a:rPr lang="en-US"/>
              <a:t>Combined with </a:t>
            </a:r>
            <a:r>
              <a:rPr lang="en-US" b="1"/>
              <a:t>Machine Learning </a:t>
            </a:r>
            <a:r>
              <a:rPr lang="en-US"/>
              <a:t>(ML), DT’s enable:</a:t>
            </a:r>
          </a:p>
          <a:p>
            <a:pPr lvl="1"/>
            <a:r>
              <a:rPr lang="en-US"/>
              <a:t>(near) real-time performance monitoring</a:t>
            </a:r>
          </a:p>
          <a:p>
            <a:pPr lvl="1"/>
            <a:r>
              <a:rPr lang="en-US"/>
              <a:t>scenario analysis</a:t>
            </a:r>
          </a:p>
          <a:p>
            <a:pPr lvl="1"/>
            <a:r>
              <a:rPr lang="en-US"/>
              <a:t>simulation of operational conditions </a:t>
            </a:r>
          </a:p>
          <a:p>
            <a:pPr marL="0" indent="0">
              <a:buNone/>
            </a:pPr>
            <a:endParaRPr lang="en-US"/>
          </a:p>
        </p:txBody>
      </p:sp>
      <p:sp>
        <p:nvSpPr>
          <p:cNvPr id="6" name="Rounded Rectangle 8">
            <a:extLst>
              <a:ext uri="{FF2B5EF4-FFF2-40B4-BE49-F238E27FC236}">
                <a16:creationId xmlns:a16="http://schemas.microsoft.com/office/drawing/2014/main" id="{DE182F6D-12B0-4DA0-BF20-325EC2F8DA5C}"/>
              </a:ext>
            </a:extLst>
          </p:cNvPr>
          <p:cNvSpPr/>
          <p:nvPr/>
        </p:nvSpPr>
        <p:spPr>
          <a:xfrm>
            <a:off x="479376" y="5135075"/>
            <a:ext cx="11233248" cy="112371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spAutoFit/>
          </a:bodyPr>
          <a:lstStyle/>
          <a:p>
            <a:pPr algn="ctr"/>
            <a:r>
              <a:rPr lang="en-GB" sz="2000" i="1" dirty="0"/>
              <a:t>A digital twin is a virtual representation of a system or asset, that calculates system states and makes system information available, through integrated models and data, </a:t>
            </a:r>
            <a:r>
              <a:rPr lang="en-GB" sz="2000" i="1" u="sng" dirty="0"/>
              <a:t>with the purpose of providing decision support</a:t>
            </a:r>
            <a:r>
              <a:rPr lang="en-GB" sz="2000" i="1" dirty="0"/>
              <a:t>, over its lifecycle.</a:t>
            </a:r>
            <a:endParaRPr lang="en-GB" sz="2000" dirty="0">
              <a:latin typeface="Verdana" panose="020B0604030504040204" pitchFamily="34" charset="0"/>
              <a:ea typeface="Verdana" panose="020B0604030504040204" pitchFamily="34" charset="0"/>
              <a:cs typeface="Times New Roman" pitchFamily="18" charset="0"/>
            </a:endParaRPr>
          </a:p>
        </p:txBody>
      </p:sp>
      <p:grpSp>
        <p:nvGrpSpPr>
          <p:cNvPr id="10" name="Group 9">
            <a:extLst>
              <a:ext uri="{FF2B5EF4-FFF2-40B4-BE49-F238E27FC236}">
                <a16:creationId xmlns:a16="http://schemas.microsoft.com/office/drawing/2014/main" id="{512234F1-F19B-4F3A-BCCD-A577C9B8BCEE}"/>
              </a:ext>
            </a:extLst>
          </p:cNvPr>
          <p:cNvGrpSpPr/>
          <p:nvPr/>
        </p:nvGrpSpPr>
        <p:grpSpPr>
          <a:xfrm>
            <a:off x="5962288" y="1962222"/>
            <a:ext cx="6127288" cy="3076305"/>
            <a:chOff x="931112" y="1278063"/>
            <a:chExt cx="6149865" cy="3076305"/>
          </a:xfrm>
        </p:grpSpPr>
        <p:sp>
          <p:nvSpPr>
            <p:cNvPr id="11" name="Rectangle 10">
              <a:extLst>
                <a:ext uri="{FF2B5EF4-FFF2-40B4-BE49-F238E27FC236}">
                  <a16:creationId xmlns:a16="http://schemas.microsoft.com/office/drawing/2014/main" id="{56E86D52-7983-4D48-9962-BF80355D89A7}"/>
                </a:ext>
              </a:extLst>
            </p:cNvPr>
            <p:cNvSpPr/>
            <p:nvPr/>
          </p:nvSpPr>
          <p:spPr>
            <a:xfrm>
              <a:off x="931112" y="1687515"/>
              <a:ext cx="6149865" cy="2666853"/>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450000" tIns="45720" rIns="91440" bIns="45720" numCol="1" spcCol="0" rtlCol="0" fromWordArt="0" anchor="t" anchorCtr="0" forceAA="0" compatLnSpc="1">
              <a:prstTxWarp prst="textNoShape">
                <a:avLst/>
              </a:prstTxWarp>
              <a:noAutofit/>
            </a:bodyPr>
            <a:lstStyle/>
            <a:p>
              <a:pPr algn="ctr">
                <a:lnSpc>
                  <a:spcPct val="113000"/>
                </a:lnSpc>
                <a:spcBef>
                  <a:spcPts val="600"/>
                </a:spcBef>
              </a:pPr>
              <a:endParaRPr lang="en-GB" b="1">
                <a:solidFill>
                  <a:schemeClr val="tx1"/>
                </a:solidFill>
              </a:endParaRPr>
            </a:p>
          </p:txBody>
        </p:sp>
        <p:sp>
          <p:nvSpPr>
            <p:cNvPr id="12" name="Rectangle 11">
              <a:extLst>
                <a:ext uri="{FF2B5EF4-FFF2-40B4-BE49-F238E27FC236}">
                  <a16:creationId xmlns:a16="http://schemas.microsoft.com/office/drawing/2014/main" id="{655ABDBA-CA3E-4207-B9AE-BC59126B1366}"/>
                </a:ext>
              </a:extLst>
            </p:cNvPr>
            <p:cNvSpPr/>
            <p:nvPr/>
          </p:nvSpPr>
          <p:spPr>
            <a:xfrm>
              <a:off x="931112" y="1278063"/>
              <a:ext cx="6149865" cy="408826"/>
            </a:xfrm>
            <a:prstGeom prst="rect">
              <a:avLst/>
            </a:prstGeom>
            <a:solidFill>
              <a:schemeClr val="accent1"/>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3000"/>
                </a:lnSpc>
                <a:spcBef>
                  <a:spcPts val="600"/>
                </a:spcBef>
              </a:pPr>
              <a:r>
                <a:rPr lang="en-GB" sz="1600"/>
                <a:t>Digital Asset</a:t>
              </a:r>
            </a:p>
          </p:txBody>
        </p:sp>
      </p:grpSp>
      <p:sp>
        <p:nvSpPr>
          <p:cNvPr id="14" name="Rectangle 13">
            <a:extLst>
              <a:ext uri="{FF2B5EF4-FFF2-40B4-BE49-F238E27FC236}">
                <a16:creationId xmlns:a16="http://schemas.microsoft.com/office/drawing/2014/main" id="{38A1DA82-1F8A-48CF-B972-9C67331EDFB0}"/>
              </a:ext>
            </a:extLst>
          </p:cNvPr>
          <p:cNvSpPr/>
          <p:nvPr/>
        </p:nvSpPr>
        <p:spPr>
          <a:xfrm>
            <a:off x="9474725" y="2516713"/>
            <a:ext cx="2372530" cy="2377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spcBef>
                <a:spcPts val="600"/>
              </a:spcBef>
            </a:pPr>
            <a:r>
              <a:rPr lang="en-GB" sz="2000">
                <a:solidFill>
                  <a:schemeClr val="dk1"/>
                </a:solidFill>
              </a:rPr>
              <a:t>Virtual</a:t>
            </a:r>
          </a:p>
        </p:txBody>
      </p:sp>
      <p:pic>
        <p:nvPicPr>
          <p:cNvPr id="39" name="Picture 38">
            <a:extLst>
              <a:ext uri="{FF2B5EF4-FFF2-40B4-BE49-F238E27FC236}">
                <a16:creationId xmlns:a16="http://schemas.microsoft.com/office/drawing/2014/main" id="{EC1EBC8B-1237-4D6F-95A9-7D57F121E445}"/>
              </a:ext>
            </a:extLst>
          </p:cNvPr>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10270590" y="3496482"/>
            <a:ext cx="1055716" cy="1275523"/>
          </a:xfrm>
          <a:prstGeom prst="rect">
            <a:avLst/>
          </a:prstGeom>
        </p:spPr>
      </p:pic>
      <p:sp>
        <p:nvSpPr>
          <p:cNvPr id="17" name="Rectangle 16">
            <a:extLst>
              <a:ext uri="{FF2B5EF4-FFF2-40B4-BE49-F238E27FC236}">
                <a16:creationId xmlns:a16="http://schemas.microsoft.com/office/drawing/2014/main" id="{4727C2EA-E784-44B9-B011-F94505365FBD}"/>
              </a:ext>
            </a:extLst>
          </p:cNvPr>
          <p:cNvSpPr/>
          <p:nvPr/>
        </p:nvSpPr>
        <p:spPr>
          <a:xfrm>
            <a:off x="6158623" y="2516713"/>
            <a:ext cx="2372530" cy="2377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lgn="ctr">
              <a:lnSpc>
                <a:spcPct val="100000"/>
              </a:lnSpc>
              <a:spcBef>
                <a:spcPts val="600"/>
              </a:spcBef>
            </a:pPr>
            <a:r>
              <a:rPr lang="en-GB" sz="2000"/>
              <a:t>Physical</a:t>
            </a:r>
          </a:p>
        </p:txBody>
      </p:sp>
      <p:sp>
        <p:nvSpPr>
          <p:cNvPr id="19" name="Arrow: Left 18">
            <a:extLst>
              <a:ext uri="{FF2B5EF4-FFF2-40B4-BE49-F238E27FC236}">
                <a16:creationId xmlns:a16="http://schemas.microsoft.com/office/drawing/2014/main" id="{0AC1C8AB-122A-4732-AD46-C92928890805}"/>
              </a:ext>
            </a:extLst>
          </p:cNvPr>
          <p:cNvSpPr/>
          <p:nvPr/>
        </p:nvSpPr>
        <p:spPr>
          <a:xfrm>
            <a:off x="8389066" y="2907151"/>
            <a:ext cx="1191021" cy="547200"/>
          </a:xfrm>
          <a:prstGeom prst="leftArrow">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ct val="113000"/>
              </a:lnSpc>
              <a:spcBef>
                <a:spcPts val="600"/>
              </a:spcBef>
            </a:pPr>
            <a:r>
              <a:rPr lang="en-GB" sz="1200"/>
              <a:t>Actions</a:t>
            </a:r>
          </a:p>
        </p:txBody>
      </p:sp>
      <p:grpSp>
        <p:nvGrpSpPr>
          <p:cNvPr id="20" name="Group 19">
            <a:extLst>
              <a:ext uri="{FF2B5EF4-FFF2-40B4-BE49-F238E27FC236}">
                <a16:creationId xmlns:a16="http://schemas.microsoft.com/office/drawing/2014/main" id="{37F41EE8-73BF-4CEC-A5E1-5CAD177AC796}"/>
              </a:ext>
            </a:extLst>
          </p:cNvPr>
          <p:cNvGrpSpPr/>
          <p:nvPr/>
        </p:nvGrpSpPr>
        <p:grpSpPr>
          <a:xfrm>
            <a:off x="6408784" y="2961031"/>
            <a:ext cx="1872208" cy="421021"/>
            <a:chOff x="1786755" y="4159816"/>
            <a:chExt cx="1872208" cy="421021"/>
          </a:xfrm>
        </p:grpSpPr>
        <p:sp>
          <p:nvSpPr>
            <p:cNvPr id="21" name="Rectangle 20">
              <a:extLst>
                <a:ext uri="{FF2B5EF4-FFF2-40B4-BE49-F238E27FC236}">
                  <a16:creationId xmlns:a16="http://schemas.microsoft.com/office/drawing/2014/main" id="{F8554B43-835A-48C7-B63C-3EBACF16D2B3}"/>
                </a:ext>
              </a:extLst>
            </p:cNvPr>
            <p:cNvSpPr/>
            <p:nvPr/>
          </p:nvSpPr>
          <p:spPr>
            <a:xfrm>
              <a:off x="1786755" y="4159816"/>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a:t>Work Processes</a:t>
              </a:r>
            </a:p>
          </p:txBody>
        </p:sp>
        <p:pic>
          <p:nvPicPr>
            <p:cNvPr id="22" name="Picture 2" descr="User workflow icon | Free SVG">
              <a:extLst>
                <a:ext uri="{FF2B5EF4-FFF2-40B4-BE49-F238E27FC236}">
                  <a16:creationId xmlns:a16="http://schemas.microsoft.com/office/drawing/2014/main" id="{E692C7EE-781E-47FF-A5FA-062A065E631A}"/>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2106" y="4162766"/>
              <a:ext cx="356060" cy="3560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B2834D00-073F-472A-BC79-9B8AB67B9A2A}"/>
              </a:ext>
            </a:extLst>
          </p:cNvPr>
          <p:cNvGrpSpPr/>
          <p:nvPr/>
        </p:nvGrpSpPr>
        <p:grpSpPr>
          <a:xfrm>
            <a:off x="9724886" y="2961031"/>
            <a:ext cx="1872208" cy="1721031"/>
            <a:chOff x="5091774" y="4159816"/>
            <a:chExt cx="1872208" cy="1721031"/>
          </a:xfrm>
        </p:grpSpPr>
        <p:cxnSp>
          <p:nvCxnSpPr>
            <p:cNvPr id="24" name="Straight Arrow Connector 23">
              <a:extLst>
                <a:ext uri="{FF2B5EF4-FFF2-40B4-BE49-F238E27FC236}">
                  <a16:creationId xmlns:a16="http://schemas.microsoft.com/office/drawing/2014/main" id="{7BA7A367-A601-4C64-95A1-CA6443D61134}"/>
                </a:ext>
              </a:extLst>
            </p:cNvPr>
            <p:cNvCxnSpPr>
              <a:cxnSpLocks/>
            </p:cNvCxnSpPr>
            <p:nvPr/>
          </p:nvCxnSpPr>
          <p:spPr>
            <a:xfrm>
              <a:off x="6027878" y="5230572"/>
              <a:ext cx="0" cy="227077"/>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FDC6DCC-62FE-49C1-9C66-35C97C26F40C}"/>
                </a:ext>
              </a:extLst>
            </p:cNvPr>
            <p:cNvCxnSpPr>
              <a:cxnSpLocks/>
            </p:cNvCxnSpPr>
            <p:nvPr/>
          </p:nvCxnSpPr>
          <p:spPr>
            <a:xfrm>
              <a:off x="6027878" y="4580837"/>
              <a:ext cx="0" cy="228714"/>
            </a:xfrm>
            <a:prstGeom prst="straightConnector1">
              <a:avLst/>
            </a:prstGeom>
            <a:ln w="28575">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4165DD1-F465-406D-B24B-3F6C9934B4BD}"/>
                </a:ext>
              </a:extLst>
            </p:cNvPr>
            <p:cNvGrpSpPr/>
            <p:nvPr/>
          </p:nvGrpSpPr>
          <p:grpSpPr>
            <a:xfrm>
              <a:off x="5091774" y="4807644"/>
              <a:ext cx="1872208" cy="423198"/>
              <a:chOff x="5060652" y="4798146"/>
              <a:chExt cx="1872208" cy="423198"/>
            </a:xfrm>
          </p:grpSpPr>
          <p:sp>
            <p:nvSpPr>
              <p:cNvPr id="33" name="Rectangle 32">
                <a:extLst>
                  <a:ext uri="{FF2B5EF4-FFF2-40B4-BE49-F238E27FC236}">
                    <a16:creationId xmlns:a16="http://schemas.microsoft.com/office/drawing/2014/main" id="{F53FBC8D-3CD8-42F6-B543-F6335177D7F2}"/>
                  </a:ext>
                </a:extLst>
              </p:cNvPr>
              <p:cNvSpPr/>
              <p:nvPr/>
            </p:nvSpPr>
            <p:spPr>
              <a:xfrm>
                <a:off x="5060652" y="4800053"/>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a:t>Computation models</a:t>
                </a:r>
              </a:p>
            </p:txBody>
          </p:sp>
          <p:pic>
            <p:nvPicPr>
              <p:cNvPr id="34" name="Graphic 33" descr="Gears">
                <a:extLst>
                  <a:ext uri="{FF2B5EF4-FFF2-40B4-BE49-F238E27FC236}">
                    <a16:creationId xmlns:a16="http://schemas.microsoft.com/office/drawing/2014/main" id="{5FAB48E5-291F-4835-97C8-CBA956C361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3237" y="4798146"/>
                <a:ext cx="423198" cy="423198"/>
              </a:xfrm>
              <a:prstGeom prst="rect">
                <a:avLst/>
              </a:prstGeom>
            </p:spPr>
          </p:pic>
        </p:grpSp>
        <p:grpSp>
          <p:nvGrpSpPr>
            <p:cNvPr id="27" name="Group 26">
              <a:extLst>
                <a:ext uri="{FF2B5EF4-FFF2-40B4-BE49-F238E27FC236}">
                  <a16:creationId xmlns:a16="http://schemas.microsoft.com/office/drawing/2014/main" id="{F517F994-4890-482D-811E-DAAE0E370CAE}"/>
                </a:ext>
              </a:extLst>
            </p:cNvPr>
            <p:cNvGrpSpPr/>
            <p:nvPr/>
          </p:nvGrpSpPr>
          <p:grpSpPr>
            <a:xfrm>
              <a:off x="5091774" y="4159816"/>
              <a:ext cx="1872208" cy="421021"/>
              <a:chOff x="5060652" y="4159816"/>
              <a:chExt cx="1872208" cy="421021"/>
            </a:xfrm>
          </p:grpSpPr>
          <p:sp>
            <p:nvSpPr>
              <p:cNvPr id="31" name="Rectangle 30">
                <a:extLst>
                  <a:ext uri="{FF2B5EF4-FFF2-40B4-BE49-F238E27FC236}">
                    <a16:creationId xmlns:a16="http://schemas.microsoft.com/office/drawing/2014/main" id="{4140F8CD-6BFA-41A2-B019-439B67C1D178}"/>
                  </a:ext>
                </a:extLst>
              </p:cNvPr>
              <p:cNvSpPr/>
              <p:nvPr/>
            </p:nvSpPr>
            <p:spPr>
              <a:xfrm>
                <a:off x="5060652" y="4159816"/>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a:t>Decision support</a:t>
                </a:r>
              </a:p>
            </p:txBody>
          </p:sp>
          <p:pic>
            <p:nvPicPr>
              <p:cNvPr id="32" name="Graphic 31" descr="Head with gears">
                <a:extLst>
                  <a:ext uri="{FF2B5EF4-FFF2-40B4-BE49-F238E27FC236}">
                    <a16:creationId xmlns:a16="http://schemas.microsoft.com/office/drawing/2014/main" id="{FA698D4F-9EDA-4FEA-B88D-4E2A569EEC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67929" y="4189500"/>
                <a:ext cx="356498" cy="356498"/>
              </a:xfrm>
              <a:prstGeom prst="rect">
                <a:avLst/>
              </a:prstGeom>
            </p:spPr>
          </p:pic>
        </p:grpSp>
        <p:grpSp>
          <p:nvGrpSpPr>
            <p:cNvPr id="28" name="Group 27">
              <a:extLst>
                <a:ext uri="{FF2B5EF4-FFF2-40B4-BE49-F238E27FC236}">
                  <a16:creationId xmlns:a16="http://schemas.microsoft.com/office/drawing/2014/main" id="{54D97E68-D209-410C-9F7C-BA86AA4B419D}"/>
                </a:ext>
              </a:extLst>
            </p:cNvPr>
            <p:cNvGrpSpPr/>
            <p:nvPr/>
          </p:nvGrpSpPr>
          <p:grpSpPr>
            <a:xfrm>
              <a:off x="5091774" y="5457649"/>
              <a:ext cx="1872208" cy="423198"/>
              <a:chOff x="5060652" y="5457649"/>
              <a:chExt cx="1872208" cy="423198"/>
            </a:xfrm>
          </p:grpSpPr>
          <p:sp>
            <p:nvSpPr>
              <p:cNvPr id="29" name="Rectangle 28">
                <a:extLst>
                  <a:ext uri="{FF2B5EF4-FFF2-40B4-BE49-F238E27FC236}">
                    <a16:creationId xmlns:a16="http://schemas.microsoft.com/office/drawing/2014/main" id="{EF43658F-B3E1-4C17-AFA0-3823BA74B69C}"/>
                  </a:ext>
                </a:extLst>
              </p:cNvPr>
              <p:cNvSpPr/>
              <p:nvPr/>
            </p:nvSpPr>
            <p:spPr>
              <a:xfrm>
                <a:off x="5060652" y="5457649"/>
                <a:ext cx="1872208" cy="421021"/>
              </a:xfrm>
              <a:prstGeom prst="rect">
                <a:avLst/>
              </a:prstGeom>
              <a:ln/>
            </p:spPr>
            <p:style>
              <a:lnRef idx="1">
                <a:schemeClr val="accent4"/>
              </a:lnRef>
              <a:fillRef idx="3">
                <a:schemeClr val="accent4"/>
              </a:fillRef>
              <a:effectRef idx="2">
                <a:schemeClr val="accent4"/>
              </a:effectRef>
              <a:fontRef idx="minor">
                <a:schemeClr val="lt1"/>
              </a:fontRef>
            </p:style>
            <p:txBody>
              <a:bodyPr lIns="468000" rIns="36000" rtlCol="0" anchor="ctr"/>
              <a:lstStyle/>
              <a:p>
                <a:pPr>
                  <a:lnSpc>
                    <a:spcPct val="113000"/>
                  </a:lnSpc>
                  <a:spcBef>
                    <a:spcPts val="600"/>
                  </a:spcBef>
                </a:pPr>
                <a:r>
                  <a:rPr lang="en-GB" sz="1200"/>
                  <a:t>Asset Information Model</a:t>
                </a:r>
              </a:p>
            </p:txBody>
          </p:sp>
          <p:pic>
            <p:nvPicPr>
              <p:cNvPr id="30" name="Graphic 29" descr="Database">
                <a:extLst>
                  <a:ext uri="{FF2B5EF4-FFF2-40B4-BE49-F238E27FC236}">
                    <a16:creationId xmlns:a16="http://schemas.microsoft.com/office/drawing/2014/main" id="{326373A6-3179-4D25-AA44-93D2576467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3237" y="5457649"/>
                <a:ext cx="423198" cy="423198"/>
              </a:xfrm>
              <a:prstGeom prst="rect">
                <a:avLst/>
              </a:prstGeom>
            </p:spPr>
          </p:pic>
        </p:grpSp>
      </p:grpSp>
      <p:grpSp>
        <p:nvGrpSpPr>
          <p:cNvPr id="35" name="Group 34">
            <a:extLst>
              <a:ext uri="{FF2B5EF4-FFF2-40B4-BE49-F238E27FC236}">
                <a16:creationId xmlns:a16="http://schemas.microsoft.com/office/drawing/2014/main" id="{75FAFD27-9419-47AD-81AE-D1DC738E7F55}"/>
              </a:ext>
            </a:extLst>
          </p:cNvPr>
          <p:cNvGrpSpPr/>
          <p:nvPr/>
        </p:nvGrpSpPr>
        <p:grpSpPr>
          <a:xfrm>
            <a:off x="8108387" y="4196237"/>
            <a:ext cx="1472490" cy="546273"/>
            <a:chOff x="2625476" y="5493014"/>
            <a:chExt cx="1472490" cy="546273"/>
          </a:xfrm>
        </p:grpSpPr>
        <p:sp>
          <p:nvSpPr>
            <p:cNvPr id="36" name="Arrow: Right 35">
              <a:extLst>
                <a:ext uri="{FF2B5EF4-FFF2-40B4-BE49-F238E27FC236}">
                  <a16:creationId xmlns:a16="http://schemas.microsoft.com/office/drawing/2014/main" id="{8DB70E90-9396-46E4-ACC8-1EE3F4DA8A88}"/>
                </a:ext>
              </a:extLst>
            </p:cNvPr>
            <p:cNvSpPr/>
            <p:nvPr/>
          </p:nvSpPr>
          <p:spPr>
            <a:xfrm>
              <a:off x="2906155" y="5493014"/>
              <a:ext cx="1191811" cy="546273"/>
            </a:xfrm>
            <a:prstGeom prst="rightArrow">
              <a:avLst/>
            </a:pr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lnSpc>
                  <a:spcPct val="113000"/>
                </a:lnSpc>
                <a:spcBef>
                  <a:spcPts val="600"/>
                </a:spcBef>
              </a:pPr>
              <a:r>
                <a:rPr lang="en-GB" sz="1200"/>
                <a:t>Data</a:t>
              </a:r>
            </a:p>
          </p:txBody>
        </p:sp>
        <p:pic>
          <p:nvPicPr>
            <p:cNvPr id="37" name="Graphic 36" descr="Plug">
              <a:extLst>
                <a:ext uri="{FF2B5EF4-FFF2-40B4-BE49-F238E27FC236}">
                  <a16:creationId xmlns:a16="http://schemas.microsoft.com/office/drawing/2014/main" id="{29E75FFC-6E13-448C-8F32-0663660403F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25476" y="5618596"/>
              <a:ext cx="320040" cy="320040"/>
            </a:xfrm>
            <a:prstGeom prst="rect">
              <a:avLst/>
            </a:prstGeom>
          </p:spPr>
        </p:pic>
      </p:grpSp>
      <p:pic>
        <p:nvPicPr>
          <p:cNvPr id="38" name="Picture 37">
            <a:extLst>
              <a:ext uri="{FF2B5EF4-FFF2-40B4-BE49-F238E27FC236}">
                <a16:creationId xmlns:a16="http://schemas.microsoft.com/office/drawing/2014/main" id="{2A8849A4-2E8C-407D-9F25-DD7776F53A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92899" y="3519978"/>
            <a:ext cx="1055716" cy="1275523"/>
          </a:xfrm>
          <a:prstGeom prst="rect">
            <a:avLst/>
          </a:prstGeom>
        </p:spPr>
      </p:pic>
    </p:spTree>
    <p:extLst>
      <p:ext uri="{BB962C8B-B14F-4D97-AF65-F5344CB8AC3E}">
        <p14:creationId xmlns:p14="http://schemas.microsoft.com/office/powerpoint/2010/main" val="52341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70F74645-0AFD-49D5-96CA-4CB5E8C93CE3}"/>
              </a:ext>
            </a:extLst>
          </p:cNvPr>
          <p:cNvSpPr/>
          <p:nvPr/>
        </p:nvSpPr>
        <p:spPr>
          <a:xfrm>
            <a:off x="143577" y="4213491"/>
            <a:ext cx="10691000" cy="2516918"/>
          </a:xfrm>
          <a:prstGeom prst="rect">
            <a:avLst/>
          </a:prstGeom>
          <a:ln/>
        </p:spPr>
        <p:style>
          <a:lnRef idx="1">
            <a:schemeClr val="accent3"/>
          </a:lnRef>
          <a:fillRef idx="3">
            <a:schemeClr val="accent3"/>
          </a:fillRef>
          <a:effectRef idx="2">
            <a:schemeClr val="accent3"/>
          </a:effectRef>
          <a:fontRef idx="minor">
            <a:schemeClr val="lt1"/>
          </a:fontRef>
        </p:style>
        <p:txBody>
          <a:bodyPr rtlCol="0" anchor="b" anchorCtr="1"/>
          <a:lstStyle/>
          <a:p>
            <a:pPr algn="r"/>
            <a:endParaRPr lang="en-GB" sz="400" b="1" dirty="0"/>
          </a:p>
        </p:txBody>
      </p:sp>
      <p:sp>
        <p:nvSpPr>
          <p:cNvPr id="11" name="Title 1">
            <a:extLst>
              <a:ext uri="{FF2B5EF4-FFF2-40B4-BE49-F238E27FC236}">
                <a16:creationId xmlns:a16="http://schemas.microsoft.com/office/drawing/2014/main" id="{06D0C73F-D1C2-897C-1321-361D83C3C6BD}"/>
              </a:ext>
            </a:extLst>
          </p:cNvPr>
          <p:cNvSpPr>
            <a:spLocks noGrp="1"/>
          </p:cNvSpPr>
          <p:nvPr>
            <p:ph type="title"/>
          </p:nvPr>
        </p:nvSpPr>
        <p:spPr>
          <a:xfrm>
            <a:off x="539750" y="332656"/>
            <a:ext cx="11110914" cy="699635"/>
          </a:xfrm>
        </p:spPr>
        <p:txBody>
          <a:bodyPr anchor="t">
            <a:normAutofit/>
          </a:bodyPr>
          <a:lstStyle/>
          <a:p>
            <a:r>
              <a:rPr lang="en-GB" dirty="0"/>
              <a:t>Digital Twin solutions covering the full asset life cycle</a:t>
            </a:r>
          </a:p>
        </p:txBody>
      </p:sp>
      <p:sp>
        <p:nvSpPr>
          <p:cNvPr id="4" name="Slide Number Placeholder 3">
            <a:extLst>
              <a:ext uri="{FF2B5EF4-FFF2-40B4-BE49-F238E27FC236}">
                <a16:creationId xmlns:a16="http://schemas.microsoft.com/office/drawing/2014/main" id="{1E7A0CDF-C5C0-4E53-AC96-1B3A0A364EFF}"/>
              </a:ext>
            </a:extLst>
          </p:cNvPr>
          <p:cNvSpPr>
            <a:spLocks noGrp="1"/>
          </p:cNvSpPr>
          <p:nvPr>
            <p:ph type="sldNum" sz="quarter" idx="12"/>
          </p:nvPr>
        </p:nvSpPr>
        <p:spPr>
          <a:xfrm>
            <a:off x="348614" y="6440400"/>
            <a:ext cx="266400" cy="151200"/>
          </a:xfrm>
        </p:spPr>
        <p:txBody>
          <a:bodyPr anchor="t">
            <a:normAutofit/>
          </a:bodyPr>
          <a:lstStyle/>
          <a:p>
            <a:pPr>
              <a:spcAft>
                <a:spcPts val="600"/>
              </a:spcAft>
            </a:pPr>
            <a:fld id="{5BA07366-CB75-4AA8-9E5B-928B849F427C}" type="slidenum">
              <a:rPr lang="en-GB" smtClean="0"/>
              <a:pPr>
                <a:spcAft>
                  <a:spcPts val="600"/>
                </a:spcAft>
              </a:pPr>
              <a:t>12</a:t>
            </a:fld>
            <a:endParaRPr lang="en-GB"/>
          </a:p>
        </p:txBody>
      </p:sp>
      <p:grpSp>
        <p:nvGrpSpPr>
          <p:cNvPr id="55" name="Group 54">
            <a:extLst>
              <a:ext uri="{FF2B5EF4-FFF2-40B4-BE49-F238E27FC236}">
                <a16:creationId xmlns:a16="http://schemas.microsoft.com/office/drawing/2014/main" id="{057CA544-4F61-427D-BE4A-F2609FF891AD}"/>
              </a:ext>
            </a:extLst>
          </p:cNvPr>
          <p:cNvGrpSpPr/>
          <p:nvPr/>
        </p:nvGrpSpPr>
        <p:grpSpPr>
          <a:xfrm>
            <a:off x="259910" y="4331364"/>
            <a:ext cx="3127289" cy="2302847"/>
            <a:chOff x="382564" y="2920482"/>
            <a:chExt cx="3538326" cy="3284375"/>
          </a:xfrm>
        </p:grpSpPr>
        <p:sp>
          <p:nvSpPr>
            <p:cNvPr id="56" name="Rectangle: Rounded Corners 55">
              <a:extLst>
                <a:ext uri="{FF2B5EF4-FFF2-40B4-BE49-F238E27FC236}">
                  <a16:creationId xmlns:a16="http://schemas.microsoft.com/office/drawing/2014/main" id="{37236BEE-9785-4124-AAA6-85713C6C591E}"/>
                </a:ext>
              </a:extLst>
            </p:cNvPr>
            <p:cNvSpPr/>
            <p:nvPr/>
          </p:nvSpPr>
          <p:spPr>
            <a:xfrm>
              <a:off x="382564" y="2920482"/>
              <a:ext cx="3538326" cy="3284375"/>
            </a:xfrm>
            <a:prstGeom prst="roundRect">
              <a:avLst>
                <a:gd name="adj" fmla="val 3363"/>
              </a:avLst>
            </a:prstGeom>
            <a:solidFill>
              <a:schemeClr val="accent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13000"/>
                </a:lnSpc>
                <a:spcBef>
                  <a:spcPts val="600"/>
                </a:spcBef>
              </a:pPr>
              <a:endParaRPr lang="en-GB" sz="900"/>
            </a:p>
          </p:txBody>
        </p:sp>
        <p:grpSp>
          <p:nvGrpSpPr>
            <p:cNvPr id="57" name="Group 56">
              <a:extLst>
                <a:ext uri="{FF2B5EF4-FFF2-40B4-BE49-F238E27FC236}">
                  <a16:creationId xmlns:a16="http://schemas.microsoft.com/office/drawing/2014/main" id="{2F7074C9-2C4E-4B2C-993C-FECA946FE7BE}"/>
                </a:ext>
              </a:extLst>
            </p:cNvPr>
            <p:cNvGrpSpPr/>
            <p:nvPr/>
          </p:nvGrpSpPr>
          <p:grpSpPr>
            <a:xfrm>
              <a:off x="455545" y="2941861"/>
              <a:ext cx="3279904" cy="3100803"/>
              <a:chOff x="455545" y="2941861"/>
              <a:chExt cx="3279904" cy="3100803"/>
            </a:xfrm>
          </p:grpSpPr>
          <p:cxnSp>
            <p:nvCxnSpPr>
              <p:cNvPr id="58" name="Straight Arrow Connector 57">
                <a:extLst>
                  <a:ext uri="{FF2B5EF4-FFF2-40B4-BE49-F238E27FC236}">
                    <a16:creationId xmlns:a16="http://schemas.microsoft.com/office/drawing/2014/main" id="{07D715E5-7FC4-4DA6-8A86-C226B150B7DD}"/>
                  </a:ext>
                </a:extLst>
              </p:cNvPr>
              <p:cNvCxnSpPr>
                <a:cxnSpLocks/>
                <a:stCxn id="66" idx="0"/>
                <a:endCxn id="68" idx="2"/>
              </p:cNvCxnSpPr>
              <p:nvPr/>
            </p:nvCxnSpPr>
            <p:spPr>
              <a:xfrm flipV="1">
                <a:off x="2004707" y="3644674"/>
                <a:ext cx="1" cy="2003930"/>
              </a:xfrm>
              <a:prstGeom prst="straightConnector1">
                <a:avLst/>
              </a:prstGeom>
              <a:ln w="28575">
                <a:solidFill>
                  <a:srgbClr val="333333"/>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C71C4DE-6CBF-431F-9D09-C129DEDFC50A}"/>
                  </a:ext>
                </a:extLst>
              </p:cNvPr>
              <p:cNvSpPr txBox="1"/>
              <p:nvPr/>
            </p:nvSpPr>
            <p:spPr>
              <a:xfrm rot="16200000">
                <a:off x="-979087" y="4376493"/>
                <a:ext cx="3100803" cy="231539"/>
              </a:xfrm>
              <a:prstGeom prst="rect">
                <a:avLst/>
              </a:prstGeom>
              <a:noFill/>
            </p:spPr>
            <p:txBody>
              <a:bodyPr wrap="none" lIns="0" tIns="0" rIns="0" bIns="0" rtlCol="0">
                <a:spAutoFit/>
              </a:bodyPr>
              <a:lstStyle/>
              <a:p>
                <a:pPr>
                  <a:lnSpc>
                    <a:spcPct val="113000"/>
                  </a:lnSpc>
                  <a:spcBef>
                    <a:spcPts val="600"/>
                  </a:spcBef>
                </a:pPr>
                <a:r>
                  <a:rPr lang="en-GB" sz="900">
                    <a:solidFill>
                      <a:srgbClr val="333333"/>
                    </a:solidFill>
                  </a:rPr>
                  <a:t>Functional element domain</a:t>
                </a:r>
              </a:p>
            </p:txBody>
          </p:sp>
          <p:grpSp>
            <p:nvGrpSpPr>
              <p:cNvPr id="60" name="Group 59">
                <a:extLst>
                  <a:ext uri="{FF2B5EF4-FFF2-40B4-BE49-F238E27FC236}">
                    <a16:creationId xmlns:a16="http://schemas.microsoft.com/office/drawing/2014/main" id="{FC77C5A9-06A4-4CB8-B2E8-82156DF91653}"/>
                  </a:ext>
                </a:extLst>
              </p:cNvPr>
              <p:cNvGrpSpPr/>
              <p:nvPr/>
            </p:nvGrpSpPr>
            <p:grpSpPr>
              <a:xfrm>
                <a:off x="849147" y="5023454"/>
                <a:ext cx="2311119" cy="496676"/>
                <a:chOff x="849147" y="5023451"/>
                <a:chExt cx="2311119" cy="496676"/>
              </a:xfrm>
            </p:grpSpPr>
            <p:sp>
              <p:nvSpPr>
                <p:cNvPr id="76" name="Rectangle 75">
                  <a:extLst>
                    <a:ext uri="{FF2B5EF4-FFF2-40B4-BE49-F238E27FC236}">
                      <a16:creationId xmlns:a16="http://schemas.microsoft.com/office/drawing/2014/main" id="{2030C279-4CF7-434C-822C-383CB4D57B2B}"/>
                    </a:ext>
                  </a:extLst>
                </p:cNvPr>
                <p:cNvSpPr/>
                <p:nvPr/>
              </p:nvSpPr>
              <p:spPr>
                <a:xfrm>
                  <a:off x="849148" y="5023451"/>
                  <a:ext cx="2311118" cy="496676"/>
                </a:xfrm>
                <a:prstGeom prst="rect">
                  <a:avLst/>
                </a:prstGeom>
                <a:ln/>
              </p:spPr>
              <p:style>
                <a:lnRef idx="1">
                  <a:schemeClr val="accent4"/>
                </a:lnRef>
                <a:fillRef idx="3">
                  <a:schemeClr val="accent4"/>
                </a:fillRef>
                <a:effectRef idx="2">
                  <a:schemeClr val="accent4"/>
                </a:effectRef>
                <a:fontRef idx="minor">
                  <a:schemeClr val="lt1"/>
                </a:fontRef>
              </p:style>
              <p:txBody>
                <a:bodyPr lIns="540000" rIns="36000" rtlCol="0" anchor="ctr"/>
                <a:lstStyle/>
                <a:p>
                  <a:pPr>
                    <a:lnSpc>
                      <a:spcPct val="113000"/>
                    </a:lnSpc>
                    <a:spcBef>
                      <a:spcPts val="600"/>
                    </a:spcBef>
                  </a:pPr>
                  <a:r>
                    <a:rPr lang="en-GB" sz="700"/>
                    <a:t>Asset information model</a:t>
                  </a:r>
                </a:p>
              </p:txBody>
            </p:sp>
            <p:pic>
              <p:nvPicPr>
                <p:cNvPr id="77" name="Graphic 76" descr="Database">
                  <a:extLst>
                    <a:ext uri="{FF2B5EF4-FFF2-40B4-BE49-F238E27FC236}">
                      <a16:creationId xmlns:a16="http://schemas.microsoft.com/office/drawing/2014/main" id="{4D194D26-6773-4BB3-ACE0-78D06E4A26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147" y="5060190"/>
                  <a:ext cx="423198" cy="423198"/>
                </a:xfrm>
                <a:prstGeom prst="rect">
                  <a:avLst/>
                </a:prstGeom>
              </p:spPr>
            </p:pic>
          </p:grpSp>
          <p:grpSp>
            <p:nvGrpSpPr>
              <p:cNvPr id="61" name="Group 60">
                <a:extLst>
                  <a:ext uri="{FF2B5EF4-FFF2-40B4-BE49-F238E27FC236}">
                    <a16:creationId xmlns:a16="http://schemas.microsoft.com/office/drawing/2014/main" id="{5AE85760-F6F0-4093-ACEC-FD60DBF41662}"/>
                  </a:ext>
                </a:extLst>
              </p:cNvPr>
              <p:cNvGrpSpPr/>
              <p:nvPr/>
            </p:nvGrpSpPr>
            <p:grpSpPr>
              <a:xfrm>
                <a:off x="849147" y="4398302"/>
                <a:ext cx="2311119" cy="496676"/>
                <a:chOff x="849147" y="4398300"/>
                <a:chExt cx="2311119" cy="496676"/>
              </a:xfrm>
            </p:grpSpPr>
            <p:sp>
              <p:nvSpPr>
                <p:cNvPr id="74" name="Rectangle 73">
                  <a:extLst>
                    <a:ext uri="{FF2B5EF4-FFF2-40B4-BE49-F238E27FC236}">
                      <a16:creationId xmlns:a16="http://schemas.microsoft.com/office/drawing/2014/main" id="{31D26615-1430-4E08-97D3-6109E2067CD6}"/>
                    </a:ext>
                  </a:extLst>
                </p:cNvPr>
                <p:cNvSpPr/>
                <p:nvPr/>
              </p:nvSpPr>
              <p:spPr>
                <a:xfrm>
                  <a:off x="849148" y="4398300"/>
                  <a:ext cx="2311118" cy="496676"/>
                </a:xfrm>
                <a:prstGeom prst="rect">
                  <a:avLst/>
                </a:prstGeom>
                <a:ln/>
              </p:spPr>
              <p:style>
                <a:lnRef idx="1">
                  <a:schemeClr val="accent4"/>
                </a:lnRef>
                <a:fillRef idx="3">
                  <a:schemeClr val="accent4"/>
                </a:fillRef>
                <a:effectRef idx="2">
                  <a:schemeClr val="accent4"/>
                </a:effectRef>
                <a:fontRef idx="minor">
                  <a:schemeClr val="lt1"/>
                </a:fontRef>
              </p:style>
              <p:txBody>
                <a:bodyPr lIns="540000" rIns="36000" rtlCol="0" anchor="ctr"/>
                <a:lstStyle/>
                <a:p>
                  <a:pPr>
                    <a:lnSpc>
                      <a:spcPct val="113000"/>
                    </a:lnSpc>
                    <a:spcBef>
                      <a:spcPts val="600"/>
                    </a:spcBef>
                  </a:pPr>
                  <a:r>
                    <a:rPr lang="en-GB" sz="700"/>
                    <a:t>Computation model(s)</a:t>
                  </a:r>
                </a:p>
              </p:txBody>
            </p:sp>
            <p:pic>
              <p:nvPicPr>
                <p:cNvPr id="75" name="Graphic 74" descr="Gears">
                  <a:extLst>
                    <a:ext uri="{FF2B5EF4-FFF2-40B4-BE49-F238E27FC236}">
                      <a16:creationId xmlns:a16="http://schemas.microsoft.com/office/drawing/2014/main" id="{23625C40-BC10-444A-B74C-0F7511652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147" y="4435039"/>
                  <a:ext cx="423198" cy="423198"/>
                </a:xfrm>
                <a:prstGeom prst="rect">
                  <a:avLst/>
                </a:prstGeom>
              </p:spPr>
            </p:pic>
          </p:grpSp>
          <p:grpSp>
            <p:nvGrpSpPr>
              <p:cNvPr id="62" name="Group 61">
                <a:extLst>
                  <a:ext uri="{FF2B5EF4-FFF2-40B4-BE49-F238E27FC236}">
                    <a16:creationId xmlns:a16="http://schemas.microsoft.com/office/drawing/2014/main" id="{9DFE0D35-1AE0-4417-987B-7D6B0C32AE91}"/>
                  </a:ext>
                </a:extLst>
              </p:cNvPr>
              <p:cNvGrpSpPr/>
              <p:nvPr/>
            </p:nvGrpSpPr>
            <p:grpSpPr>
              <a:xfrm>
                <a:off x="849148" y="3773150"/>
                <a:ext cx="2311118" cy="496676"/>
                <a:chOff x="849148" y="3773149"/>
                <a:chExt cx="2311118" cy="496676"/>
              </a:xfrm>
            </p:grpSpPr>
            <p:sp>
              <p:nvSpPr>
                <p:cNvPr id="72" name="Rectangle 71">
                  <a:extLst>
                    <a:ext uri="{FF2B5EF4-FFF2-40B4-BE49-F238E27FC236}">
                      <a16:creationId xmlns:a16="http://schemas.microsoft.com/office/drawing/2014/main" id="{C40CB178-FC4C-47A6-B8A1-A0D7125CEB8E}"/>
                    </a:ext>
                  </a:extLst>
                </p:cNvPr>
                <p:cNvSpPr/>
                <p:nvPr/>
              </p:nvSpPr>
              <p:spPr>
                <a:xfrm>
                  <a:off x="849148" y="3773149"/>
                  <a:ext cx="2311118" cy="496676"/>
                </a:xfrm>
                <a:prstGeom prst="rect">
                  <a:avLst/>
                </a:prstGeom>
                <a:ln/>
              </p:spPr>
              <p:style>
                <a:lnRef idx="1">
                  <a:schemeClr val="accent4"/>
                </a:lnRef>
                <a:fillRef idx="3">
                  <a:schemeClr val="accent4"/>
                </a:fillRef>
                <a:effectRef idx="2">
                  <a:schemeClr val="accent4"/>
                </a:effectRef>
                <a:fontRef idx="minor">
                  <a:schemeClr val="lt1"/>
                </a:fontRef>
              </p:style>
              <p:txBody>
                <a:bodyPr lIns="540000" rIns="36000" rtlCol="0" anchor="ctr"/>
                <a:lstStyle/>
                <a:p>
                  <a:pPr>
                    <a:lnSpc>
                      <a:spcPct val="113000"/>
                    </a:lnSpc>
                    <a:spcBef>
                      <a:spcPts val="600"/>
                    </a:spcBef>
                  </a:pPr>
                  <a:r>
                    <a:rPr lang="en-GB" sz="700"/>
                    <a:t>Dashboard &amp; Quality indicator</a:t>
                  </a:r>
                </a:p>
              </p:txBody>
            </p:sp>
            <p:pic>
              <p:nvPicPr>
                <p:cNvPr id="73" name="Graphic 72" descr="Gauge">
                  <a:extLst>
                    <a:ext uri="{FF2B5EF4-FFF2-40B4-BE49-F238E27FC236}">
                      <a16:creationId xmlns:a16="http://schemas.microsoft.com/office/drawing/2014/main" id="{78393975-3202-40CE-BF1D-820B6AAEA57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059" y="3809888"/>
                  <a:ext cx="423198" cy="423198"/>
                </a:xfrm>
                <a:prstGeom prst="rect">
                  <a:avLst/>
                </a:prstGeom>
              </p:spPr>
            </p:pic>
          </p:grpSp>
          <p:grpSp>
            <p:nvGrpSpPr>
              <p:cNvPr id="63" name="Group 62">
                <a:extLst>
                  <a:ext uri="{FF2B5EF4-FFF2-40B4-BE49-F238E27FC236}">
                    <a16:creationId xmlns:a16="http://schemas.microsoft.com/office/drawing/2014/main" id="{E57CB765-94A8-4E5B-9DB4-A241D3A3C5B0}"/>
                  </a:ext>
                </a:extLst>
              </p:cNvPr>
              <p:cNvGrpSpPr/>
              <p:nvPr/>
            </p:nvGrpSpPr>
            <p:grpSpPr>
              <a:xfrm>
                <a:off x="3312250" y="3266728"/>
                <a:ext cx="423199" cy="2759876"/>
                <a:chOff x="3312250" y="3266728"/>
                <a:chExt cx="423199" cy="2714570"/>
              </a:xfrm>
            </p:grpSpPr>
            <p:sp>
              <p:nvSpPr>
                <p:cNvPr id="70" name="Rectangle 69">
                  <a:extLst>
                    <a:ext uri="{FF2B5EF4-FFF2-40B4-BE49-F238E27FC236}">
                      <a16:creationId xmlns:a16="http://schemas.microsoft.com/office/drawing/2014/main" id="{F834B0A3-0E25-4A68-BA01-2CBFD8D2A0DB}"/>
                    </a:ext>
                  </a:extLst>
                </p:cNvPr>
                <p:cNvSpPr/>
                <p:nvPr/>
              </p:nvSpPr>
              <p:spPr>
                <a:xfrm rot="16200000">
                  <a:off x="2166565" y="4412413"/>
                  <a:ext cx="2714570" cy="423199"/>
                </a:xfrm>
                <a:prstGeom prst="rect">
                  <a:avLst/>
                </a:prstGeom>
                <a:ln/>
              </p:spPr>
              <p:style>
                <a:lnRef idx="1">
                  <a:schemeClr val="accent4"/>
                </a:lnRef>
                <a:fillRef idx="3">
                  <a:schemeClr val="accent4"/>
                </a:fillRef>
                <a:effectRef idx="2">
                  <a:schemeClr val="accent4"/>
                </a:effectRef>
                <a:fontRef idx="minor">
                  <a:schemeClr val="lt1"/>
                </a:fontRef>
              </p:style>
              <p:txBody>
                <a:bodyPr lIns="36000" rIns="468000" rtlCol="0" anchor="ctr"/>
                <a:lstStyle/>
                <a:p>
                  <a:pPr algn="ctr">
                    <a:lnSpc>
                      <a:spcPct val="113000"/>
                    </a:lnSpc>
                    <a:spcBef>
                      <a:spcPts val="600"/>
                    </a:spcBef>
                  </a:pPr>
                  <a:r>
                    <a:rPr lang="en-GB" sz="700"/>
                    <a:t>Work processes</a:t>
                  </a:r>
                </a:p>
              </p:txBody>
            </p:sp>
            <p:pic>
              <p:nvPicPr>
                <p:cNvPr id="71" name="Graphic 70" descr="Checklist">
                  <a:extLst>
                    <a:ext uri="{FF2B5EF4-FFF2-40B4-BE49-F238E27FC236}">
                      <a16:creationId xmlns:a16="http://schemas.microsoft.com/office/drawing/2014/main" id="{C003CB3E-9906-45A0-B0BC-0211CC0C7C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12251" y="3296919"/>
                  <a:ext cx="423198" cy="423198"/>
                </a:xfrm>
                <a:prstGeom prst="rect">
                  <a:avLst/>
                </a:prstGeom>
              </p:spPr>
            </p:pic>
          </p:grpSp>
          <p:grpSp>
            <p:nvGrpSpPr>
              <p:cNvPr id="64" name="Group 63">
                <a:extLst>
                  <a:ext uri="{FF2B5EF4-FFF2-40B4-BE49-F238E27FC236}">
                    <a16:creationId xmlns:a16="http://schemas.microsoft.com/office/drawing/2014/main" id="{A48DBE48-4CC0-4293-8887-A86B825E8AAE}"/>
                  </a:ext>
                </a:extLst>
              </p:cNvPr>
              <p:cNvGrpSpPr/>
              <p:nvPr/>
            </p:nvGrpSpPr>
            <p:grpSpPr>
              <a:xfrm>
                <a:off x="849149" y="3266728"/>
                <a:ext cx="2311118" cy="377946"/>
                <a:chOff x="849149" y="3266728"/>
                <a:chExt cx="2311118" cy="377946"/>
              </a:xfrm>
            </p:grpSpPr>
            <p:sp>
              <p:nvSpPr>
                <p:cNvPr id="68" name="Rectangle 67">
                  <a:extLst>
                    <a:ext uri="{FF2B5EF4-FFF2-40B4-BE49-F238E27FC236}">
                      <a16:creationId xmlns:a16="http://schemas.microsoft.com/office/drawing/2014/main" id="{1B118372-B1A9-441C-9F40-12DF299A45F7}"/>
                    </a:ext>
                  </a:extLst>
                </p:cNvPr>
                <p:cNvSpPr/>
                <p:nvPr/>
              </p:nvSpPr>
              <p:spPr>
                <a:xfrm>
                  <a:off x="849149" y="3266728"/>
                  <a:ext cx="2311118" cy="377946"/>
                </a:xfrm>
                <a:prstGeom prst="rect">
                  <a:avLst/>
                </a:prstGeom>
                <a:ln/>
              </p:spPr>
              <p:style>
                <a:lnRef idx="1">
                  <a:schemeClr val="accent4"/>
                </a:lnRef>
                <a:fillRef idx="3">
                  <a:schemeClr val="accent4"/>
                </a:fillRef>
                <a:effectRef idx="2">
                  <a:schemeClr val="accent4"/>
                </a:effectRef>
                <a:fontRef idx="minor">
                  <a:schemeClr val="lt1"/>
                </a:fontRef>
              </p:style>
              <p:txBody>
                <a:bodyPr lIns="540000" rIns="36000" rtlCol="0" anchor="ctr"/>
                <a:lstStyle/>
                <a:p>
                  <a:pPr>
                    <a:lnSpc>
                      <a:spcPct val="113000"/>
                    </a:lnSpc>
                    <a:spcBef>
                      <a:spcPts val="600"/>
                    </a:spcBef>
                  </a:pPr>
                  <a:r>
                    <a:rPr lang="en-GB" sz="700"/>
                    <a:t>Need &amp; Key decision</a:t>
                  </a:r>
                </a:p>
              </p:txBody>
            </p:sp>
            <p:pic>
              <p:nvPicPr>
                <p:cNvPr id="69" name="Graphic 68" descr="Head with gears">
                  <a:extLst>
                    <a:ext uri="{FF2B5EF4-FFF2-40B4-BE49-F238E27FC236}">
                      <a16:creationId xmlns:a16="http://schemas.microsoft.com/office/drawing/2014/main" id="{F09C304C-964C-4E66-964A-D7F1577DACF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497" y="3277452"/>
                  <a:ext cx="356498" cy="356498"/>
                </a:xfrm>
                <a:prstGeom prst="rect">
                  <a:avLst/>
                </a:prstGeom>
              </p:spPr>
            </p:pic>
          </p:grpSp>
          <p:grpSp>
            <p:nvGrpSpPr>
              <p:cNvPr id="65" name="Group 64">
                <a:extLst>
                  <a:ext uri="{FF2B5EF4-FFF2-40B4-BE49-F238E27FC236}">
                    <a16:creationId xmlns:a16="http://schemas.microsoft.com/office/drawing/2014/main" id="{0ED7A485-2C36-4089-9624-3ADFECB29B5B}"/>
                  </a:ext>
                </a:extLst>
              </p:cNvPr>
              <p:cNvGrpSpPr/>
              <p:nvPr/>
            </p:nvGrpSpPr>
            <p:grpSpPr>
              <a:xfrm>
                <a:off x="849148" y="5648604"/>
                <a:ext cx="2311118" cy="378000"/>
                <a:chOff x="849148" y="5648604"/>
                <a:chExt cx="2311118" cy="378000"/>
              </a:xfrm>
            </p:grpSpPr>
            <p:sp>
              <p:nvSpPr>
                <p:cNvPr id="66" name="Rectangle 65">
                  <a:extLst>
                    <a:ext uri="{FF2B5EF4-FFF2-40B4-BE49-F238E27FC236}">
                      <a16:creationId xmlns:a16="http://schemas.microsoft.com/office/drawing/2014/main" id="{3E7064E9-51B8-4D4E-8372-192562D29DC4}"/>
                    </a:ext>
                  </a:extLst>
                </p:cNvPr>
                <p:cNvSpPr/>
                <p:nvPr/>
              </p:nvSpPr>
              <p:spPr>
                <a:xfrm>
                  <a:off x="849148" y="5648604"/>
                  <a:ext cx="2311118" cy="378000"/>
                </a:xfrm>
                <a:prstGeom prst="rect">
                  <a:avLst/>
                </a:prstGeom>
                <a:ln/>
              </p:spPr>
              <p:style>
                <a:lnRef idx="1">
                  <a:schemeClr val="accent4"/>
                </a:lnRef>
                <a:fillRef idx="3">
                  <a:schemeClr val="accent4"/>
                </a:fillRef>
                <a:effectRef idx="2">
                  <a:schemeClr val="accent4"/>
                </a:effectRef>
                <a:fontRef idx="minor">
                  <a:schemeClr val="lt1"/>
                </a:fontRef>
              </p:style>
              <p:txBody>
                <a:bodyPr lIns="540000" rIns="36000" rtlCol="0" anchor="ctr"/>
                <a:lstStyle/>
                <a:p>
                  <a:pPr>
                    <a:lnSpc>
                      <a:spcPct val="113000"/>
                    </a:lnSpc>
                    <a:spcBef>
                      <a:spcPts val="600"/>
                    </a:spcBef>
                  </a:pPr>
                  <a:r>
                    <a:rPr lang="en-GB" sz="700"/>
                    <a:t>Data streams</a:t>
                  </a:r>
                </a:p>
              </p:txBody>
            </p:sp>
            <p:pic>
              <p:nvPicPr>
                <p:cNvPr id="67" name="Graphic 66" descr="Plug">
                  <a:extLst>
                    <a:ext uri="{FF2B5EF4-FFF2-40B4-BE49-F238E27FC236}">
                      <a16:creationId xmlns:a16="http://schemas.microsoft.com/office/drawing/2014/main" id="{DD5CFBC5-99C3-4B03-AE3C-5C6462052F9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1325" y="5678183"/>
                  <a:ext cx="318842" cy="318842"/>
                </a:xfrm>
                <a:prstGeom prst="rect">
                  <a:avLst/>
                </a:prstGeom>
              </p:spPr>
            </p:pic>
          </p:grpSp>
        </p:grpSp>
      </p:grpSp>
      <p:cxnSp>
        <p:nvCxnSpPr>
          <p:cNvPr id="96" name="Straight Connector 5">
            <a:extLst>
              <a:ext uri="{FF2B5EF4-FFF2-40B4-BE49-F238E27FC236}">
                <a16:creationId xmlns:a16="http://schemas.microsoft.com/office/drawing/2014/main" id="{DE5AC74E-31AB-46B5-A3B5-D715B2FAE9FC}"/>
              </a:ext>
            </a:extLst>
          </p:cNvPr>
          <p:cNvCxnSpPr>
            <a:cxnSpLocks/>
          </p:cNvCxnSpPr>
          <p:nvPr/>
        </p:nvCxnSpPr>
        <p:spPr>
          <a:xfrm rot="16200000" flipH="1">
            <a:off x="4088215" y="1417405"/>
            <a:ext cx="1548485" cy="3546893"/>
          </a:xfrm>
          <a:prstGeom prst="bentConnector2">
            <a:avLst/>
          </a:prstGeom>
          <a:ln/>
        </p:spPr>
        <p:style>
          <a:lnRef idx="2">
            <a:schemeClr val="accent3"/>
          </a:lnRef>
          <a:fillRef idx="0">
            <a:schemeClr val="accent3"/>
          </a:fillRef>
          <a:effectRef idx="1">
            <a:schemeClr val="accent3"/>
          </a:effectRef>
          <a:fontRef idx="minor">
            <a:schemeClr val="tx1"/>
          </a:fontRef>
        </p:style>
      </p:cxnSp>
      <p:graphicFrame>
        <p:nvGraphicFramePr>
          <p:cNvPr id="108" name="Content Placeholder 4">
            <a:extLst>
              <a:ext uri="{FF2B5EF4-FFF2-40B4-BE49-F238E27FC236}">
                <a16:creationId xmlns:a16="http://schemas.microsoft.com/office/drawing/2014/main" id="{F8E4ED54-6364-4E38-A551-05DF1C571385}"/>
              </a:ext>
            </a:extLst>
          </p:cNvPr>
          <p:cNvGraphicFramePr>
            <a:graphicFrameLocks/>
          </p:cNvGraphicFramePr>
          <p:nvPr/>
        </p:nvGraphicFramePr>
        <p:xfrm>
          <a:off x="334962" y="1115578"/>
          <a:ext cx="11522075" cy="77474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10" name="Arrow: Bent 109">
            <a:extLst>
              <a:ext uri="{FF2B5EF4-FFF2-40B4-BE49-F238E27FC236}">
                <a16:creationId xmlns:a16="http://schemas.microsoft.com/office/drawing/2014/main" id="{8625E3E7-0939-4F14-92A9-156387A57305}"/>
              </a:ext>
            </a:extLst>
          </p:cNvPr>
          <p:cNvSpPr/>
          <p:nvPr/>
        </p:nvSpPr>
        <p:spPr>
          <a:xfrm flipV="1">
            <a:off x="4509654" y="2304115"/>
            <a:ext cx="4282759" cy="1316788"/>
          </a:xfrm>
          <a:prstGeom prst="ben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113000"/>
              </a:lnSpc>
              <a:spcBef>
                <a:spcPts val="600"/>
              </a:spcBef>
            </a:pPr>
            <a:endParaRPr lang="en-GB" sz="1600" err="1">
              <a:solidFill>
                <a:schemeClr val="tx1"/>
              </a:solidFill>
            </a:endParaRPr>
          </a:p>
        </p:txBody>
      </p:sp>
      <p:grpSp>
        <p:nvGrpSpPr>
          <p:cNvPr id="111" name="Group 110">
            <a:extLst>
              <a:ext uri="{FF2B5EF4-FFF2-40B4-BE49-F238E27FC236}">
                <a16:creationId xmlns:a16="http://schemas.microsoft.com/office/drawing/2014/main" id="{F6B14AE7-87B9-4306-A2D3-B1FD7336F9B7}"/>
              </a:ext>
            </a:extLst>
          </p:cNvPr>
          <p:cNvGrpSpPr/>
          <p:nvPr/>
        </p:nvGrpSpPr>
        <p:grpSpPr>
          <a:xfrm>
            <a:off x="488373" y="2034536"/>
            <a:ext cx="5082003" cy="424451"/>
            <a:chOff x="488373" y="2034536"/>
            <a:chExt cx="5082003" cy="424451"/>
          </a:xfrm>
        </p:grpSpPr>
        <p:sp>
          <p:nvSpPr>
            <p:cNvPr id="119" name="Arrow: Chevron 118">
              <a:extLst>
                <a:ext uri="{FF2B5EF4-FFF2-40B4-BE49-F238E27FC236}">
                  <a16:creationId xmlns:a16="http://schemas.microsoft.com/office/drawing/2014/main" id="{27E3EA56-B024-489F-9903-3009289796CF}"/>
                </a:ext>
              </a:extLst>
            </p:cNvPr>
            <p:cNvSpPr/>
            <p:nvPr/>
          </p:nvSpPr>
          <p:spPr>
            <a:xfrm>
              <a:off x="488373" y="2034536"/>
              <a:ext cx="5082003" cy="424451"/>
            </a:xfrm>
            <a:prstGeom prst="chevron">
              <a:avLst/>
            </a:prstGeom>
          </p:spPr>
          <p:style>
            <a:lnRef idx="1">
              <a:schemeClr val="accent4"/>
            </a:lnRef>
            <a:fillRef idx="3">
              <a:schemeClr val="accent4"/>
            </a:fillRef>
            <a:effectRef idx="2">
              <a:schemeClr val="accent4"/>
            </a:effectRef>
            <a:fontRef idx="minor">
              <a:schemeClr val="lt1"/>
            </a:fontRef>
          </p:style>
          <p:txBody>
            <a:bodyPr/>
            <a:lstStyle/>
            <a:p>
              <a:endParaRPr lang="en-GB"/>
            </a:p>
          </p:txBody>
        </p:sp>
        <p:sp>
          <p:nvSpPr>
            <p:cNvPr id="120" name="Arrow: Chevron 4">
              <a:extLst>
                <a:ext uri="{FF2B5EF4-FFF2-40B4-BE49-F238E27FC236}">
                  <a16:creationId xmlns:a16="http://schemas.microsoft.com/office/drawing/2014/main" id="{34318623-DFAC-41B1-8038-673F9A032996}"/>
                </a:ext>
              </a:extLst>
            </p:cNvPr>
            <p:cNvSpPr txBox="1"/>
            <p:nvPr/>
          </p:nvSpPr>
          <p:spPr>
            <a:xfrm>
              <a:off x="718409" y="2034536"/>
              <a:ext cx="4640400" cy="424451"/>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GB" sz="1900" dirty="0"/>
                <a:t>Digital Twin during design</a:t>
              </a:r>
              <a:endParaRPr lang="en-GB" sz="1900" kern="1200" dirty="0"/>
            </a:p>
          </p:txBody>
        </p:sp>
      </p:grpSp>
      <p:grpSp>
        <p:nvGrpSpPr>
          <p:cNvPr id="112" name="Group 111">
            <a:extLst>
              <a:ext uri="{FF2B5EF4-FFF2-40B4-BE49-F238E27FC236}">
                <a16:creationId xmlns:a16="http://schemas.microsoft.com/office/drawing/2014/main" id="{9C3B811C-1D79-40F7-BC1B-AD2A5D4B38BD}"/>
              </a:ext>
            </a:extLst>
          </p:cNvPr>
          <p:cNvGrpSpPr/>
          <p:nvPr/>
        </p:nvGrpSpPr>
        <p:grpSpPr>
          <a:xfrm>
            <a:off x="8733452" y="3077982"/>
            <a:ext cx="3260073" cy="424451"/>
            <a:chOff x="8733453" y="3077982"/>
            <a:chExt cx="2966430" cy="424451"/>
          </a:xfrm>
        </p:grpSpPr>
        <p:sp>
          <p:nvSpPr>
            <p:cNvPr id="117" name="Arrow: Chevron 116">
              <a:extLst>
                <a:ext uri="{FF2B5EF4-FFF2-40B4-BE49-F238E27FC236}">
                  <a16:creationId xmlns:a16="http://schemas.microsoft.com/office/drawing/2014/main" id="{5378A796-09E5-466F-8AE7-8493146D813C}"/>
                </a:ext>
              </a:extLst>
            </p:cNvPr>
            <p:cNvSpPr/>
            <p:nvPr/>
          </p:nvSpPr>
          <p:spPr>
            <a:xfrm>
              <a:off x="8733453" y="3077982"/>
              <a:ext cx="2966430" cy="424451"/>
            </a:xfrm>
            <a:prstGeom prst="chevron">
              <a:avLst/>
            </a:prstGeom>
          </p:spPr>
          <p:style>
            <a:lnRef idx="1">
              <a:schemeClr val="accent4"/>
            </a:lnRef>
            <a:fillRef idx="3">
              <a:schemeClr val="accent4"/>
            </a:fillRef>
            <a:effectRef idx="2">
              <a:schemeClr val="accent4"/>
            </a:effectRef>
            <a:fontRef idx="minor">
              <a:schemeClr val="lt1"/>
            </a:fontRef>
          </p:style>
          <p:txBody>
            <a:bodyPr/>
            <a:lstStyle/>
            <a:p>
              <a:endParaRPr lang="en-GB"/>
            </a:p>
          </p:txBody>
        </p:sp>
        <p:sp>
          <p:nvSpPr>
            <p:cNvPr id="118" name="Arrow: Chevron 4">
              <a:extLst>
                <a:ext uri="{FF2B5EF4-FFF2-40B4-BE49-F238E27FC236}">
                  <a16:creationId xmlns:a16="http://schemas.microsoft.com/office/drawing/2014/main" id="{76A877E0-B272-44A1-B948-45460E9BA408}"/>
                </a:ext>
              </a:extLst>
            </p:cNvPr>
            <p:cNvSpPr txBox="1"/>
            <p:nvPr/>
          </p:nvSpPr>
          <p:spPr>
            <a:xfrm>
              <a:off x="8884314" y="3077982"/>
              <a:ext cx="2524904" cy="424451"/>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GB" sz="1900" dirty="0"/>
                <a:t>Digital Twin in operation</a:t>
              </a:r>
              <a:endParaRPr lang="en-GB" sz="1900" kern="1200" dirty="0"/>
            </a:p>
          </p:txBody>
        </p:sp>
      </p:grpSp>
      <p:grpSp>
        <p:nvGrpSpPr>
          <p:cNvPr id="113" name="Group 112">
            <a:extLst>
              <a:ext uri="{FF2B5EF4-FFF2-40B4-BE49-F238E27FC236}">
                <a16:creationId xmlns:a16="http://schemas.microsoft.com/office/drawing/2014/main" id="{24CBABAF-C14D-4F90-B08E-EC084006CEFF}"/>
              </a:ext>
            </a:extLst>
          </p:cNvPr>
          <p:cNvGrpSpPr/>
          <p:nvPr/>
        </p:nvGrpSpPr>
        <p:grpSpPr>
          <a:xfrm>
            <a:off x="5859719" y="2313907"/>
            <a:ext cx="1808206" cy="1475133"/>
            <a:chOff x="5859719" y="2304115"/>
            <a:chExt cx="1939150" cy="2065080"/>
          </a:xfrm>
        </p:grpSpPr>
        <p:sp>
          <p:nvSpPr>
            <p:cNvPr id="114" name="Flowchart: Magnetic Disk 113">
              <a:extLst>
                <a:ext uri="{FF2B5EF4-FFF2-40B4-BE49-F238E27FC236}">
                  <a16:creationId xmlns:a16="http://schemas.microsoft.com/office/drawing/2014/main" id="{6DE3E6F5-A36C-4C22-9506-666C60995420}"/>
                </a:ext>
              </a:extLst>
            </p:cNvPr>
            <p:cNvSpPr/>
            <p:nvPr/>
          </p:nvSpPr>
          <p:spPr>
            <a:xfrm>
              <a:off x="5859719" y="2304115"/>
              <a:ext cx="1939150" cy="2065080"/>
            </a:xfrm>
            <a:prstGeom prst="flowChartMagneticDisk">
              <a:avLst/>
            </a:prstGeom>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13000"/>
                </a:lnSpc>
                <a:spcBef>
                  <a:spcPts val="600"/>
                </a:spcBef>
              </a:pPr>
              <a:endParaRPr lang="en-GB" sz="1000" err="1"/>
            </a:p>
          </p:txBody>
        </p:sp>
        <p:sp>
          <p:nvSpPr>
            <p:cNvPr id="115" name="TextBox 114">
              <a:extLst>
                <a:ext uri="{FF2B5EF4-FFF2-40B4-BE49-F238E27FC236}">
                  <a16:creationId xmlns:a16="http://schemas.microsoft.com/office/drawing/2014/main" id="{4B4085DF-FF36-41A9-B385-05D2C513ACB5}"/>
                </a:ext>
              </a:extLst>
            </p:cNvPr>
            <p:cNvSpPr txBox="1"/>
            <p:nvPr/>
          </p:nvSpPr>
          <p:spPr>
            <a:xfrm>
              <a:off x="6190332" y="3012631"/>
              <a:ext cx="1608536" cy="1296639"/>
            </a:xfrm>
            <a:prstGeom prst="rect">
              <a:avLst/>
            </a:prstGeom>
            <a:noFill/>
          </p:spPr>
          <p:txBody>
            <a:bodyPr wrap="square" lIns="0" tIns="0" rIns="0" bIns="0" rtlCol="0">
              <a:spAutoFit/>
            </a:bodyPr>
            <a:lstStyle/>
            <a:p>
              <a:pPr marL="179388" indent="-179388">
                <a:lnSpc>
                  <a:spcPct val="113000"/>
                </a:lnSpc>
                <a:buFont typeface="Arial" panose="020B0604020202020204" pitchFamily="34" charset="0"/>
                <a:buChar char="•"/>
              </a:pPr>
              <a:r>
                <a:rPr lang="en-GB" sz="900">
                  <a:solidFill>
                    <a:srgbClr val="333333"/>
                  </a:solidFill>
                </a:rPr>
                <a:t>Master data</a:t>
              </a:r>
            </a:p>
            <a:p>
              <a:pPr marL="179388" indent="-179388">
                <a:lnSpc>
                  <a:spcPct val="113000"/>
                </a:lnSpc>
                <a:buFont typeface="Arial" panose="020B0604020202020204" pitchFamily="34" charset="0"/>
                <a:buChar char="•"/>
              </a:pPr>
              <a:r>
                <a:rPr lang="en-GB" sz="900">
                  <a:solidFill>
                    <a:srgbClr val="333333"/>
                  </a:solidFill>
                </a:rPr>
                <a:t>Tags &amp; classes</a:t>
              </a:r>
            </a:p>
            <a:p>
              <a:pPr marL="179388" indent="-179388">
                <a:lnSpc>
                  <a:spcPct val="113000"/>
                </a:lnSpc>
                <a:buFont typeface="Arial" panose="020B0604020202020204" pitchFamily="34" charset="0"/>
                <a:buChar char="•"/>
              </a:pPr>
              <a:r>
                <a:rPr lang="en-GB" sz="900">
                  <a:solidFill>
                    <a:srgbClr val="333333"/>
                  </a:solidFill>
                </a:rPr>
                <a:t>Graphical models</a:t>
              </a:r>
            </a:p>
            <a:p>
              <a:pPr marL="179388" indent="-179388">
                <a:lnSpc>
                  <a:spcPct val="113000"/>
                </a:lnSpc>
                <a:buFont typeface="Arial" panose="020B0604020202020204" pitchFamily="34" charset="0"/>
                <a:buChar char="•"/>
              </a:pPr>
              <a:r>
                <a:rPr lang="en-GB" sz="900">
                  <a:solidFill>
                    <a:srgbClr val="333333"/>
                  </a:solidFill>
                </a:rPr>
                <a:t>Computation models</a:t>
              </a:r>
            </a:p>
            <a:p>
              <a:pPr marL="179388" indent="-179388">
                <a:lnSpc>
                  <a:spcPct val="113000"/>
                </a:lnSpc>
                <a:buFont typeface="Arial" panose="020B0604020202020204" pitchFamily="34" charset="0"/>
                <a:buChar char="•"/>
              </a:pPr>
              <a:r>
                <a:rPr lang="en-GB" sz="900">
                  <a:solidFill>
                    <a:srgbClr val="333333"/>
                  </a:solidFill>
                </a:rPr>
                <a:t>Finance &amp; Context</a:t>
              </a:r>
            </a:p>
            <a:p>
              <a:pPr marL="179388" indent="-179388">
                <a:lnSpc>
                  <a:spcPct val="113000"/>
                </a:lnSpc>
                <a:buFont typeface="Arial" panose="020B0604020202020204" pitchFamily="34" charset="0"/>
                <a:buChar char="•"/>
              </a:pPr>
              <a:r>
                <a:rPr lang="en-GB" sz="900">
                  <a:solidFill>
                    <a:srgbClr val="333333"/>
                  </a:solidFill>
                </a:rPr>
                <a:t>Documentation</a:t>
              </a:r>
              <a:endParaRPr lang="en-GB" sz="1000">
                <a:solidFill>
                  <a:srgbClr val="333333"/>
                </a:solidFill>
              </a:endParaRPr>
            </a:p>
          </p:txBody>
        </p:sp>
        <p:sp>
          <p:nvSpPr>
            <p:cNvPr id="116" name="TextBox 115">
              <a:extLst>
                <a:ext uri="{FF2B5EF4-FFF2-40B4-BE49-F238E27FC236}">
                  <a16:creationId xmlns:a16="http://schemas.microsoft.com/office/drawing/2014/main" id="{DB88EC02-B9CE-4CFD-A686-A1CF8D7C5F01}"/>
                </a:ext>
              </a:extLst>
            </p:cNvPr>
            <p:cNvSpPr txBox="1"/>
            <p:nvPr/>
          </p:nvSpPr>
          <p:spPr>
            <a:xfrm>
              <a:off x="5951619" y="2429369"/>
              <a:ext cx="1755350" cy="466861"/>
            </a:xfrm>
            <a:prstGeom prst="rect">
              <a:avLst/>
            </a:prstGeom>
            <a:noFill/>
          </p:spPr>
          <p:txBody>
            <a:bodyPr wrap="square" lIns="0" tIns="0" rIns="0" bIns="0" rtlCol="0">
              <a:spAutoFit/>
            </a:bodyPr>
            <a:lstStyle/>
            <a:p>
              <a:pPr algn="ctr">
                <a:lnSpc>
                  <a:spcPct val="113000"/>
                </a:lnSpc>
                <a:spcBef>
                  <a:spcPts val="600"/>
                </a:spcBef>
              </a:pPr>
              <a:r>
                <a:rPr lang="en-GB" sz="1000" b="1">
                  <a:solidFill>
                    <a:srgbClr val="333333"/>
                  </a:solidFill>
                </a:rPr>
                <a:t>Asset information model (AIM)</a:t>
              </a:r>
            </a:p>
          </p:txBody>
        </p:sp>
      </p:grpSp>
      <p:cxnSp>
        <p:nvCxnSpPr>
          <p:cNvPr id="122" name="Straight Connector 5">
            <a:extLst>
              <a:ext uri="{FF2B5EF4-FFF2-40B4-BE49-F238E27FC236}">
                <a16:creationId xmlns:a16="http://schemas.microsoft.com/office/drawing/2014/main" id="{47193AFD-8D6B-4934-8FB2-85B060FA7F64}"/>
              </a:ext>
            </a:extLst>
          </p:cNvPr>
          <p:cNvCxnSpPr>
            <a:cxnSpLocks/>
          </p:cNvCxnSpPr>
          <p:nvPr/>
        </p:nvCxnSpPr>
        <p:spPr>
          <a:xfrm rot="5400000">
            <a:off x="8628769" y="1448377"/>
            <a:ext cx="711058" cy="4797591"/>
          </a:xfrm>
          <a:prstGeom prst="bentConnector3">
            <a:avLst>
              <a:gd name="adj1" fmla="val 67944"/>
            </a:avLst>
          </a:prstGeom>
          <a:ln/>
        </p:spPr>
        <p:style>
          <a:lnRef idx="2">
            <a:schemeClr val="accent3"/>
          </a:lnRef>
          <a:fillRef idx="0">
            <a:schemeClr val="accent3"/>
          </a:fillRef>
          <a:effectRef idx="1">
            <a:schemeClr val="accent3"/>
          </a:effectRef>
          <a:fontRef idx="minor">
            <a:schemeClr val="tx1"/>
          </a:fontRef>
        </p:style>
      </p:cxnSp>
      <p:sp>
        <p:nvSpPr>
          <p:cNvPr id="82" name="Avrundet rektangel 110">
            <a:extLst>
              <a:ext uri="{FF2B5EF4-FFF2-40B4-BE49-F238E27FC236}">
                <a16:creationId xmlns:a16="http://schemas.microsoft.com/office/drawing/2014/main" id="{2771FCF5-16DB-4117-B182-D56F15917A41}"/>
              </a:ext>
            </a:extLst>
          </p:cNvPr>
          <p:cNvSpPr/>
          <p:nvPr/>
        </p:nvSpPr>
        <p:spPr>
          <a:xfrm>
            <a:off x="3587910" y="4331910"/>
            <a:ext cx="7065906" cy="2339123"/>
          </a:xfrm>
          <a:prstGeom prst="roundRect">
            <a:avLst>
              <a:gd name="adj" fmla="val 12439"/>
            </a:avLst>
          </a:prstGeom>
          <a:solidFill>
            <a:schemeClr val="accent5">
              <a:lumMod val="20000"/>
              <a:lumOff val="80000"/>
            </a:schemeClr>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45719" numCol="1" spcCol="0" rtlCol="0" fromWordArt="0" anchor="t"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dirty="0">
                <a:ln>
                  <a:noFill/>
                </a:ln>
                <a:solidFill>
                  <a:schemeClr val="tx1"/>
                </a:solidFill>
                <a:effectLst/>
                <a:uLnTx/>
                <a:uFillTx/>
                <a:latin typeface="Calibri"/>
                <a:ea typeface="+mn-ea"/>
                <a:cs typeface="+mn-cs"/>
              </a:rPr>
              <a:t>                      Reference data libraries &amp; IMF type libriaries</a:t>
            </a:r>
          </a:p>
        </p:txBody>
      </p:sp>
      <p:pic>
        <p:nvPicPr>
          <p:cNvPr id="91" name="Grafikk 238" descr="Blokkjede med heldekkende fyll">
            <a:extLst>
              <a:ext uri="{FF2B5EF4-FFF2-40B4-BE49-F238E27FC236}">
                <a16:creationId xmlns:a16="http://schemas.microsoft.com/office/drawing/2014/main" id="{39B585BB-4479-4768-A990-D193E0FC2CD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173470" y="6087366"/>
            <a:ext cx="281884" cy="503276"/>
          </a:xfrm>
          <a:prstGeom prst="rect">
            <a:avLst/>
          </a:prstGeom>
        </p:spPr>
      </p:pic>
      <p:pic>
        <p:nvPicPr>
          <p:cNvPr id="92" name="Grafikk 27" descr="Blandet utklippstavle med heldekkende fyll">
            <a:extLst>
              <a:ext uri="{FF2B5EF4-FFF2-40B4-BE49-F238E27FC236}">
                <a16:creationId xmlns:a16="http://schemas.microsoft.com/office/drawing/2014/main" id="{EBE3D07B-85E1-4C73-8C05-81850F33171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128222" y="4848353"/>
            <a:ext cx="373362" cy="521395"/>
          </a:xfrm>
          <a:prstGeom prst="rect">
            <a:avLst/>
          </a:prstGeom>
        </p:spPr>
      </p:pic>
      <p:sp>
        <p:nvSpPr>
          <p:cNvPr id="93" name="TekstSylinder 60">
            <a:extLst>
              <a:ext uri="{FF2B5EF4-FFF2-40B4-BE49-F238E27FC236}">
                <a16:creationId xmlns:a16="http://schemas.microsoft.com/office/drawing/2014/main" id="{694A4543-FA51-4457-A61D-3B973D07189D}"/>
              </a:ext>
            </a:extLst>
          </p:cNvPr>
          <p:cNvSpPr txBox="1"/>
          <p:nvPr/>
        </p:nvSpPr>
        <p:spPr>
          <a:xfrm>
            <a:off x="7455352" y="4738087"/>
            <a:ext cx="3151411" cy="83097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Std. asset breakdown structure</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 Validation Rules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Digital requirements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TekstSylinder 239">
            <a:extLst>
              <a:ext uri="{FF2B5EF4-FFF2-40B4-BE49-F238E27FC236}">
                <a16:creationId xmlns:a16="http://schemas.microsoft.com/office/drawing/2014/main" id="{9CF71A63-E054-412F-8423-0BEE48FCEE40}"/>
              </a:ext>
            </a:extLst>
          </p:cNvPr>
          <p:cNvSpPr txBox="1"/>
          <p:nvPr/>
        </p:nvSpPr>
        <p:spPr>
          <a:xfrm>
            <a:off x="7455353" y="6038223"/>
            <a:ext cx="3151412" cy="58475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Information Modelling framework</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Definitions and principles</a:t>
            </a:r>
          </a:p>
        </p:txBody>
      </p:sp>
      <p:grpSp>
        <p:nvGrpSpPr>
          <p:cNvPr id="7" name="Group 6">
            <a:extLst>
              <a:ext uri="{FF2B5EF4-FFF2-40B4-BE49-F238E27FC236}">
                <a16:creationId xmlns:a16="http://schemas.microsoft.com/office/drawing/2014/main" id="{3E7D6703-5009-4A89-AFBE-83635449D8D1}"/>
              </a:ext>
            </a:extLst>
          </p:cNvPr>
          <p:cNvGrpSpPr/>
          <p:nvPr/>
        </p:nvGrpSpPr>
        <p:grpSpPr>
          <a:xfrm>
            <a:off x="3551797" y="4570404"/>
            <a:ext cx="3352456" cy="2240923"/>
            <a:chOff x="3714794" y="4368443"/>
            <a:chExt cx="3981424" cy="2481055"/>
          </a:xfrm>
        </p:grpSpPr>
        <p:pic>
          <p:nvPicPr>
            <p:cNvPr id="90" name="Picture 89" descr="Diagram&#10;&#10;Description automatically generated">
              <a:extLst>
                <a:ext uri="{FF2B5EF4-FFF2-40B4-BE49-F238E27FC236}">
                  <a16:creationId xmlns:a16="http://schemas.microsoft.com/office/drawing/2014/main" id="{3018666F-E23E-4410-9E07-308BD190E2DE}"/>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3714794" y="4368443"/>
              <a:ext cx="3981424" cy="2481055"/>
            </a:xfrm>
            <a:prstGeom prst="rect">
              <a:avLst/>
            </a:prstGeom>
          </p:spPr>
        </p:pic>
        <p:sp>
          <p:nvSpPr>
            <p:cNvPr id="95" name="TextBox 94">
              <a:extLst>
                <a:ext uri="{FF2B5EF4-FFF2-40B4-BE49-F238E27FC236}">
                  <a16:creationId xmlns:a16="http://schemas.microsoft.com/office/drawing/2014/main" id="{18AC53DE-D7DB-4F4A-9415-9726CF57F287}"/>
                </a:ext>
              </a:extLst>
            </p:cNvPr>
            <p:cNvSpPr txBox="1"/>
            <p:nvPr/>
          </p:nvSpPr>
          <p:spPr>
            <a:xfrm>
              <a:off x="3887129" y="5123953"/>
              <a:ext cx="664282" cy="138500"/>
            </a:xfrm>
            <a:prstGeom prst="rect">
              <a:avLst/>
            </a:prstGeom>
            <a:noFill/>
          </p:spPr>
          <p:txBody>
            <a:bodyPr wrap="square" lIns="0" tIns="0" rIns="0" bIns="0" rtlCol="0" anchor="ctr" anchorCtr="1">
              <a:spAutoFit/>
            </a:bodyPr>
            <a:lstStyle/>
            <a:p>
              <a:r>
                <a:rPr lang="en-GB" sz="800" b="1" dirty="0"/>
                <a:t>EqHub</a:t>
              </a:r>
            </a:p>
          </p:txBody>
        </p:sp>
        <p:sp>
          <p:nvSpPr>
            <p:cNvPr id="97" name="TextBox 96">
              <a:extLst>
                <a:ext uri="{FF2B5EF4-FFF2-40B4-BE49-F238E27FC236}">
                  <a16:creationId xmlns:a16="http://schemas.microsoft.com/office/drawing/2014/main" id="{696751FB-9838-4E8F-92C0-9C573C1E9856}"/>
                </a:ext>
              </a:extLst>
            </p:cNvPr>
            <p:cNvSpPr txBox="1"/>
            <p:nvPr/>
          </p:nvSpPr>
          <p:spPr>
            <a:xfrm>
              <a:off x="4124115" y="5261825"/>
              <a:ext cx="664282" cy="153888"/>
            </a:xfrm>
            <a:prstGeom prst="rect">
              <a:avLst/>
            </a:prstGeom>
            <a:noFill/>
          </p:spPr>
          <p:txBody>
            <a:bodyPr wrap="square" lIns="0" tIns="0" rIns="0" bIns="0" rtlCol="0" anchor="ctr" anchorCtr="1">
              <a:spAutoFit/>
            </a:bodyPr>
            <a:lstStyle/>
            <a:p>
              <a:r>
                <a:rPr lang="en-GB" sz="1000" b="1" dirty="0"/>
                <a:t>PCA</a:t>
              </a:r>
              <a:endParaRPr lang="en-GB" sz="600" b="1" dirty="0"/>
            </a:p>
          </p:txBody>
        </p:sp>
        <p:sp>
          <p:nvSpPr>
            <p:cNvPr id="98" name="TextBox 97">
              <a:extLst>
                <a:ext uri="{FF2B5EF4-FFF2-40B4-BE49-F238E27FC236}">
                  <a16:creationId xmlns:a16="http://schemas.microsoft.com/office/drawing/2014/main" id="{B1E0EDEB-23B1-4F58-A511-D3567E759D0D}"/>
                </a:ext>
              </a:extLst>
            </p:cNvPr>
            <p:cNvSpPr txBox="1"/>
            <p:nvPr/>
          </p:nvSpPr>
          <p:spPr>
            <a:xfrm>
              <a:off x="3852355" y="4929105"/>
              <a:ext cx="664283" cy="153888"/>
            </a:xfrm>
            <a:prstGeom prst="rect">
              <a:avLst/>
            </a:prstGeom>
            <a:noFill/>
          </p:spPr>
          <p:txBody>
            <a:bodyPr wrap="square" lIns="0" tIns="0" rIns="0" bIns="0" rtlCol="0" anchor="ctr" anchorCtr="1">
              <a:spAutoFit/>
            </a:bodyPr>
            <a:lstStyle/>
            <a:p>
              <a:r>
                <a:rPr lang="en-GB" sz="1000" b="1" dirty="0"/>
                <a:t>…</a:t>
              </a:r>
            </a:p>
          </p:txBody>
        </p:sp>
      </p:grpSp>
      <p:sp>
        <p:nvSpPr>
          <p:cNvPr id="99" name="Trekant 249">
            <a:extLst>
              <a:ext uri="{FF2B5EF4-FFF2-40B4-BE49-F238E27FC236}">
                <a16:creationId xmlns:a16="http://schemas.microsoft.com/office/drawing/2014/main" id="{E603C096-E70F-4EED-A645-8815E3E0B481}"/>
              </a:ext>
            </a:extLst>
          </p:cNvPr>
          <p:cNvSpPr/>
          <p:nvPr/>
        </p:nvSpPr>
        <p:spPr>
          <a:xfrm>
            <a:off x="6134257" y="3795128"/>
            <a:ext cx="902492" cy="181449"/>
          </a:xfrm>
          <a:prstGeom prst="triangle">
            <a:avLst>
              <a:gd name="adj" fmla="val 49403"/>
            </a:avLst>
          </a:prstGeom>
          <a:solidFill>
            <a:schemeClr val="accent5">
              <a:lumMod val="40000"/>
              <a:lumOff val="60000"/>
            </a:schemeClr>
          </a:solidFill>
          <a:ln w="25400" cap="rnd" cmpd="sng" algn="ctr">
            <a:solidFill>
              <a:schemeClr val="accent1">
                <a:lumMod val="75000"/>
                <a:lumOff val="2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1" name="Picture 100">
            <a:extLst>
              <a:ext uri="{FF2B5EF4-FFF2-40B4-BE49-F238E27FC236}">
                <a16:creationId xmlns:a16="http://schemas.microsoft.com/office/drawing/2014/main" id="{C41B5C0F-4297-4A02-A3FF-48BBB466A8AB}"/>
              </a:ext>
            </a:extLst>
          </p:cNvPr>
          <p:cNvPicPr>
            <a:picLocks noChangeAspect="1"/>
          </p:cNvPicPr>
          <p:nvPr/>
        </p:nvPicPr>
        <p:blipFill>
          <a:blip r:embed="rId25">
            <a:clrChange>
              <a:clrFrom>
                <a:srgbClr val="FFFFFF"/>
              </a:clrFrom>
              <a:clrTo>
                <a:srgbClr val="FFFFFF">
                  <a:alpha val="0"/>
                </a:srgbClr>
              </a:clrTo>
            </a:clrChange>
            <a:duotone>
              <a:prstClr val="black"/>
              <a:schemeClr val="tx2">
                <a:tint val="45000"/>
                <a:satMod val="400000"/>
              </a:schemeClr>
            </a:duotone>
          </a:blip>
          <a:stretch>
            <a:fillRect/>
          </a:stretch>
        </p:blipFill>
        <p:spPr>
          <a:xfrm>
            <a:off x="7097085" y="5550625"/>
            <a:ext cx="434654" cy="462886"/>
          </a:xfrm>
          <a:prstGeom prst="rect">
            <a:avLst/>
          </a:prstGeom>
        </p:spPr>
      </p:pic>
      <p:sp>
        <p:nvSpPr>
          <p:cNvPr id="102" name="TekstSylinder 60">
            <a:extLst>
              <a:ext uri="{FF2B5EF4-FFF2-40B4-BE49-F238E27FC236}">
                <a16:creationId xmlns:a16="http://schemas.microsoft.com/office/drawing/2014/main" id="{D5945584-7722-422D-94E7-D19924CB9136}"/>
              </a:ext>
            </a:extLst>
          </p:cNvPr>
          <p:cNvSpPr txBox="1"/>
          <p:nvPr/>
        </p:nvSpPr>
        <p:spPr>
          <a:xfrm>
            <a:off x="7455354" y="5616186"/>
            <a:ext cx="3151411" cy="33853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Machine-interpretable </a:t>
            </a:r>
            <a:r>
              <a:rPr lang="en-US" sz="1600" dirty="0">
                <a:solidFill>
                  <a:prstClr val="black"/>
                </a:solidFill>
                <a:latin typeface="Calibri" panose="020F0502020204030204"/>
              </a:rPr>
              <a:t>vocabulary</a:t>
            </a:r>
          </a:p>
        </p:txBody>
      </p:sp>
      <p:pic>
        <p:nvPicPr>
          <p:cNvPr id="103" name="Picture 102">
            <a:extLst>
              <a:ext uri="{FF2B5EF4-FFF2-40B4-BE49-F238E27FC236}">
                <a16:creationId xmlns:a16="http://schemas.microsoft.com/office/drawing/2014/main" id="{8DF36C1A-F31F-4D69-BB72-8F8E4DF828B4}"/>
              </a:ext>
            </a:extLst>
          </p:cNvPr>
          <p:cNvPicPr>
            <a:picLocks noChangeAspect="1"/>
          </p:cNvPicPr>
          <p:nvPr/>
        </p:nvPicPr>
        <p:blipFill>
          <a:blip r:embed="rId26"/>
          <a:stretch>
            <a:fillRect/>
          </a:stretch>
        </p:blipFill>
        <p:spPr>
          <a:xfrm>
            <a:off x="10949563" y="5186750"/>
            <a:ext cx="1066444" cy="203480"/>
          </a:xfrm>
          <a:prstGeom prst="rect">
            <a:avLst/>
          </a:prstGeom>
          <a:ln>
            <a:noFill/>
          </a:ln>
        </p:spPr>
      </p:pic>
      <p:sp>
        <p:nvSpPr>
          <p:cNvPr id="18" name="TextBox 17">
            <a:extLst>
              <a:ext uri="{FF2B5EF4-FFF2-40B4-BE49-F238E27FC236}">
                <a16:creationId xmlns:a16="http://schemas.microsoft.com/office/drawing/2014/main" id="{D675DA0A-B9A8-404C-B152-28FBB63FC021}"/>
              </a:ext>
            </a:extLst>
          </p:cNvPr>
          <p:cNvSpPr txBox="1"/>
          <p:nvPr/>
        </p:nvSpPr>
        <p:spPr>
          <a:xfrm>
            <a:off x="10968905" y="5400742"/>
            <a:ext cx="1066444" cy="430887"/>
          </a:xfrm>
          <a:prstGeom prst="rect">
            <a:avLst/>
          </a:prstGeom>
          <a:noFill/>
        </p:spPr>
        <p:txBody>
          <a:bodyPr wrap="square" lIns="0" tIns="0" rIns="0" bIns="0" rtlCol="0">
            <a:spAutoFit/>
          </a:bodyPr>
          <a:lstStyle/>
          <a:p>
            <a:pPr algn="ctr">
              <a:lnSpc>
                <a:spcPct val="100000"/>
              </a:lnSpc>
              <a:spcBef>
                <a:spcPts val="600"/>
              </a:spcBef>
            </a:pPr>
            <a:r>
              <a:rPr lang="nb-NO" sz="1400" b="0" i="0" dirty="0">
                <a:solidFill>
                  <a:srgbClr val="4D5156"/>
                </a:solidFill>
                <a:effectLst/>
                <a:latin typeface="arial" panose="020B0604020202020204" pitchFamily="34" charset="0"/>
              </a:rPr>
              <a:t>Joint Industry Project</a:t>
            </a:r>
            <a:endParaRPr lang="en-GB" sz="1400" dirty="0">
              <a:solidFill>
                <a:schemeClr val="accent1"/>
              </a:solidFill>
            </a:endParaRPr>
          </a:p>
        </p:txBody>
      </p:sp>
    </p:spTree>
    <p:extLst>
      <p:ext uri="{BB962C8B-B14F-4D97-AF65-F5344CB8AC3E}">
        <p14:creationId xmlns:p14="http://schemas.microsoft.com/office/powerpoint/2010/main" val="418375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E831CB-29D9-4FE4-A202-4D43A247D0B9}"/>
              </a:ext>
            </a:extLst>
          </p:cNvPr>
          <p:cNvSpPr>
            <a:spLocks noGrp="1"/>
          </p:cNvSpPr>
          <p:nvPr>
            <p:ph type="title"/>
          </p:nvPr>
        </p:nvSpPr>
        <p:spPr>
          <a:xfrm>
            <a:off x="539750" y="377825"/>
            <a:ext cx="11404600" cy="936000"/>
          </a:xfrm>
        </p:spPr>
        <p:txBody>
          <a:bodyPr/>
          <a:lstStyle/>
          <a:p>
            <a:r>
              <a:rPr lang="en-GB" dirty="0"/>
              <a:t>Why do some Digital Twin solutions fail to deliver value?</a:t>
            </a:r>
          </a:p>
        </p:txBody>
      </p:sp>
      <p:sp>
        <p:nvSpPr>
          <p:cNvPr id="11" name="Content Placeholder 10">
            <a:extLst>
              <a:ext uri="{FF2B5EF4-FFF2-40B4-BE49-F238E27FC236}">
                <a16:creationId xmlns:a16="http://schemas.microsoft.com/office/drawing/2014/main" id="{9E667BA0-A169-4223-8BA4-25BAAC6250E9}"/>
              </a:ext>
            </a:extLst>
          </p:cNvPr>
          <p:cNvSpPr>
            <a:spLocks noGrp="1"/>
          </p:cNvSpPr>
          <p:nvPr>
            <p:ph idx="1"/>
          </p:nvPr>
        </p:nvSpPr>
        <p:spPr>
          <a:xfrm>
            <a:off x="539749" y="1340768"/>
            <a:ext cx="11110914" cy="679814"/>
          </a:xfrm>
        </p:spPr>
        <p:txBody>
          <a:bodyPr/>
          <a:lstStyle/>
          <a:p>
            <a:r>
              <a:rPr lang="en-GB"/>
              <a:t>Investments in digital twins are high but many fail to deliver business value </a:t>
            </a:r>
            <a:r>
              <a:rPr lang="en-GB" sz="1100"/>
              <a:t>(BCG and DNV studies)</a:t>
            </a:r>
            <a:endParaRPr lang="en-GB"/>
          </a:p>
        </p:txBody>
      </p:sp>
      <p:sp>
        <p:nvSpPr>
          <p:cNvPr id="4" name="Slide Number Placeholder 3">
            <a:extLst>
              <a:ext uri="{FF2B5EF4-FFF2-40B4-BE49-F238E27FC236}">
                <a16:creationId xmlns:a16="http://schemas.microsoft.com/office/drawing/2014/main" id="{8C7352DB-C835-4C20-A184-6D63E557A091}"/>
              </a:ext>
            </a:extLst>
          </p:cNvPr>
          <p:cNvSpPr>
            <a:spLocks noGrp="1"/>
          </p:cNvSpPr>
          <p:nvPr>
            <p:ph type="sldNum" sz="quarter" idx="12"/>
          </p:nvPr>
        </p:nvSpPr>
        <p:spPr/>
        <p:txBody>
          <a:bodyPr/>
          <a:lstStyle/>
          <a:p>
            <a:fld id="{5BA07366-CB75-4AA8-9E5B-928B849F427C}" type="slidenum">
              <a:rPr lang="en-GB" smtClean="0"/>
              <a:pPr/>
              <a:t>13</a:t>
            </a:fld>
            <a:endParaRPr lang="en-GB"/>
          </a:p>
        </p:txBody>
      </p:sp>
      <p:grpSp>
        <p:nvGrpSpPr>
          <p:cNvPr id="21" name="Group 20">
            <a:extLst>
              <a:ext uri="{FF2B5EF4-FFF2-40B4-BE49-F238E27FC236}">
                <a16:creationId xmlns:a16="http://schemas.microsoft.com/office/drawing/2014/main" id="{0B148693-EC4C-4904-9CBD-7D05F5DEC0FD}"/>
              </a:ext>
            </a:extLst>
          </p:cNvPr>
          <p:cNvGrpSpPr/>
          <p:nvPr/>
        </p:nvGrpSpPr>
        <p:grpSpPr>
          <a:xfrm>
            <a:off x="678370" y="2183582"/>
            <a:ext cx="5446748" cy="1815015"/>
            <a:chOff x="678370" y="2183582"/>
            <a:chExt cx="5446748" cy="1815015"/>
          </a:xfrm>
        </p:grpSpPr>
        <p:sp>
          <p:nvSpPr>
            <p:cNvPr id="14" name="Freeform: Shape 13">
              <a:extLst>
                <a:ext uri="{FF2B5EF4-FFF2-40B4-BE49-F238E27FC236}">
                  <a16:creationId xmlns:a16="http://schemas.microsoft.com/office/drawing/2014/main" id="{E5AEBBFA-5D57-48D2-8B8C-3CA224C6EFAF}"/>
                </a:ext>
              </a:extLst>
            </p:cNvPr>
            <p:cNvSpPr/>
            <p:nvPr/>
          </p:nvSpPr>
          <p:spPr>
            <a:xfrm>
              <a:off x="2143518" y="2412662"/>
              <a:ext cx="3981600" cy="1585935"/>
            </a:xfrm>
            <a:custGeom>
              <a:avLst/>
              <a:gdLst>
                <a:gd name="connsiteX0" fmla="*/ 0 w 3812131"/>
                <a:gd name="connsiteY0" fmla="*/ 0 h 1585935"/>
                <a:gd name="connsiteX1" fmla="*/ 3812131 w 3812131"/>
                <a:gd name="connsiteY1" fmla="*/ 0 h 1585935"/>
                <a:gd name="connsiteX2" fmla="*/ 3812131 w 3812131"/>
                <a:gd name="connsiteY2" fmla="*/ 1585935 h 1585935"/>
                <a:gd name="connsiteX3" fmla="*/ 0 w 3812131"/>
                <a:gd name="connsiteY3" fmla="*/ 1585935 h 1585935"/>
                <a:gd name="connsiteX4" fmla="*/ 0 w 3812131"/>
                <a:gd name="connsiteY4" fmla="*/ 0 h 158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131" h="1585935">
                  <a:moveTo>
                    <a:pt x="0" y="0"/>
                  </a:moveTo>
                  <a:lnTo>
                    <a:pt x="3812131" y="0"/>
                  </a:lnTo>
                  <a:lnTo>
                    <a:pt x="3812131" y="1585935"/>
                  </a:lnTo>
                  <a:lnTo>
                    <a:pt x="0" y="158593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4207"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Too technology oriented, not business case driven</a:t>
              </a:r>
            </a:p>
          </p:txBody>
        </p:sp>
        <p:sp>
          <p:nvSpPr>
            <p:cNvPr id="15" name="Rectangle 14">
              <a:extLst>
                <a:ext uri="{FF2B5EF4-FFF2-40B4-BE49-F238E27FC236}">
                  <a16:creationId xmlns:a16="http://schemas.microsoft.com/office/drawing/2014/main" id="{02CFC97E-C015-410D-9B46-E849F472F706}"/>
                </a:ext>
              </a:extLst>
            </p:cNvPr>
            <p:cNvSpPr/>
            <p:nvPr/>
          </p:nvSpPr>
          <p:spPr>
            <a:xfrm>
              <a:off x="678370" y="2183582"/>
              <a:ext cx="2448157" cy="1665232"/>
            </a:xfrm>
            <a:prstGeom prst="rect">
              <a:avLst/>
            </a:prstGeom>
            <a:blipFill rotWithShape="1">
              <a:blip r:embed="rId3"/>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grpSp>
        <p:nvGrpSpPr>
          <p:cNvPr id="22" name="Group 21">
            <a:extLst>
              <a:ext uri="{FF2B5EF4-FFF2-40B4-BE49-F238E27FC236}">
                <a16:creationId xmlns:a16="http://schemas.microsoft.com/office/drawing/2014/main" id="{BCF1E408-AE87-480A-97F0-943D9E95231E}"/>
              </a:ext>
            </a:extLst>
          </p:cNvPr>
          <p:cNvGrpSpPr/>
          <p:nvPr/>
        </p:nvGrpSpPr>
        <p:grpSpPr>
          <a:xfrm>
            <a:off x="6344376" y="2202083"/>
            <a:ext cx="5169253" cy="1796514"/>
            <a:chOff x="6344376" y="2202083"/>
            <a:chExt cx="5169253" cy="1796514"/>
          </a:xfrm>
        </p:grpSpPr>
        <p:sp>
          <p:nvSpPr>
            <p:cNvPr id="16" name="Freeform: Shape 15">
              <a:extLst>
                <a:ext uri="{FF2B5EF4-FFF2-40B4-BE49-F238E27FC236}">
                  <a16:creationId xmlns:a16="http://schemas.microsoft.com/office/drawing/2014/main" id="{860FE362-10AE-4C0D-9824-3BE69031FC53}"/>
                </a:ext>
              </a:extLst>
            </p:cNvPr>
            <p:cNvSpPr/>
            <p:nvPr/>
          </p:nvSpPr>
          <p:spPr>
            <a:xfrm>
              <a:off x="7532280" y="2412662"/>
              <a:ext cx="3981349" cy="1585935"/>
            </a:xfrm>
            <a:custGeom>
              <a:avLst/>
              <a:gdLst>
                <a:gd name="connsiteX0" fmla="*/ 0 w 3887140"/>
                <a:gd name="connsiteY0" fmla="*/ 0 h 1585935"/>
                <a:gd name="connsiteX1" fmla="*/ 3887140 w 3887140"/>
                <a:gd name="connsiteY1" fmla="*/ 0 h 1585935"/>
                <a:gd name="connsiteX2" fmla="*/ 3887140 w 3887140"/>
                <a:gd name="connsiteY2" fmla="*/ 1585935 h 1585935"/>
                <a:gd name="connsiteX3" fmla="*/ 0 w 3887140"/>
                <a:gd name="connsiteY3" fmla="*/ 1585935 h 1585935"/>
                <a:gd name="connsiteX4" fmla="*/ 0 w 3887140"/>
                <a:gd name="connsiteY4" fmla="*/ 0 h 158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7140" h="1585935">
                  <a:moveTo>
                    <a:pt x="0" y="0"/>
                  </a:moveTo>
                  <a:lnTo>
                    <a:pt x="3887140" y="0"/>
                  </a:lnTo>
                  <a:lnTo>
                    <a:pt x="3887140" y="1585935"/>
                  </a:lnTo>
                  <a:lnTo>
                    <a:pt x="0" y="158593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4207"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Not integrated into the work processes </a:t>
              </a:r>
              <a:r>
                <a:rPr lang="en-GB" sz="2100" kern="1200">
                  <a:sym typeface="Wingdings" panose="05000000000000000000" pitchFamily="2" charset="2"/>
                </a:rPr>
                <a:t> add on and not optimized</a:t>
              </a:r>
              <a:r>
                <a:rPr lang="en-GB" sz="2100" kern="1200"/>
                <a:t> </a:t>
              </a:r>
            </a:p>
          </p:txBody>
        </p:sp>
        <p:sp>
          <p:nvSpPr>
            <p:cNvPr id="17" name="Rectangle 16">
              <a:extLst>
                <a:ext uri="{FF2B5EF4-FFF2-40B4-BE49-F238E27FC236}">
                  <a16:creationId xmlns:a16="http://schemas.microsoft.com/office/drawing/2014/main" id="{BBD49440-E803-490C-A650-FF0276DB2F38}"/>
                </a:ext>
              </a:extLst>
            </p:cNvPr>
            <p:cNvSpPr/>
            <p:nvPr/>
          </p:nvSpPr>
          <p:spPr>
            <a:xfrm>
              <a:off x="6344376" y="2202083"/>
              <a:ext cx="2120784" cy="1665232"/>
            </a:xfrm>
            <a:prstGeom prst="rect">
              <a:avLst/>
            </a:prstGeom>
            <a:blipFill rotWithShape="1">
              <a:blip r:embed="rId4"/>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grpSp>
        <p:nvGrpSpPr>
          <p:cNvPr id="20" name="Group 19">
            <a:extLst>
              <a:ext uri="{FF2B5EF4-FFF2-40B4-BE49-F238E27FC236}">
                <a16:creationId xmlns:a16="http://schemas.microsoft.com/office/drawing/2014/main" id="{00EC9165-468D-43C7-AC02-C8E4B34935A6}"/>
              </a:ext>
            </a:extLst>
          </p:cNvPr>
          <p:cNvGrpSpPr/>
          <p:nvPr/>
        </p:nvGrpSpPr>
        <p:grpSpPr>
          <a:xfrm>
            <a:off x="467850" y="4252107"/>
            <a:ext cx="5657268" cy="1986964"/>
            <a:chOff x="1995207" y="4252107"/>
            <a:chExt cx="5657268" cy="1986964"/>
          </a:xfrm>
        </p:grpSpPr>
        <p:sp>
          <p:nvSpPr>
            <p:cNvPr id="18" name="Freeform: Shape 17">
              <a:extLst>
                <a:ext uri="{FF2B5EF4-FFF2-40B4-BE49-F238E27FC236}">
                  <a16:creationId xmlns:a16="http://schemas.microsoft.com/office/drawing/2014/main" id="{918CD915-3040-4383-A5DA-336424CE061C}"/>
                </a:ext>
              </a:extLst>
            </p:cNvPr>
            <p:cNvSpPr/>
            <p:nvPr/>
          </p:nvSpPr>
          <p:spPr>
            <a:xfrm>
              <a:off x="3670875" y="4653136"/>
              <a:ext cx="3981600" cy="1585935"/>
            </a:xfrm>
            <a:custGeom>
              <a:avLst/>
              <a:gdLst>
                <a:gd name="connsiteX0" fmla="*/ 0 w 5074993"/>
                <a:gd name="connsiteY0" fmla="*/ 0 h 1585935"/>
                <a:gd name="connsiteX1" fmla="*/ 5074993 w 5074993"/>
                <a:gd name="connsiteY1" fmla="*/ 0 h 1585935"/>
                <a:gd name="connsiteX2" fmla="*/ 5074993 w 5074993"/>
                <a:gd name="connsiteY2" fmla="*/ 1585935 h 1585935"/>
                <a:gd name="connsiteX3" fmla="*/ 0 w 5074993"/>
                <a:gd name="connsiteY3" fmla="*/ 1585935 h 1585935"/>
                <a:gd name="connsiteX4" fmla="*/ 0 w 5074993"/>
                <a:gd name="connsiteY4" fmla="*/ 0 h 158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993" h="1585935">
                  <a:moveTo>
                    <a:pt x="0" y="0"/>
                  </a:moveTo>
                  <a:lnTo>
                    <a:pt x="5074993" y="0"/>
                  </a:lnTo>
                  <a:lnTo>
                    <a:pt x="5074993" y="1585935"/>
                  </a:lnTo>
                  <a:lnTo>
                    <a:pt x="0" y="158593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4207"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Black-box experience. </a:t>
              </a:r>
              <a:br>
                <a:rPr lang="en-GB" sz="2100" kern="1200"/>
              </a:br>
              <a:r>
                <a:rPr lang="en-GB" sz="2100" kern="1200">
                  <a:sym typeface="Wingdings" panose="05000000000000000000" pitchFamily="2" charset="2"/>
                </a:rPr>
                <a:t> </a:t>
              </a:r>
              <a:r>
                <a:rPr lang="en-GB" sz="2100" kern="1200"/>
                <a:t>lack of trust and commitment </a:t>
              </a:r>
            </a:p>
          </p:txBody>
        </p:sp>
        <p:sp>
          <p:nvSpPr>
            <p:cNvPr id="19" name="Rectangle 18">
              <a:extLst>
                <a:ext uri="{FF2B5EF4-FFF2-40B4-BE49-F238E27FC236}">
                  <a16:creationId xmlns:a16="http://schemas.microsoft.com/office/drawing/2014/main" id="{40B55C47-480E-4281-8824-D7D3DC4CD532}"/>
                </a:ext>
              </a:extLst>
            </p:cNvPr>
            <p:cNvSpPr/>
            <p:nvPr/>
          </p:nvSpPr>
          <p:spPr>
            <a:xfrm>
              <a:off x="1995207" y="4252107"/>
              <a:ext cx="2664297" cy="1985205"/>
            </a:xfrm>
            <a:prstGeom prst="rect">
              <a:avLst/>
            </a:prstGeom>
            <a:blipFill dpi="0" rotWithShape="1">
              <a:blip r:embed="rId5">
                <a:extLst>
                  <a:ext uri="{28A0092B-C50C-407E-A947-70E740481C1C}">
                    <a14:useLocalDpi xmlns:a14="http://schemas.microsoft.com/office/drawing/2010/main" val="0"/>
                  </a:ext>
                </a:extLst>
              </a:blip>
              <a:srcRect/>
              <a:stretch>
                <a:fillRect t="5546" b="5546"/>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grpSp>
        <p:nvGrpSpPr>
          <p:cNvPr id="2" name="Group 1">
            <a:extLst>
              <a:ext uri="{FF2B5EF4-FFF2-40B4-BE49-F238E27FC236}">
                <a16:creationId xmlns:a16="http://schemas.microsoft.com/office/drawing/2014/main" id="{949377FC-12F4-4587-A06B-C3AD354FDC95}"/>
              </a:ext>
            </a:extLst>
          </p:cNvPr>
          <p:cNvGrpSpPr/>
          <p:nvPr/>
        </p:nvGrpSpPr>
        <p:grpSpPr>
          <a:xfrm>
            <a:off x="6407108" y="4589068"/>
            <a:ext cx="5106521" cy="1648244"/>
            <a:chOff x="6407108" y="4589068"/>
            <a:chExt cx="5106521" cy="1648244"/>
          </a:xfrm>
        </p:grpSpPr>
        <p:sp>
          <p:nvSpPr>
            <p:cNvPr id="24" name="Freeform: Shape 23">
              <a:extLst>
                <a:ext uri="{FF2B5EF4-FFF2-40B4-BE49-F238E27FC236}">
                  <a16:creationId xmlns:a16="http://schemas.microsoft.com/office/drawing/2014/main" id="{A869CCA0-F3EA-4E89-8B86-6F6CC2937A60}"/>
                </a:ext>
              </a:extLst>
            </p:cNvPr>
            <p:cNvSpPr/>
            <p:nvPr/>
          </p:nvSpPr>
          <p:spPr>
            <a:xfrm>
              <a:off x="7532029" y="4653136"/>
              <a:ext cx="3981600" cy="1584176"/>
            </a:xfrm>
            <a:custGeom>
              <a:avLst/>
              <a:gdLst>
                <a:gd name="connsiteX0" fmla="*/ 0 w 5074993"/>
                <a:gd name="connsiteY0" fmla="*/ 0 h 1585935"/>
                <a:gd name="connsiteX1" fmla="*/ 5074993 w 5074993"/>
                <a:gd name="connsiteY1" fmla="*/ 0 h 1585935"/>
                <a:gd name="connsiteX2" fmla="*/ 5074993 w 5074993"/>
                <a:gd name="connsiteY2" fmla="*/ 1585935 h 1585935"/>
                <a:gd name="connsiteX3" fmla="*/ 0 w 5074993"/>
                <a:gd name="connsiteY3" fmla="*/ 1585935 h 1585935"/>
                <a:gd name="connsiteX4" fmla="*/ 0 w 5074993"/>
                <a:gd name="connsiteY4" fmla="*/ 0 h 1585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4993" h="1585935">
                  <a:moveTo>
                    <a:pt x="0" y="0"/>
                  </a:moveTo>
                  <a:lnTo>
                    <a:pt x="5074993" y="0"/>
                  </a:lnTo>
                  <a:lnTo>
                    <a:pt x="5074993" y="1585935"/>
                  </a:lnTo>
                  <a:lnTo>
                    <a:pt x="0" y="158593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74207"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Keeping it up-to-date and relevant over time</a:t>
              </a:r>
            </a:p>
          </p:txBody>
        </p:sp>
        <p:pic>
          <p:nvPicPr>
            <p:cNvPr id="1026" name="Picture 2" descr="5 Tips To Have An Organized And Productive IT System - Fintech News">
              <a:extLst>
                <a:ext uri="{FF2B5EF4-FFF2-40B4-BE49-F238E27FC236}">
                  <a16:creationId xmlns:a16="http://schemas.microsoft.com/office/drawing/2014/main" id="{DF9565C0-1DD8-43F2-91B8-96A6BACF906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23" r="8728"/>
            <a:stretch/>
          </p:blipFill>
          <p:spPr bwMode="auto">
            <a:xfrm>
              <a:off x="6407108" y="4589068"/>
              <a:ext cx="2026522" cy="1219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rt bilde">
            <a:extLst>
              <a:ext uri="{FF2B5EF4-FFF2-40B4-BE49-F238E27FC236}">
                <a16:creationId xmlns:a16="http://schemas.microsoft.com/office/drawing/2014/main" id="{48E0768F-06AF-48AA-AA20-E7359E9C6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179" y="4024459"/>
            <a:ext cx="2752725" cy="2061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E5B71A-C134-46B7-9AB5-B599FB614AFA}"/>
              </a:ext>
            </a:extLst>
          </p:cNvPr>
          <p:cNvSpPr>
            <a:spLocks noGrp="1"/>
          </p:cNvSpPr>
          <p:nvPr>
            <p:ph type="title"/>
          </p:nvPr>
        </p:nvSpPr>
        <p:spPr/>
        <p:txBody>
          <a:bodyPr/>
          <a:lstStyle/>
          <a:p>
            <a:r>
              <a:rPr lang="en-GB"/>
              <a:t>Building TRUST in the Digital Twin solution</a:t>
            </a:r>
          </a:p>
        </p:txBody>
      </p:sp>
      <p:sp>
        <p:nvSpPr>
          <p:cNvPr id="4" name="Slide Number Placeholder 3">
            <a:extLst>
              <a:ext uri="{FF2B5EF4-FFF2-40B4-BE49-F238E27FC236}">
                <a16:creationId xmlns:a16="http://schemas.microsoft.com/office/drawing/2014/main" id="{21D47EDA-699B-4270-9BDC-A7F105935B5B}"/>
              </a:ext>
            </a:extLst>
          </p:cNvPr>
          <p:cNvSpPr>
            <a:spLocks noGrp="1"/>
          </p:cNvSpPr>
          <p:nvPr>
            <p:ph type="sldNum" sz="quarter" idx="12"/>
          </p:nvPr>
        </p:nvSpPr>
        <p:spPr/>
        <p:txBody>
          <a:bodyPr/>
          <a:lstStyle/>
          <a:p>
            <a:fld id="{5BA07366-CB75-4AA8-9E5B-928B849F427C}" type="slidenum">
              <a:rPr lang="en-GB" smtClean="0"/>
              <a:t>14</a:t>
            </a:fld>
            <a:endParaRPr lang="en-GB"/>
          </a:p>
        </p:txBody>
      </p:sp>
      <p:grpSp>
        <p:nvGrpSpPr>
          <p:cNvPr id="11" name="Group 10">
            <a:extLst>
              <a:ext uri="{FF2B5EF4-FFF2-40B4-BE49-F238E27FC236}">
                <a16:creationId xmlns:a16="http://schemas.microsoft.com/office/drawing/2014/main" id="{0925DB0A-EF2A-4BF5-A887-D33815478FEE}"/>
              </a:ext>
            </a:extLst>
          </p:cNvPr>
          <p:cNvGrpSpPr/>
          <p:nvPr/>
        </p:nvGrpSpPr>
        <p:grpSpPr>
          <a:xfrm>
            <a:off x="9636269" y="1268412"/>
            <a:ext cx="2096547" cy="2097118"/>
            <a:chOff x="9931158" y="3354340"/>
            <a:chExt cx="2096547" cy="2097118"/>
          </a:xfrm>
        </p:grpSpPr>
        <p:sp>
          <p:nvSpPr>
            <p:cNvPr id="7" name="Cube 6">
              <a:extLst>
                <a:ext uri="{FF2B5EF4-FFF2-40B4-BE49-F238E27FC236}">
                  <a16:creationId xmlns:a16="http://schemas.microsoft.com/office/drawing/2014/main" id="{09C2E92A-CFD5-4C86-8557-9BDB4C1522A8}"/>
                </a:ext>
              </a:extLst>
            </p:cNvPr>
            <p:cNvSpPr/>
            <p:nvPr/>
          </p:nvSpPr>
          <p:spPr>
            <a:xfrm>
              <a:off x="10229198" y="3701515"/>
              <a:ext cx="1500466" cy="1402769"/>
            </a:xfrm>
            <a:prstGeom prst="cube">
              <a:avLst/>
            </a:prstGeom>
            <a:solidFill>
              <a:schemeClr val="tx1">
                <a:lumMod val="5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13000"/>
                </a:lnSpc>
                <a:spcBef>
                  <a:spcPts val="600"/>
                </a:spcBef>
              </a:pPr>
              <a:r>
                <a:rPr lang="en-GB" sz="1600">
                  <a:solidFill>
                    <a:schemeClr val="bg1"/>
                  </a:solidFill>
                </a:rPr>
                <a:t>Black Box</a:t>
              </a:r>
            </a:p>
          </p:txBody>
        </p:sp>
        <p:sp>
          <p:nvSpPr>
            <p:cNvPr id="5" name="&quot;Not Allowed&quot; Symbol 4">
              <a:extLst>
                <a:ext uri="{FF2B5EF4-FFF2-40B4-BE49-F238E27FC236}">
                  <a16:creationId xmlns:a16="http://schemas.microsoft.com/office/drawing/2014/main" id="{7AD40437-04F8-4591-AED5-38248234B928}"/>
                </a:ext>
              </a:extLst>
            </p:cNvPr>
            <p:cNvSpPr/>
            <p:nvPr/>
          </p:nvSpPr>
          <p:spPr>
            <a:xfrm>
              <a:off x="9931158" y="3354340"/>
              <a:ext cx="2096547" cy="2097118"/>
            </a:xfrm>
            <a:prstGeom prst="noSmoking">
              <a:avLst>
                <a:gd name="adj" fmla="val 6501"/>
              </a:avLst>
            </a:prstGeom>
            <a:solidFill>
              <a:srgbClr val="FF0000">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solidFill>
                  <a:schemeClr val="tx1"/>
                </a:solidFill>
              </a:endParaRPr>
            </a:p>
          </p:txBody>
        </p:sp>
      </p:grpSp>
      <p:sp>
        <p:nvSpPr>
          <p:cNvPr id="3" name="Content Placeholder 2">
            <a:extLst>
              <a:ext uri="{FF2B5EF4-FFF2-40B4-BE49-F238E27FC236}">
                <a16:creationId xmlns:a16="http://schemas.microsoft.com/office/drawing/2014/main" id="{0D489FEF-A704-4258-91CB-FB774D41E1E2}"/>
              </a:ext>
            </a:extLst>
          </p:cNvPr>
          <p:cNvSpPr>
            <a:spLocks noGrp="1"/>
          </p:cNvSpPr>
          <p:nvPr>
            <p:ph idx="1"/>
          </p:nvPr>
        </p:nvSpPr>
        <p:spPr>
          <a:xfrm>
            <a:off x="539749" y="1412776"/>
            <a:ext cx="11110914" cy="4317624"/>
          </a:xfrm>
        </p:spPr>
        <p:txBody>
          <a:bodyPr vert="horz" lIns="0" tIns="0" rIns="0" bIns="0" rtlCol="0" anchor="t">
            <a:noAutofit/>
          </a:bodyPr>
          <a:lstStyle/>
          <a:p>
            <a:pPr marL="179705" indent="-179705">
              <a:lnSpc>
                <a:spcPct val="150000"/>
              </a:lnSpc>
            </a:pPr>
            <a:r>
              <a:rPr lang="en-GB"/>
              <a:t>Avoid building a “black box” where it is unclear how the output is created and </a:t>
            </a:r>
            <a:br>
              <a:rPr lang="en-GB"/>
            </a:br>
            <a:r>
              <a:rPr lang="en-GB"/>
              <a:t>if there are any conditions that causes it to be degraded.</a:t>
            </a:r>
          </a:p>
          <a:p>
            <a:pPr marL="0" indent="0">
              <a:buNone/>
            </a:pPr>
            <a:endParaRPr lang="en-GB"/>
          </a:p>
          <a:p>
            <a:pPr marL="179705" indent="-179705">
              <a:lnSpc>
                <a:spcPct val="150000"/>
              </a:lnSpc>
            </a:pPr>
            <a:r>
              <a:rPr lang="en-GB"/>
              <a:t>The following prosperities must be in place to trust the Digital Twin solution (DT):</a:t>
            </a:r>
            <a:endParaRPr lang="en-US"/>
          </a:p>
          <a:p>
            <a:pPr marL="395605" lvl="1" indent="-197485">
              <a:lnSpc>
                <a:spcPct val="150000"/>
              </a:lnSpc>
            </a:pPr>
            <a:r>
              <a:rPr lang="en-GB"/>
              <a:t>Sufficient data quality</a:t>
            </a:r>
            <a:endParaRPr lang="en-GB">
              <a:ea typeface="Verdana"/>
              <a:cs typeface="Verdana"/>
            </a:endParaRPr>
          </a:p>
          <a:p>
            <a:pPr marL="395605" lvl="1" indent="-197485">
              <a:lnSpc>
                <a:spcPct val="150000"/>
              </a:lnSpc>
            </a:pPr>
            <a:r>
              <a:rPr lang="en-GB"/>
              <a:t>Understand the algorithm and its limitations (in case of AI/ML: </a:t>
            </a:r>
            <a:r>
              <a:rPr lang="en-GB" err="1"/>
              <a:t>explainability</a:t>
            </a:r>
            <a:r>
              <a:rPr lang="en-GB"/>
              <a:t>)</a:t>
            </a:r>
          </a:p>
          <a:p>
            <a:pPr marL="395605" lvl="1" indent="-197485">
              <a:lnSpc>
                <a:spcPct val="150000"/>
              </a:lnSpc>
            </a:pPr>
            <a:r>
              <a:rPr lang="en-GB"/>
              <a:t>Understand the uncertainty in the output</a:t>
            </a:r>
            <a:endParaRPr lang="en-GB">
              <a:ea typeface="Verdana"/>
              <a:cs typeface="Verdana"/>
            </a:endParaRPr>
          </a:p>
          <a:p>
            <a:pPr marL="395605" lvl="1" indent="-197485">
              <a:lnSpc>
                <a:spcPct val="150000"/>
              </a:lnSpc>
            </a:pPr>
            <a:r>
              <a:rPr lang="en-GB"/>
              <a:t>Quality Indicators to report data quality issues and DT faults</a:t>
            </a:r>
          </a:p>
          <a:p>
            <a:pPr marL="395605" lvl="1" indent="-197485">
              <a:lnSpc>
                <a:spcPct val="150000"/>
              </a:lnSpc>
            </a:pPr>
            <a:r>
              <a:rPr lang="en-US"/>
              <a:t>Confidence that the DT represent the asset over time</a:t>
            </a:r>
          </a:p>
          <a:p>
            <a:pPr marL="395605" lvl="1" indent="-197485">
              <a:lnSpc>
                <a:spcPct val="150000"/>
              </a:lnSpc>
            </a:pPr>
            <a:r>
              <a:rPr lang="en-US"/>
              <a:t>Processes to confirm that capabilities remains valid over time</a:t>
            </a:r>
            <a:endParaRPr lang="en-GB"/>
          </a:p>
        </p:txBody>
      </p:sp>
    </p:spTree>
    <p:extLst>
      <p:ext uri="{BB962C8B-B14F-4D97-AF65-F5344CB8AC3E}">
        <p14:creationId xmlns:p14="http://schemas.microsoft.com/office/powerpoint/2010/main" val="428978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4">
            <a:extLst>
              <a:ext uri="{FF2B5EF4-FFF2-40B4-BE49-F238E27FC236}">
                <a16:creationId xmlns:a16="http://schemas.microsoft.com/office/drawing/2014/main" id="{211444DC-E9C2-4FE4-9D75-5DC7E5386499}"/>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544" b="544"/>
          <a:stretch/>
        </p:blipFill>
        <p:spPr>
          <a:xfrm>
            <a:off x="0" y="0"/>
            <a:ext cx="12192000" cy="6046788"/>
          </a:xfrm>
          <a:prstGeom prst="rect">
            <a:avLst/>
          </a:prstGeom>
        </p:spPr>
      </p:pic>
      <p:pic>
        <p:nvPicPr>
          <p:cNvPr id="15" name="Picture Placeholder 14">
            <a:extLst>
              <a:ext uri="{FF2B5EF4-FFF2-40B4-BE49-F238E27FC236}">
                <a16:creationId xmlns:a16="http://schemas.microsoft.com/office/drawing/2014/main" id="{DE9C105D-B19E-4E3D-8E02-76AC1853F654}"/>
              </a:ext>
            </a:extLst>
          </p:cNvPr>
          <p:cNvPicPr>
            <a:picLocks noGrp="1" noChangeAspect="1"/>
          </p:cNvPicPr>
          <p:nvPr>
            <p:ph type="pic" sz="quarter" idx="13"/>
            <p:custDataLst>
              <p:tags r:id="rId2"/>
            </p:custDataLst>
          </p:nvPr>
        </p:nvPicPr>
        <p:blipFill>
          <a:blip r:embed="rId5" cstate="print">
            <a:extLst>
              <a:ext uri="{28A0092B-C50C-407E-A947-70E740481C1C}">
                <a14:useLocalDpi xmlns:a14="http://schemas.microsoft.com/office/drawing/2010/main" val="0"/>
              </a:ext>
            </a:extLst>
          </a:blip>
          <a:srcRect t="583" b="583"/>
          <a:stretch/>
        </p:blipFill>
        <p:spPr>
          <a:prstGeom prst="rect">
            <a:avLst/>
          </a:prstGeom>
        </p:spPr>
      </p:pic>
      <p:sp>
        <p:nvSpPr>
          <p:cNvPr id="3" name="Title 2">
            <a:extLst>
              <a:ext uri="{FF2B5EF4-FFF2-40B4-BE49-F238E27FC236}">
                <a16:creationId xmlns:a16="http://schemas.microsoft.com/office/drawing/2014/main" id="{8E13D43F-3FFF-4EE7-8BDD-1E80B6683ECC}"/>
              </a:ext>
            </a:extLst>
          </p:cNvPr>
          <p:cNvSpPr>
            <a:spLocks noGrp="1"/>
          </p:cNvSpPr>
          <p:nvPr>
            <p:ph type="title"/>
          </p:nvPr>
        </p:nvSpPr>
        <p:spPr>
          <a:xfrm>
            <a:off x="539750" y="539750"/>
            <a:ext cx="11245710" cy="936000"/>
          </a:xfrm>
        </p:spPr>
        <p:txBody>
          <a:bodyPr/>
          <a:lstStyle/>
          <a:p>
            <a:r>
              <a:rPr lang="en-GB" sz="4000">
                <a:solidFill>
                  <a:schemeClr val="accent5"/>
                </a:solidFill>
              </a:rPr>
              <a:t>Four key questions related to Digital Twin maturity</a:t>
            </a:r>
            <a:endParaRPr lang="en-US" sz="4000">
              <a:solidFill>
                <a:schemeClr val="accent5"/>
              </a:solidFill>
            </a:endParaRPr>
          </a:p>
        </p:txBody>
      </p:sp>
      <p:sp>
        <p:nvSpPr>
          <p:cNvPr id="4" name="Slide Number Placeholder 3">
            <a:extLst>
              <a:ext uri="{FF2B5EF4-FFF2-40B4-BE49-F238E27FC236}">
                <a16:creationId xmlns:a16="http://schemas.microsoft.com/office/drawing/2014/main" id="{61E7DCD7-C2BC-4F31-B74B-F3BF6C7B984C}"/>
              </a:ext>
            </a:extLst>
          </p:cNvPr>
          <p:cNvSpPr>
            <a:spLocks noGrp="1"/>
          </p:cNvSpPr>
          <p:nvPr>
            <p:ph type="sldNum" sz="quarter" idx="12"/>
          </p:nvPr>
        </p:nvSpPr>
        <p:spPr/>
        <p:txBody>
          <a:bodyPr/>
          <a:lstStyle/>
          <a:p>
            <a:fld id="{5BA07366-CB75-4AA8-9E5B-928B849F427C}" type="slidenum">
              <a:rPr lang="en-GB" sz="600" smtClean="0"/>
              <a:pPr/>
              <a:t>15</a:t>
            </a:fld>
            <a:endParaRPr lang="en-GB" sz="600"/>
          </a:p>
        </p:txBody>
      </p:sp>
      <p:grpSp>
        <p:nvGrpSpPr>
          <p:cNvPr id="32" name="Group 31">
            <a:extLst>
              <a:ext uri="{FF2B5EF4-FFF2-40B4-BE49-F238E27FC236}">
                <a16:creationId xmlns:a16="http://schemas.microsoft.com/office/drawing/2014/main" id="{309E54EC-DEC6-4347-AF17-A7D599C18628}"/>
              </a:ext>
            </a:extLst>
          </p:cNvPr>
          <p:cNvGrpSpPr/>
          <p:nvPr/>
        </p:nvGrpSpPr>
        <p:grpSpPr>
          <a:xfrm>
            <a:off x="540811" y="1362925"/>
            <a:ext cx="2643187" cy="4440817"/>
            <a:chOff x="540811" y="1362925"/>
            <a:chExt cx="2643187" cy="4440817"/>
          </a:xfrm>
        </p:grpSpPr>
        <p:sp>
          <p:nvSpPr>
            <p:cNvPr id="10" name="Content Placeholder 4">
              <a:extLst>
                <a:ext uri="{FF2B5EF4-FFF2-40B4-BE49-F238E27FC236}">
                  <a16:creationId xmlns:a16="http://schemas.microsoft.com/office/drawing/2014/main" id="{722964F1-6B5C-4E1D-A718-FD87E741F93D}"/>
                </a:ext>
              </a:extLst>
            </p:cNvPr>
            <p:cNvSpPr txBox="1">
              <a:spLocks/>
            </p:cNvSpPr>
            <p:nvPr/>
          </p:nvSpPr>
          <p:spPr>
            <a:xfrm>
              <a:off x="540811" y="3573016"/>
              <a:ext cx="2643187" cy="2230726"/>
            </a:xfrm>
            <a:prstGeom prst="rect">
              <a:avLst/>
            </a:prstGeom>
            <a:solidFill>
              <a:schemeClr val="bg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GB" sz="4800" b="0">
                  <a:solidFill>
                    <a:srgbClr val="002060"/>
                  </a:solidFill>
                </a:rPr>
                <a:t>1</a:t>
              </a:r>
            </a:p>
            <a:p>
              <a:pPr lvl="3"/>
              <a:r>
                <a:rPr lang="en-GB" sz="1800" b="0">
                  <a:solidFill>
                    <a:srgbClr val="002060"/>
                  </a:solidFill>
                </a:rPr>
                <a:t>Am I confident in specifying the scope of the digital twin’s functionality?</a:t>
              </a:r>
            </a:p>
            <a:p>
              <a:pPr lvl="3"/>
              <a:endParaRPr lang="en-GB" sz="1600">
                <a:solidFill>
                  <a:schemeClr val="bg1"/>
                </a:solidFill>
              </a:endParaRPr>
            </a:p>
            <a:p>
              <a:pPr lvl="3"/>
              <a:endParaRPr lang="en-GB" sz="1800">
                <a:solidFill>
                  <a:schemeClr val="bg1"/>
                </a:solidFill>
              </a:endParaRPr>
            </a:p>
          </p:txBody>
        </p:sp>
        <p:pic>
          <p:nvPicPr>
            <p:cNvPr id="27" name="Picture 26">
              <a:extLst>
                <a:ext uri="{FF2B5EF4-FFF2-40B4-BE49-F238E27FC236}">
                  <a16:creationId xmlns:a16="http://schemas.microsoft.com/office/drawing/2014/main" id="{C4DC09CB-A9E4-44E6-A3FA-C0AD00B26B8B}"/>
                </a:ext>
              </a:extLst>
            </p:cNvPr>
            <p:cNvPicPr>
              <a:picLocks noChangeAspect="1"/>
            </p:cNvPicPr>
            <p:nvPr/>
          </p:nvPicPr>
          <p:blipFill>
            <a:blip r:embed="rId6"/>
            <a:stretch>
              <a:fillRect/>
            </a:stretch>
          </p:blipFill>
          <p:spPr>
            <a:xfrm>
              <a:off x="562920" y="1362925"/>
              <a:ext cx="2304256" cy="2066075"/>
            </a:xfrm>
            <a:prstGeom prst="rect">
              <a:avLst/>
            </a:prstGeom>
          </p:spPr>
        </p:pic>
      </p:grpSp>
      <p:grpSp>
        <p:nvGrpSpPr>
          <p:cNvPr id="33" name="Group 32">
            <a:extLst>
              <a:ext uri="{FF2B5EF4-FFF2-40B4-BE49-F238E27FC236}">
                <a16:creationId xmlns:a16="http://schemas.microsoft.com/office/drawing/2014/main" id="{D60283F8-D585-4BA2-8CAB-22949B500F16}"/>
              </a:ext>
            </a:extLst>
          </p:cNvPr>
          <p:cNvGrpSpPr/>
          <p:nvPr/>
        </p:nvGrpSpPr>
        <p:grpSpPr>
          <a:xfrm>
            <a:off x="3363032" y="1475750"/>
            <a:ext cx="2643187" cy="4329514"/>
            <a:chOff x="3363032" y="1475750"/>
            <a:chExt cx="2643187" cy="4329514"/>
          </a:xfrm>
        </p:grpSpPr>
        <p:sp>
          <p:nvSpPr>
            <p:cNvPr id="11" name="Content Placeholder 4">
              <a:extLst>
                <a:ext uri="{FF2B5EF4-FFF2-40B4-BE49-F238E27FC236}">
                  <a16:creationId xmlns:a16="http://schemas.microsoft.com/office/drawing/2014/main" id="{14D23EA8-33DD-40A8-BB3C-88419ECBD30B}"/>
                </a:ext>
              </a:extLst>
            </p:cNvPr>
            <p:cNvSpPr txBox="1">
              <a:spLocks/>
            </p:cNvSpPr>
            <p:nvPr/>
          </p:nvSpPr>
          <p:spPr>
            <a:xfrm>
              <a:off x="3363032" y="3573016"/>
              <a:ext cx="2643187" cy="2232248"/>
            </a:xfrm>
            <a:prstGeom prst="rect">
              <a:avLst/>
            </a:prstGeom>
            <a:solidFill>
              <a:schemeClr val="bg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GB" sz="4400" b="0">
                  <a:solidFill>
                    <a:srgbClr val="002060"/>
                  </a:solidFill>
                </a:rPr>
                <a:t>2</a:t>
              </a:r>
            </a:p>
            <a:p>
              <a:pPr lvl="3"/>
              <a:r>
                <a:rPr lang="en-GB" sz="1800" b="0">
                  <a:solidFill>
                    <a:srgbClr val="002060"/>
                  </a:solidFill>
                </a:rPr>
                <a:t>Will my digital twin work correctly and evolve alongside my physical asset over time?</a:t>
              </a:r>
              <a:endParaRPr lang="en-GB" sz="1800" b="0">
                <a:solidFill>
                  <a:schemeClr val="bg1"/>
                </a:solidFill>
              </a:endParaRPr>
            </a:p>
          </p:txBody>
        </p:sp>
        <p:pic>
          <p:nvPicPr>
            <p:cNvPr id="28" name="Picture 27">
              <a:extLst>
                <a:ext uri="{FF2B5EF4-FFF2-40B4-BE49-F238E27FC236}">
                  <a16:creationId xmlns:a16="http://schemas.microsoft.com/office/drawing/2014/main" id="{B45E7314-4C72-4F5F-820A-239763D0136C}"/>
                </a:ext>
              </a:extLst>
            </p:cNvPr>
            <p:cNvPicPr>
              <a:picLocks noChangeAspect="1"/>
            </p:cNvPicPr>
            <p:nvPr/>
          </p:nvPicPr>
          <p:blipFill>
            <a:blip r:embed="rId7"/>
            <a:stretch>
              <a:fillRect/>
            </a:stretch>
          </p:blipFill>
          <p:spPr>
            <a:xfrm>
              <a:off x="4126693" y="1475750"/>
              <a:ext cx="1115863" cy="1953250"/>
            </a:xfrm>
            <a:prstGeom prst="rect">
              <a:avLst/>
            </a:prstGeom>
          </p:spPr>
        </p:pic>
      </p:grpSp>
      <p:grpSp>
        <p:nvGrpSpPr>
          <p:cNvPr id="35" name="Group 34">
            <a:extLst>
              <a:ext uri="{FF2B5EF4-FFF2-40B4-BE49-F238E27FC236}">
                <a16:creationId xmlns:a16="http://schemas.microsoft.com/office/drawing/2014/main" id="{B33519E4-C603-41E1-ADCC-068A805692E6}"/>
              </a:ext>
            </a:extLst>
          </p:cNvPr>
          <p:cNvGrpSpPr/>
          <p:nvPr/>
        </p:nvGrpSpPr>
        <p:grpSpPr>
          <a:xfrm>
            <a:off x="6185253" y="1475748"/>
            <a:ext cx="2643187" cy="4327994"/>
            <a:chOff x="6185253" y="1475748"/>
            <a:chExt cx="2643187" cy="4327994"/>
          </a:xfrm>
        </p:grpSpPr>
        <p:sp>
          <p:nvSpPr>
            <p:cNvPr id="9" name="Content Placeholder 4">
              <a:extLst>
                <a:ext uri="{FF2B5EF4-FFF2-40B4-BE49-F238E27FC236}">
                  <a16:creationId xmlns:a16="http://schemas.microsoft.com/office/drawing/2014/main" id="{C003D2BD-1F95-4E42-908F-DFE072BF0F39}"/>
                </a:ext>
              </a:extLst>
            </p:cNvPr>
            <p:cNvSpPr txBox="1">
              <a:spLocks/>
            </p:cNvSpPr>
            <p:nvPr/>
          </p:nvSpPr>
          <p:spPr>
            <a:xfrm>
              <a:off x="6185253" y="3571494"/>
              <a:ext cx="2643187" cy="2232248"/>
            </a:xfrm>
            <a:prstGeom prst="rect">
              <a:avLst/>
            </a:prstGeom>
            <a:solidFill>
              <a:schemeClr val="bg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GB" sz="4400" b="0">
                  <a:solidFill>
                    <a:srgbClr val="002060"/>
                  </a:solidFill>
                </a:rPr>
                <a:t>3</a:t>
              </a:r>
            </a:p>
            <a:p>
              <a:pPr lvl="3"/>
              <a:r>
                <a:rPr lang="en-GB" sz="1800" b="0">
                  <a:solidFill>
                    <a:srgbClr val="002060"/>
                  </a:solidFill>
                </a:rPr>
                <a:t>Is my digital infrastructure right and safe for digital twin planning and operation?</a:t>
              </a:r>
              <a:r>
                <a:rPr lang="en-GB" sz="1800" b="0">
                  <a:solidFill>
                    <a:schemeClr val="bg1"/>
                  </a:solidFill>
                </a:rPr>
                <a:t>?</a:t>
              </a:r>
            </a:p>
            <a:p>
              <a:pPr lvl="3"/>
              <a:endParaRPr lang="en-GB" sz="1600">
                <a:solidFill>
                  <a:schemeClr val="bg1"/>
                </a:solidFill>
              </a:endParaRPr>
            </a:p>
          </p:txBody>
        </p:sp>
        <p:pic>
          <p:nvPicPr>
            <p:cNvPr id="29" name="Picture 28">
              <a:extLst>
                <a:ext uri="{FF2B5EF4-FFF2-40B4-BE49-F238E27FC236}">
                  <a16:creationId xmlns:a16="http://schemas.microsoft.com/office/drawing/2014/main" id="{57955887-1866-4087-817E-118CF91E6AAE}"/>
                </a:ext>
              </a:extLst>
            </p:cNvPr>
            <p:cNvPicPr>
              <a:picLocks noChangeAspect="1"/>
            </p:cNvPicPr>
            <p:nvPr/>
          </p:nvPicPr>
          <p:blipFill>
            <a:blip r:embed="rId8"/>
            <a:stretch>
              <a:fillRect/>
            </a:stretch>
          </p:blipFill>
          <p:spPr>
            <a:xfrm>
              <a:off x="6753519" y="1475748"/>
              <a:ext cx="1506653" cy="1953251"/>
            </a:xfrm>
            <a:prstGeom prst="rect">
              <a:avLst/>
            </a:prstGeom>
          </p:spPr>
        </p:pic>
      </p:grpSp>
      <p:grpSp>
        <p:nvGrpSpPr>
          <p:cNvPr id="34" name="Group 33">
            <a:extLst>
              <a:ext uri="{FF2B5EF4-FFF2-40B4-BE49-F238E27FC236}">
                <a16:creationId xmlns:a16="http://schemas.microsoft.com/office/drawing/2014/main" id="{0DA8A984-D092-4E7B-A231-2704CFFDF4E8}"/>
              </a:ext>
            </a:extLst>
          </p:cNvPr>
          <p:cNvGrpSpPr/>
          <p:nvPr/>
        </p:nvGrpSpPr>
        <p:grpSpPr>
          <a:xfrm>
            <a:off x="8872675" y="1378005"/>
            <a:ext cx="2912785" cy="4422629"/>
            <a:chOff x="8872675" y="1378005"/>
            <a:chExt cx="2912785" cy="4422629"/>
          </a:xfrm>
        </p:grpSpPr>
        <p:sp>
          <p:nvSpPr>
            <p:cNvPr id="13" name="Content Placeholder 4">
              <a:extLst>
                <a:ext uri="{FF2B5EF4-FFF2-40B4-BE49-F238E27FC236}">
                  <a16:creationId xmlns:a16="http://schemas.microsoft.com/office/drawing/2014/main" id="{B34E7787-501E-443E-BABA-C61C3B61C647}"/>
                </a:ext>
              </a:extLst>
            </p:cNvPr>
            <p:cNvSpPr txBox="1">
              <a:spLocks/>
            </p:cNvSpPr>
            <p:nvPr/>
          </p:nvSpPr>
          <p:spPr>
            <a:xfrm>
              <a:off x="9007475" y="3568386"/>
              <a:ext cx="2643187" cy="2232248"/>
            </a:xfrm>
            <a:prstGeom prst="rect">
              <a:avLst/>
            </a:prstGeom>
            <a:solidFill>
              <a:schemeClr val="bg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GB" sz="4400" b="0">
                  <a:solidFill>
                    <a:srgbClr val="002060"/>
                  </a:solidFill>
                </a:rPr>
                <a:t>4</a:t>
              </a:r>
            </a:p>
            <a:p>
              <a:pPr lvl="3"/>
              <a:r>
                <a:rPr lang="en-GB" sz="1800" b="0">
                  <a:solidFill>
                    <a:srgbClr val="002060"/>
                  </a:solidFill>
                </a:rPr>
                <a:t>Is my organization ready for digital twins and able to evolve alongside it?</a:t>
              </a:r>
            </a:p>
            <a:p>
              <a:pPr lvl="3"/>
              <a:endParaRPr lang="en-GB" sz="4400">
                <a:solidFill>
                  <a:schemeClr val="bg1"/>
                </a:solidFill>
              </a:endParaRPr>
            </a:p>
          </p:txBody>
        </p:sp>
        <p:pic>
          <p:nvPicPr>
            <p:cNvPr id="31" name="Picture 30">
              <a:extLst>
                <a:ext uri="{FF2B5EF4-FFF2-40B4-BE49-F238E27FC236}">
                  <a16:creationId xmlns:a16="http://schemas.microsoft.com/office/drawing/2014/main" id="{B20F5C0F-D8D4-4F7A-B4E2-A6FD8E74DAA2}"/>
                </a:ext>
              </a:extLst>
            </p:cNvPr>
            <p:cNvPicPr>
              <a:picLocks noChangeAspect="1"/>
            </p:cNvPicPr>
            <p:nvPr/>
          </p:nvPicPr>
          <p:blipFill>
            <a:blip r:embed="rId9"/>
            <a:stretch>
              <a:fillRect/>
            </a:stretch>
          </p:blipFill>
          <p:spPr>
            <a:xfrm>
              <a:off x="8872675" y="1378005"/>
              <a:ext cx="2912785" cy="2066075"/>
            </a:xfrm>
            <a:prstGeom prst="rect">
              <a:avLst/>
            </a:prstGeom>
          </p:spPr>
        </p:pic>
      </p:grpSp>
    </p:spTree>
    <p:extLst>
      <p:ext uri="{BB962C8B-B14F-4D97-AF65-F5344CB8AC3E}">
        <p14:creationId xmlns:p14="http://schemas.microsoft.com/office/powerpoint/2010/main" val="25790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88EE-FC0B-4693-8459-816BE5E2F84C}"/>
              </a:ext>
            </a:extLst>
          </p:cNvPr>
          <p:cNvSpPr>
            <a:spLocks noGrp="1"/>
          </p:cNvSpPr>
          <p:nvPr>
            <p:ph type="title"/>
          </p:nvPr>
        </p:nvSpPr>
        <p:spPr>
          <a:xfrm>
            <a:off x="533701" y="116632"/>
            <a:ext cx="11110914" cy="606700"/>
          </a:xfrm>
        </p:spPr>
        <p:txBody>
          <a:bodyPr/>
          <a:lstStyle/>
          <a:p>
            <a:r>
              <a:rPr lang="en-GB" dirty="0"/>
              <a:t>DNV Recommended Practices for successful deployment across the data value chain</a:t>
            </a:r>
          </a:p>
        </p:txBody>
      </p:sp>
      <p:sp>
        <p:nvSpPr>
          <p:cNvPr id="4" name="Slide Number Placeholder 3">
            <a:extLst>
              <a:ext uri="{FF2B5EF4-FFF2-40B4-BE49-F238E27FC236}">
                <a16:creationId xmlns:a16="http://schemas.microsoft.com/office/drawing/2014/main" id="{A7D639EF-122E-4ED3-9A4C-88877B453B05}"/>
              </a:ext>
            </a:extLst>
          </p:cNvPr>
          <p:cNvSpPr>
            <a:spLocks noGrp="1"/>
          </p:cNvSpPr>
          <p:nvPr>
            <p:ph type="sldNum" sz="quarter" idx="12"/>
          </p:nvPr>
        </p:nvSpPr>
        <p:spPr>
          <a:xfrm>
            <a:off x="565090" y="6453336"/>
            <a:ext cx="266400" cy="151200"/>
          </a:xfrm>
        </p:spPr>
        <p:txBody>
          <a:bodyPr/>
          <a:lstStyle/>
          <a:p>
            <a:fld id="{5BA07366-CB75-4AA8-9E5B-928B849F427C}" type="slidenum">
              <a:rPr lang="en-GB" smtClean="0"/>
              <a:t>16</a:t>
            </a:fld>
            <a:endParaRPr lang="en-GB"/>
          </a:p>
        </p:txBody>
      </p:sp>
      <p:grpSp>
        <p:nvGrpSpPr>
          <p:cNvPr id="7" name="Group 6">
            <a:extLst>
              <a:ext uri="{FF2B5EF4-FFF2-40B4-BE49-F238E27FC236}">
                <a16:creationId xmlns:a16="http://schemas.microsoft.com/office/drawing/2014/main" id="{C79C3C12-F60D-4E9A-A12B-285E8B54EA31}"/>
              </a:ext>
            </a:extLst>
          </p:cNvPr>
          <p:cNvGrpSpPr/>
          <p:nvPr/>
        </p:nvGrpSpPr>
        <p:grpSpPr>
          <a:xfrm>
            <a:off x="530164" y="993913"/>
            <a:ext cx="11145590" cy="4955367"/>
            <a:chOff x="530164" y="439629"/>
            <a:chExt cx="11145590" cy="5509651"/>
          </a:xfrm>
        </p:grpSpPr>
        <p:sp>
          <p:nvSpPr>
            <p:cNvPr id="5" name="Rectangle 4">
              <a:extLst>
                <a:ext uri="{FF2B5EF4-FFF2-40B4-BE49-F238E27FC236}">
                  <a16:creationId xmlns:a16="http://schemas.microsoft.com/office/drawing/2014/main" id="{0A274A97-874B-409A-A48A-1E86FAA72D40}"/>
                </a:ext>
              </a:extLst>
            </p:cNvPr>
            <p:cNvSpPr/>
            <p:nvPr/>
          </p:nvSpPr>
          <p:spPr>
            <a:xfrm>
              <a:off x="559703" y="1412620"/>
              <a:ext cx="2323107" cy="936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Design, building and Production/capture </a:t>
              </a:r>
            </a:p>
          </p:txBody>
        </p:sp>
        <p:sp>
          <p:nvSpPr>
            <p:cNvPr id="6" name="Rectangle 5">
              <a:extLst>
                <a:ext uri="{FF2B5EF4-FFF2-40B4-BE49-F238E27FC236}">
                  <a16:creationId xmlns:a16="http://schemas.microsoft.com/office/drawing/2014/main" id="{61CA0A24-8213-4E15-B7A3-FDF71664A482}"/>
                </a:ext>
              </a:extLst>
            </p:cNvPr>
            <p:cNvSpPr/>
            <p:nvPr/>
          </p:nvSpPr>
          <p:spPr>
            <a:xfrm>
              <a:off x="3526798" y="1406217"/>
              <a:ext cx="2323107" cy="936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Asset/storage</a:t>
              </a:r>
            </a:p>
          </p:txBody>
        </p:sp>
        <p:sp>
          <p:nvSpPr>
            <p:cNvPr id="9" name="Rectangle 8">
              <a:extLst>
                <a:ext uri="{FF2B5EF4-FFF2-40B4-BE49-F238E27FC236}">
                  <a16:creationId xmlns:a16="http://schemas.microsoft.com/office/drawing/2014/main" id="{C4224296-4339-4E03-AFDC-BB4496629DB2}"/>
                </a:ext>
              </a:extLst>
            </p:cNvPr>
            <p:cNvSpPr/>
            <p:nvPr/>
          </p:nvSpPr>
          <p:spPr>
            <a:xfrm>
              <a:off x="6422668" y="1412620"/>
              <a:ext cx="2323107" cy="936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Calculation/processing/modelling</a:t>
              </a:r>
            </a:p>
          </p:txBody>
        </p:sp>
        <p:sp>
          <p:nvSpPr>
            <p:cNvPr id="10" name="Rectangle 9">
              <a:extLst>
                <a:ext uri="{FF2B5EF4-FFF2-40B4-BE49-F238E27FC236}">
                  <a16:creationId xmlns:a16="http://schemas.microsoft.com/office/drawing/2014/main" id="{0CE9970F-5CCC-4A42-B3BD-0767423FD069}"/>
                </a:ext>
              </a:extLst>
            </p:cNvPr>
            <p:cNvSpPr/>
            <p:nvPr/>
          </p:nvSpPr>
          <p:spPr>
            <a:xfrm>
              <a:off x="9335192" y="1401386"/>
              <a:ext cx="2323107" cy="936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GB" sz="1600"/>
                <a:t>Analysis &amp; decision making</a:t>
              </a:r>
            </a:p>
          </p:txBody>
        </p:sp>
        <p:pic>
          <p:nvPicPr>
            <p:cNvPr id="11" name="Graphic 10">
              <a:extLst>
                <a:ext uri="{FF2B5EF4-FFF2-40B4-BE49-F238E27FC236}">
                  <a16:creationId xmlns:a16="http://schemas.microsoft.com/office/drawing/2014/main" id="{669AEE73-7C6C-41A1-AFC3-04CA46AC1E86}"/>
                </a:ext>
              </a:extLst>
            </p:cNvPr>
            <p:cNvPicPr>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7756" y="851132"/>
              <a:ext cx="481453" cy="486825"/>
            </a:xfrm>
            <a:prstGeom prst="rect">
              <a:avLst/>
            </a:prstGeom>
          </p:spPr>
        </p:pic>
        <p:pic>
          <p:nvPicPr>
            <p:cNvPr id="12" name="Graphic 11">
              <a:extLst>
                <a:ext uri="{FF2B5EF4-FFF2-40B4-BE49-F238E27FC236}">
                  <a16:creationId xmlns:a16="http://schemas.microsoft.com/office/drawing/2014/main" id="{B74CC43C-2AE6-4D30-B0C7-3FE665C8CB19}"/>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1459" y="840271"/>
              <a:ext cx="481453" cy="486825"/>
            </a:xfrm>
            <a:prstGeom prst="rect">
              <a:avLst/>
            </a:prstGeom>
          </p:spPr>
        </p:pic>
        <p:pic>
          <p:nvPicPr>
            <p:cNvPr id="13" name="Graphic 12">
              <a:extLst>
                <a:ext uri="{FF2B5EF4-FFF2-40B4-BE49-F238E27FC236}">
                  <a16:creationId xmlns:a16="http://schemas.microsoft.com/office/drawing/2014/main" id="{025F2D86-B9A7-40EC-A3E7-29B81818475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30164" y="782872"/>
              <a:ext cx="481453" cy="486825"/>
            </a:xfrm>
            <a:prstGeom prst="rect">
              <a:avLst/>
            </a:prstGeom>
          </p:spPr>
        </p:pic>
        <p:pic>
          <p:nvPicPr>
            <p:cNvPr id="14" name="Graphic 13">
              <a:extLst>
                <a:ext uri="{FF2B5EF4-FFF2-40B4-BE49-F238E27FC236}">
                  <a16:creationId xmlns:a16="http://schemas.microsoft.com/office/drawing/2014/main" id="{27065BE4-9B7B-4C5D-991D-ED0BAEA561E2}"/>
                </a:ext>
              </a:extLst>
            </p:cNvPr>
            <p:cNvPicPr>
              <a:picLocks/>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38001" y="830763"/>
              <a:ext cx="481453" cy="486825"/>
            </a:xfrm>
            <a:prstGeom prst="rect">
              <a:avLst/>
            </a:prstGeom>
          </p:spPr>
        </p:pic>
        <p:pic>
          <p:nvPicPr>
            <p:cNvPr id="26" name="Graphic 25">
              <a:extLst>
                <a:ext uri="{FF2B5EF4-FFF2-40B4-BE49-F238E27FC236}">
                  <a16:creationId xmlns:a16="http://schemas.microsoft.com/office/drawing/2014/main" id="{236F5FE1-80F0-430A-96F0-1733EDE27E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30409" y="529108"/>
              <a:ext cx="824921" cy="824921"/>
            </a:xfrm>
            <a:prstGeom prst="rect">
              <a:avLst/>
            </a:prstGeom>
          </p:spPr>
        </p:pic>
        <p:pic>
          <p:nvPicPr>
            <p:cNvPr id="28" name="Graphic 27" descr="Programmer female outline">
              <a:extLst>
                <a:ext uri="{FF2B5EF4-FFF2-40B4-BE49-F238E27FC236}">
                  <a16:creationId xmlns:a16="http://schemas.microsoft.com/office/drawing/2014/main" id="{64432031-E471-4F1D-8CF4-5D128C9ED6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96528" y="439629"/>
              <a:ext cx="914400" cy="914400"/>
            </a:xfrm>
            <a:prstGeom prst="rect">
              <a:avLst/>
            </a:prstGeom>
          </p:spPr>
        </p:pic>
        <p:pic>
          <p:nvPicPr>
            <p:cNvPr id="32" name="Graphic 31" descr="Illustrator outline">
              <a:extLst>
                <a:ext uri="{FF2B5EF4-FFF2-40B4-BE49-F238E27FC236}">
                  <a16:creationId xmlns:a16="http://schemas.microsoft.com/office/drawing/2014/main" id="{24CCF6F6-B4A8-49D7-AAFC-5D419A20BF9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39545" y="501412"/>
              <a:ext cx="914400" cy="914400"/>
            </a:xfrm>
            <a:prstGeom prst="rect">
              <a:avLst/>
            </a:prstGeom>
          </p:spPr>
        </p:pic>
        <p:sp>
          <p:nvSpPr>
            <p:cNvPr id="33" name="Rectangle 32">
              <a:extLst>
                <a:ext uri="{FF2B5EF4-FFF2-40B4-BE49-F238E27FC236}">
                  <a16:creationId xmlns:a16="http://schemas.microsoft.com/office/drawing/2014/main" id="{BE87ABC0-CA7B-48B2-BD6D-82C7D8261E37}"/>
                </a:ext>
              </a:extLst>
            </p:cNvPr>
            <p:cNvSpPr/>
            <p:nvPr/>
          </p:nvSpPr>
          <p:spPr>
            <a:xfrm>
              <a:off x="568984" y="4227927"/>
              <a:ext cx="2406576" cy="8300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Sensor system quality</a:t>
              </a:r>
            </a:p>
            <a:p>
              <a:pPr algn="ctr">
                <a:lnSpc>
                  <a:spcPct val="113000"/>
                </a:lnSpc>
                <a:spcBef>
                  <a:spcPts val="600"/>
                </a:spcBef>
              </a:pPr>
              <a:r>
                <a:rPr lang="en-GB" sz="1600">
                  <a:solidFill>
                    <a:schemeClr val="tx2"/>
                  </a:solidFill>
                </a:rPr>
                <a:t>DNV-RP-0317</a:t>
              </a:r>
            </a:p>
          </p:txBody>
        </p:sp>
        <p:sp>
          <p:nvSpPr>
            <p:cNvPr id="35" name="Rectangle 34">
              <a:extLst>
                <a:ext uri="{FF2B5EF4-FFF2-40B4-BE49-F238E27FC236}">
                  <a16:creationId xmlns:a16="http://schemas.microsoft.com/office/drawing/2014/main" id="{0EA7E4DE-CC2D-4287-BC29-DB4B60C4A234}"/>
                </a:ext>
              </a:extLst>
            </p:cNvPr>
            <p:cNvSpPr/>
            <p:nvPr/>
          </p:nvSpPr>
          <p:spPr>
            <a:xfrm>
              <a:off x="6431149" y="3361457"/>
              <a:ext cx="5220897" cy="698378"/>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Algorithm quality + (AI RP under development)</a:t>
              </a:r>
            </a:p>
            <a:p>
              <a:pPr algn="ctr">
                <a:lnSpc>
                  <a:spcPct val="113000"/>
                </a:lnSpc>
                <a:spcBef>
                  <a:spcPts val="600"/>
                </a:spcBef>
              </a:pPr>
              <a:r>
                <a:rPr lang="en-GB" sz="1600">
                  <a:solidFill>
                    <a:schemeClr val="tx2"/>
                  </a:solidFill>
                </a:rPr>
                <a:t>DNV-RP-0510</a:t>
              </a:r>
            </a:p>
          </p:txBody>
        </p:sp>
        <p:sp>
          <p:nvSpPr>
            <p:cNvPr id="36" name="Rectangle 35">
              <a:extLst>
                <a:ext uri="{FF2B5EF4-FFF2-40B4-BE49-F238E27FC236}">
                  <a16:creationId xmlns:a16="http://schemas.microsoft.com/office/drawing/2014/main" id="{6DFF5512-45EC-487E-ABE3-9D858A699859}"/>
                </a:ext>
              </a:extLst>
            </p:cNvPr>
            <p:cNvSpPr/>
            <p:nvPr/>
          </p:nvSpPr>
          <p:spPr>
            <a:xfrm>
              <a:off x="6431149" y="4208561"/>
              <a:ext cx="5220896" cy="8300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Simulation models</a:t>
              </a:r>
            </a:p>
            <a:p>
              <a:pPr algn="ctr">
                <a:lnSpc>
                  <a:spcPct val="113000"/>
                </a:lnSpc>
                <a:spcBef>
                  <a:spcPts val="600"/>
                </a:spcBef>
              </a:pPr>
              <a:r>
                <a:rPr lang="en-GB" sz="1600">
                  <a:solidFill>
                    <a:schemeClr val="tx2"/>
                  </a:solidFill>
                </a:rPr>
                <a:t>DNV-RP-0513</a:t>
              </a:r>
            </a:p>
          </p:txBody>
        </p:sp>
        <p:sp>
          <p:nvSpPr>
            <p:cNvPr id="37" name="Rectangle 36">
              <a:extLst>
                <a:ext uri="{FF2B5EF4-FFF2-40B4-BE49-F238E27FC236}">
                  <a16:creationId xmlns:a16="http://schemas.microsoft.com/office/drawing/2014/main" id="{32D352B2-6672-4A88-8B57-4403ABF72B62}"/>
                </a:ext>
              </a:extLst>
            </p:cNvPr>
            <p:cNvSpPr/>
            <p:nvPr/>
          </p:nvSpPr>
          <p:spPr>
            <a:xfrm>
              <a:off x="565475" y="3361457"/>
              <a:ext cx="5291861" cy="723547"/>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Data quality </a:t>
              </a:r>
              <a:r>
                <a:rPr lang="en-GB" sz="1600">
                  <a:solidFill>
                    <a:schemeClr val="tx2"/>
                  </a:solidFill>
                </a:rPr>
                <a:t>DNV-RP-0497</a:t>
              </a:r>
            </a:p>
          </p:txBody>
        </p:sp>
        <p:sp>
          <p:nvSpPr>
            <p:cNvPr id="15" name="Arrow: Right 14">
              <a:extLst>
                <a:ext uri="{FF2B5EF4-FFF2-40B4-BE49-F238E27FC236}">
                  <a16:creationId xmlns:a16="http://schemas.microsoft.com/office/drawing/2014/main" id="{CFDEBC48-880B-404F-85E7-8DADDC0BDC5A}"/>
                </a:ext>
              </a:extLst>
            </p:cNvPr>
            <p:cNvSpPr/>
            <p:nvPr/>
          </p:nvSpPr>
          <p:spPr>
            <a:xfrm>
              <a:off x="2968129" y="1745312"/>
              <a:ext cx="473349" cy="288032"/>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sp>
          <p:nvSpPr>
            <p:cNvPr id="25" name="Arrow: Right 24">
              <a:extLst>
                <a:ext uri="{FF2B5EF4-FFF2-40B4-BE49-F238E27FC236}">
                  <a16:creationId xmlns:a16="http://schemas.microsoft.com/office/drawing/2014/main" id="{3D9F44CB-1BE7-4990-B58C-9B4A1D5499EF}"/>
                </a:ext>
              </a:extLst>
            </p:cNvPr>
            <p:cNvSpPr/>
            <p:nvPr/>
          </p:nvSpPr>
          <p:spPr>
            <a:xfrm>
              <a:off x="5921130" y="1736604"/>
              <a:ext cx="473349" cy="288032"/>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sp>
          <p:nvSpPr>
            <p:cNvPr id="30" name="Arrow: Right 29">
              <a:extLst>
                <a:ext uri="{FF2B5EF4-FFF2-40B4-BE49-F238E27FC236}">
                  <a16:creationId xmlns:a16="http://schemas.microsoft.com/office/drawing/2014/main" id="{2AD11D0A-022A-4653-BB96-F657D852C939}"/>
                </a:ext>
              </a:extLst>
            </p:cNvPr>
            <p:cNvSpPr/>
            <p:nvPr/>
          </p:nvSpPr>
          <p:spPr>
            <a:xfrm>
              <a:off x="8803809" y="1745312"/>
              <a:ext cx="473349" cy="288032"/>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sp>
          <p:nvSpPr>
            <p:cNvPr id="22" name="Rectangle 21">
              <a:extLst>
                <a:ext uri="{FF2B5EF4-FFF2-40B4-BE49-F238E27FC236}">
                  <a16:creationId xmlns:a16="http://schemas.microsoft.com/office/drawing/2014/main" id="{5260F227-8B04-4A06-AF51-81ADBC597563}"/>
                </a:ext>
              </a:extLst>
            </p:cNvPr>
            <p:cNvSpPr/>
            <p:nvPr/>
          </p:nvSpPr>
          <p:spPr>
            <a:xfrm>
              <a:off x="565090" y="5225734"/>
              <a:ext cx="11110664" cy="7235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Asset Information Models</a:t>
              </a:r>
            </a:p>
            <a:p>
              <a:pPr algn="ctr">
                <a:lnSpc>
                  <a:spcPct val="113000"/>
                </a:lnSpc>
                <a:spcBef>
                  <a:spcPts val="600"/>
                </a:spcBef>
              </a:pPr>
              <a:r>
                <a:rPr lang="en-GB" sz="1600">
                  <a:solidFill>
                    <a:schemeClr val="tx2"/>
                  </a:solidFill>
                </a:rPr>
                <a:t>New recommended practice Q1 2023 based on READI JIP</a:t>
              </a:r>
            </a:p>
          </p:txBody>
        </p:sp>
        <p:sp>
          <p:nvSpPr>
            <p:cNvPr id="23" name="Rectangle 22">
              <a:extLst>
                <a:ext uri="{FF2B5EF4-FFF2-40B4-BE49-F238E27FC236}">
                  <a16:creationId xmlns:a16="http://schemas.microsoft.com/office/drawing/2014/main" id="{19DDE7CD-DBCB-42BD-8852-6D2F2BC5C8A2}"/>
                </a:ext>
              </a:extLst>
            </p:cNvPr>
            <p:cNvSpPr/>
            <p:nvPr/>
          </p:nvSpPr>
          <p:spPr>
            <a:xfrm>
              <a:off x="556994" y="2520083"/>
              <a:ext cx="11110664" cy="7235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Qualification and assurance of digital twins</a:t>
              </a:r>
            </a:p>
            <a:p>
              <a:pPr algn="ctr">
                <a:lnSpc>
                  <a:spcPct val="113000"/>
                </a:lnSpc>
                <a:spcBef>
                  <a:spcPts val="600"/>
                </a:spcBef>
              </a:pPr>
              <a:r>
                <a:rPr lang="en-GB" sz="1600">
                  <a:solidFill>
                    <a:schemeClr val="tx2"/>
                  </a:solidFill>
                </a:rPr>
                <a:t>DNV-RP-A204</a:t>
              </a:r>
            </a:p>
          </p:txBody>
        </p:sp>
        <p:sp>
          <p:nvSpPr>
            <p:cNvPr id="24" name="Rectangle 23">
              <a:extLst>
                <a:ext uri="{FF2B5EF4-FFF2-40B4-BE49-F238E27FC236}">
                  <a16:creationId xmlns:a16="http://schemas.microsoft.com/office/drawing/2014/main" id="{7AB1F4E7-8AE6-4F44-96E3-5057A10643E2}"/>
                </a:ext>
              </a:extLst>
            </p:cNvPr>
            <p:cNvSpPr/>
            <p:nvPr/>
          </p:nvSpPr>
          <p:spPr>
            <a:xfrm>
              <a:off x="3463702" y="4202832"/>
              <a:ext cx="2406576" cy="83004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b="1">
                  <a:solidFill>
                    <a:schemeClr val="tx2"/>
                  </a:solidFill>
                </a:rPr>
                <a:t>Cyber Security</a:t>
              </a:r>
            </a:p>
            <a:p>
              <a:pPr algn="ctr">
                <a:lnSpc>
                  <a:spcPct val="113000"/>
                </a:lnSpc>
                <a:spcBef>
                  <a:spcPts val="600"/>
                </a:spcBef>
              </a:pPr>
              <a:r>
                <a:rPr lang="en-GB" sz="1600">
                  <a:solidFill>
                    <a:schemeClr val="tx2"/>
                  </a:solidFill>
                </a:rPr>
                <a:t>DNV-RP-G108</a:t>
              </a:r>
            </a:p>
          </p:txBody>
        </p:sp>
      </p:grpSp>
      <p:sp>
        <p:nvSpPr>
          <p:cNvPr id="27" name="TextBox 26">
            <a:extLst>
              <a:ext uri="{FF2B5EF4-FFF2-40B4-BE49-F238E27FC236}">
                <a16:creationId xmlns:a16="http://schemas.microsoft.com/office/drawing/2014/main" id="{90E5722A-6EE3-4169-893B-E2E2053750FB}"/>
              </a:ext>
            </a:extLst>
          </p:cNvPr>
          <p:cNvSpPr txBox="1"/>
          <p:nvPr/>
        </p:nvSpPr>
        <p:spPr>
          <a:xfrm>
            <a:off x="568984" y="5961474"/>
            <a:ext cx="11106770" cy="707886"/>
          </a:xfrm>
          <a:prstGeom prst="rect">
            <a:avLst/>
          </a:prstGeom>
          <a:noFill/>
        </p:spPr>
        <p:txBody>
          <a:bodyPr wrap="square">
            <a:spAutoFit/>
          </a:bodyPr>
          <a:lstStyle/>
          <a:p>
            <a:pPr algn="ctr" defTabSz="1219169" hangingPunct="0"/>
            <a:r>
              <a:rPr lang="en-GB" sz="2000" kern="0">
                <a:latin typeface="Museo Sans 300"/>
                <a:sym typeface="Museo Sans 300"/>
              </a:rPr>
              <a:t>Efficient and trustworthy data sharing through </a:t>
            </a:r>
            <a:r>
              <a:rPr lang="en-GB" sz="2000" u="sng" kern="0">
                <a:latin typeface="Museo Sans 300"/>
                <a:sym typeface="Museo Sans 300"/>
              </a:rPr>
              <a:t>clearly defined requirements and a robust assurance process to confirm that capabilities remain valid over time</a:t>
            </a:r>
          </a:p>
        </p:txBody>
      </p:sp>
    </p:spTree>
    <p:extLst>
      <p:ext uri="{BB962C8B-B14F-4D97-AF65-F5344CB8AC3E}">
        <p14:creationId xmlns:p14="http://schemas.microsoft.com/office/powerpoint/2010/main" val="235184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62EE26-C939-612A-2175-0602BCD21D4E}"/>
              </a:ext>
            </a:extLst>
          </p:cNvPr>
          <p:cNvSpPr txBox="1"/>
          <p:nvPr/>
        </p:nvSpPr>
        <p:spPr>
          <a:xfrm>
            <a:off x="539750" y="539750"/>
            <a:ext cx="11110914" cy="93600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gn="ctr">
              <a:lnSpc>
                <a:spcPct val="83000"/>
              </a:lnSpc>
              <a:spcBef>
                <a:spcPct val="0"/>
              </a:spcBef>
              <a:spcAft>
                <a:spcPts val="600"/>
              </a:spcAft>
            </a:pPr>
            <a:r>
              <a:rPr lang="en-GB" sz="3600" b="0" kern="1200">
                <a:solidFill>
                  <a:schemeClr val="accent1"/>
                </a:solidFill>
                <a:latin typeface="+mj-lt"/>
                <a:ea typeface="+mj-ea"/>
                <a:cs typeface="+mj-cs"/>
              </a:rPr>
              <a:t>The importance of understanding of what level your organisation is</a:t>
            </a:r>
          </a:p>
        </p:txBody>
      </p:sp>
      <p:pic>
        <p:nvPicPr>
          <p:cNvPr id="9" name="Picture 9">
            <a:extLst>
              <a:ext uri="{FF2B5EF4-FFF2-40B4-BE49-F238E27FC236}">
                <a16:creationId xmlns:a16="http://schemas.microsoft.com/office/drawing/2014/main" id="{4CCABE8F-F3DD-93E0-3E8C-8BC69D32CD56}"/>
              </a:ext>
            </a:extLst>
          </p:cNvPr>
          <p:cNvPicPr>
            <a:picLocks noGrp="1" noChangeAspect="1"/>
          </p:cNvPicPr>
          <p:nvPr>
            <p:ph idx="1"/>
          </p:nvPr>
        </p:nvPicPr>
        <p:blipFill rotWithShape="1">
          <a:blip r:embed="rId3"/>
          <a:stretch/>
        </p:blipFill>
        <p:spPr>
          <a:xfrm>
            <a:off x="947732" y="1730376"/>
            <a:ext cx="10294948" cy="4317624"/>
          </a:xfrm>
          <a:noFill/>
        </p:spPr>
      </p:pic>
      <p:sp>
        <p:nvSpPr>
          <p:cNvPr id="21" name="Slide Number Placeholder 3">
            <a:extLst>
              <a:ext uri="{FF2B5EF4-FFF2-40B4-BE49-F238E27FC236}">
                <a16:creationId xmlns:a16="http://schemas.microsoft.com/office/drawing/2014/main" id="{AB87DD6A-86CA-42AF-FA8C-3515C4B52423}"/>
              </a:ext>
            </a:extLst>
          </p:cNvPr>
          <p:cNvSpPr>
            <a:spLocks noGrp="1"/>
          </p:cNvSpPr>
          <p:nvPr>
            <p:ph type="sldNum" sz="quarter" idx="12"/>
          </p:nvPr>
        </p:nvSpPr>
        <p:spPr>
          <a:xfrm>
            <a:off x="540000" y="6440400"/>
            <a:ext cx="266400" cy="151200"/>
          </a:xfrm>
        </p:spPr>
        <p:txBody>
          <a:bodyPr/>
          <a:lstStyle/>
          <a:p>
            <a:pPr>
              <a:spcAft>
                <a:spcPts val="600"/>
              </a:spcAft>
            </a:pPr>
            <a:fld id="{5BA07366-CB75-4AA8-9E5B-928B849F427C}" type="slidenum">
              <a:rPr lang="en-GB" smtClean="0"/>
              <a:pPr>
                <a:spcAft>
                  <a:spcPts val="600"/>
                </a:spcAft>
              </a:pPr>
              <a:t>17</a:t>
            </a:fld>
            <a:endParaRPr lang="en-GB"/>
          </a:p>
        </p:txBody>
      </p:sp>
      <p:sp>
        <p:nvSpPr>
          <p:cNvPr id="4" name="Slide Number Placeholder 3" hidden="1">
            <a:extLst>
              <a:ext uri="{FF2B5EF4-FFF2-40B4-BE49-F238E27FC236}">
                <a16:creationId xmlns:a16="http://schemas.microsoft.com/office/drawing/2014/main" id="{77D92476-1C4A-C552-C148-6B5447F1EE04}"/>
              </a:ext>
            </a:extLst>
          </p:cNvPr>
          <p:cNvSpPr>
            <a:spLocks noGrp="1"/>
          </p:cNvSpPr>
          <p:nvPr>
            <p:ph type="sldNum" sz="quarter" idx="4294967295"/>
          </p:nvPr>
        </p:nvSpPr>
        <p:spPr>
          <a:xfrm>
            <a:off x="540000" y="6440400"/>
            <a:ext cx="266400" cy="151200"/>
          </a:xfrm>
        </p:spPr>
        <p:txBody>
          <a:bodyPr/>
          <a:lstStyle/>
          <a:p>
            <a:pPr>
              <a:spcAft>
                <a:spcPts val="600"/>
              </a:spcAft>
            </a:pPr>
            <a:fld id="{5BA07366-CB75-4AA8-9E5B-928B849F427C}" type="slidenum">
              <a:rPr lang="en-GB" smtClean="0"/>
              <a:pPr>
                <a:spcAft>
                  <a:spcPts val="600"/>
                </a:spcAft>
              </a:pPr>
              <a:t>17</a:t>
            </a:fld>
            <a:endParaRPr lang="en-GB"/>
          </a:p>
        </p:txBody>
      </p:sp>
      <p:pic>
        <p:nvPicPr>
          <p:cNvPr id="6" name="Picture 5" descr="A picture containing text, clock&#10;&#10;Description automatically generated">
            <a:extLst>
              <a:ext uri="{FF2B5EF4-FFF2-40B4-BE49-F238E27FC236}">
                <a16:creationId xmlns:a16="http://schemas.microsoft.com/office/drawing/2014/main" id="{C98AB50B-9495-4AF9-BF0D-3925A51DF2BD}"/>
              </a:ext>
            </a:extLst>
          </p:cNvPr>
          <p:cNvPicPr>
            <a:picLocks noChangeAspect="1"/>
          </p:cNvPicPr>
          <p:nvPr/>
        </p:nvPicPr>
        <p:blipFill>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9912424" y="1844824"/>
            <a:ext cx="758338" cy="745746"/>
          </a:xfrm>
          <a:prstGeom prst="rect">
            <a:avLst/>
          </a:prstGeom>
          <a:solidFill>
            <a:schemeClr val="bg1"/>
          </a:solidFill>
        </p:spPr>
      </p:pic>
    </p:spTree>
    <p:extLst>
      <p:ext uri="{BB962C8B-B14F-4D97-AF65-F5344CB8AC3E}">
        <p14:creationId xmlns:p14="http://schemas.microsoft.com/office/powerpoint/2010/main" val="293677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04664"/>
            <a:ext cx="10739239" cy="936000"/>
          </a:xfrm>
        </p:spPr>
        <p:txBody>
          <a:bodyPr/>
          <a:lstStyle/>
          <a:p>
            <a:r>
              <a:rPr lang="en-GB"/>
              <a:t>Example: Data Management Maturity Assessment</a:t>
            </a:r>
          </a:p>
        </p:txBody>
      </p:sp>
      <p:pic>
        <p:nvPicPr>
          <p:cNvPr id="1026" name="Picture 2" descr="Data management - maturity assessment">
            <a:extLst>
              <a:ext uri="{FF2B5EF4-FFF2-40B4-BE49-F238E27FC236}">
                <a16:creationId xmlns:a16="http://schemas.microsoft.com/office/drawing/2014/main" id="{0CCF54CD-BC75-4D79-972C-E1EB2D6B3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061068"/>
            <a:ext cx="9073008" cy="50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1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2964-114B-4B61-9C6C-D6CC9DA2115C}"/>
              </a:ext>
            </a:extLst>
          </p:cNvPr>
          <p:cNvSpPr>
            <a:spLocks noGrp="1"/>
          </p:cNvSpPr>
          <p:nvPr>
            <p:ph type="title"/>
          </p:nvPr>
        </p:nvSpPr>
        <p:spPr>
          <a:xfrm>
            <a:off x="540000" y="1536806"/>
            <a:ext cx="10884592" cy="3784387"/>
          </a:xfrm>
        </p:spPr>
        <p:txBody>
          <a:bodyPr/>
          <a:lstStyle/>
          <a:p>
            <a:pPr algn="ctr"/>
            <a:r>
              <a:rPr lang="en-GB" dirty="0"/>
              <a:t>Digital Twin in Power &amp; Utilities</a:t>
            </a:r>
            <a:br>
              <a:rPr lang="en-GB" dirty="0"/>
            </a:br>
            <a:r>
              <a:rPr lang="en-GB" sz="5400" dirty="0"/>
              <a:t>- </a:t>
            </a:r>
            <a:r>
              <a:rPr lang="en-GB" sz="4800" dirty="0"/>
              <a:t>examples and projects</a:t>
            </a:r>
            <a:endParaRPr lang="en-GB" dirty="0"/>
          </a:p>
        </p:txBody>
      </p:sp>
      <p:sp>
        <p:nvSpPr>
          <p:cNvPr id="3" name="Slide Number Placeholder 2">
            <a:extLst>
              <a:ext uri="{FF2B5EF4-FFF2-40B4-BE49-F238E27FC236}">
                <a16:creationId xmlns:a16="http://schemas.microsoft.com/office/drawing/2014/main" id="{8CEA8045-3A07-476C-B816-305D79BDB22B}"/>
              </a:ext>
            </a:extLst>
          </p:cNvPr>
          <p:cNvSpPr>
            <a:spLocks noGrp="1"/>
          </p:cNvSpPr>
          <p:nvPr>
            <p:ph type="sldNum" sz="quarter" idx="12"/>
          </p:nvPr>
        </p:nvSpPr>
        <p:spPr/>
        <p:txBody>
          <a:bodyPr/>
          <a:lstStyle/>
          <a:p>
            <a:fld id="{5BA07366-CB75-4AA8-9E5B-928B849F427C}" type="slidenum">
              <a:rPr lang="en-GB" smtClean="0"/>
              <a:pPr/>
              <a:t>19</a:t>
            </a:fld>
            <a:endParaRPr lang="en-GB"/>
          </a:p>
        </p:txBody>
      </p:sp>
    </p:spTree>
    <p:extLst>
      <p:ext uri="{BB962C8B-B14F-4D97-AF65-F5344CB8AC3E}">
        <p14:creationId xmlns:p14="http://schemas.microsoft.com/office/powerpoint/2010/main" val="188395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768"/>
            <a:ext cx="11110914" cy="936000"/>
          </a:xfrm>
        </p:spPr>
        <p:txBody>
          <a:bodyPr/>
          <a:lstStyle/>
          <a:p>
            <a:r>
              <a:rPr lang="en-GB" sz="2800"/>
              <a:t>DNV, an independent assurance and risk management company</a:t>
            </a:r>
          </a:p>
        </p:txBody>
      </p:sp>
      <p:sp>
        <p:nvSpPr>
          <p:cNvPr id="22" name="Rectangle 21">
            <a:extLst>
              <a:ext uri="{FF2B5EF4-FFF2-40B4-BE49-F238E27FC236}">
                <a16:creationId xmlns:a16="http://schemas.microsoft.com/office/drawing/2014/main" id="{DB6404DC-0FBA-4B0F-B72B-86DAF1819159}"/>
              </a:ext>
            </a:extLst>
          </p:cNvPr>
          <p:cNvSpPr/>
          <p:nvPr/>
        </p:nvSpPr>
        <p:spPr>
          <a:xfrm>
            <a:off x="547334" y="2247784"/>
            <a:ext cx="3575403" cy="1685551"/>
          </a:xfrm>
          <a:prstGeom prst="rect">
            <a:avLst/>
          </a:prstGeom>
          <a:solidFill>
            <a:schemeClr val="accent4">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45720" rtlCol="0" anchor="t"/>
          <a:lstStyle/>
          <a:p>
            <a:pPr algn="ctr">
              <a:lnSpc>
                <a:spcPct val="113000"/>
              </a:lnSpc>
              <a:spcBef>
                <a:spcPts val="600"/>
              </a:spcBef>
            </a:pPr>
            <a:r>
              <a:rPr lang="en-GB" sz="1600" b="1">
                <a:solidFill>
                  <a:schemeClr val="accent1"/>
                </a:solidFill>
              </a:rPr>
              <a:t>Ship and offshore </a:t>
            </a:r>
            <a:br>
              <a:rPr lang="en-GB" sz="1600" b="1">
                <a:solidFill>
                  <a:schemeClr val="bg1"/>
                </a:solidFill>
              </a:rPr>
            </a:br>
            <a:r>
              <a:rPr lang="en-GB" sz="1600" b="1">
                <a:solidFill>
                  <a:schemeClr val="bg1"/>
                </a:solidFill>
              </a:rPr>
              <a:t>classification and advisory</a:t>
            </a:r>
            <a:endParaRPr lang="en-GB" sz="1600" b="1">
              <a:solidFill>
                <a:schemeClr val="bg1"/>
              </a:solidFill>
              <a:ea typeface="Verdana"/>
            </a:endParaRPr>
          </a:p>
        </p:txBody>
      </p:sp>
      <p:sp>
        <p:nvSpPr>
          <p:cNvPr id="27" name="Rectangle 26">
            <a:extLst>
              <a:ext uri="{FF2B5EF4-FFF2-40B4-BE49-F238E27FC236}">
                <a16:creationId xmlns:a16="http://schemas.microsoft.com/office/drawing/2014/main" id="{6C1CAE41-45DC-43EC-9F5E-7A4956C85E3B}"/>
              </a:ext>
            </a:extLst>
          </p:cNvPr>
          <p:cNvSpPr/>
          <p:nvPr/>
        </p:nvSpPr>
        <p:spPr>
          <a:xfrm>
            <a:off x="4303714" y="2246949"/>
            <a:ext cx="3582986" cy="1686107"/>
          </a:xfrm>
          <a:prstGeom prst="rect">
            <a:avLst/>
          </a:prstGeom>
          <a:solidFill>
            <a:schemeClr val="accent4">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45720" rtlCol="0" anchor="t"/>
          <a:lstStyle/>
          <a:p>
            <a:pPr algn="ctr">
              <a:lnSpc>
                <a:spcPct val="113000"/>
              </a:lnSpc>
              <a:spcBef>
                <a:spcPts val="600"/>
              </a:spcBef>
            </a:pPr>
            <a:r>
              <a:rPr lang="en-GB" sz="1600" b="1">
                <a:solidFill>
                  <a:schemeClr val="accent1"/>
                </a:solidFill>
              </a:rPr>
              <a:t>Energy</a:t>
            </a:r>
            <a:r>
              <a:rPr lang="en-GB" sz="1600" b="1">
                <a:solidFill>
                  <a:schemeClr val="bg1"/>
                </a:solidFill>
              </a:rPr>
              <a:t> advisory, certification, verification, inspection and monitoring</a:t>
            </a:r>
            <a:endParaRPr lang="en-GB" sz="1600" b="1">
              <a:solidFill>
                <a:schemeClr val="bg1"/>
              </a:solidFill>
              <a:ea typeface="Verdana"/>
            </a:endParaRPr>
          </a:p>
        </p:txBody>
      </p:sp>
      <p:sp>
        <p:nvSpPr>
          <p:cNvPr id="25" name="Rectangle 24">
            <a:extLst>
              <a:ext uri="{FF2B5EF4-FFF2-40B4-BE49-F238E27FC236}">
                <a16:creationId xmlns:a16="http://schemas.microsoft.com/office/drawing/2014/main" id="{8C5FEC78-EB0A-4589-AB52-CDF211772301}"/>
              </a:ext>
            </a:extLst>
          </p:cNvPr>
          <p:cNvSpPr/>
          <p:nvPr/>
        </p:nvSpPr>
        <p:spPr>
          <a:xfrm>
            <a:off x="8075852" y="2246949"/>
            <a:ext cx="3582986" cy="1686107"/>
          </a:xfrm>
          <a:prstGeom prst="rect">
            <a:avLst/>
          </a:prstGeom>
          <a:solidFill>
            <a:schemeClr val="accent4">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45720" rtlCol="0" anchor="t"/>
          <a:lstStyle/>
          <a:p>
            <a:pPr algn="ctr">
              <a:lnSpc>
                <a:spcPct val="113000"/>
              </a:lnSpc>
              <a:spcBef>
                <a:spcPts val="600"/>
              </a:spcBef>
            </a:pPr>
            <a:r>
              <a:rPr lang="en-GB" sz="1600" b="1">
                <a:solidFill>
                  <a:schemeClr val="bg1"/>
                </a:solidFill>
              </a:rPr>
              <a:t>Management system </a:t>
            </a:r>
            <a:r>
              <a:rPr lang="en-GB" sz="1600" b="1">
                <a:solidFill>
                  <a:schemeClr val="accent1"/>
                </a:solidFill>
              </a:rPr>
              <a:t>certification</a:t>
            </a:r>
            <a:r>
              <a:rPr lang="en-GB" sz="1600" b="1">
                <a:solidFill>
                  <a:schemeClr val="bg1"/>
                </a:solidFill>
              </a:rPr>
              <a:t>, supply chain and </a:t>
            </a:r>
            <a:br>
              <a:rPr lang="en-GB" sz="1600" b="1">
                <a:solidFill>
                  <a:schemeClr val="bg1"/>
                </a:solidFill>
              </a:rPr>
            </a:br>
            <a:r>
              <a:rPr lang="en-GB" sz="1600" b="1">
                <a:solidFill>
                  <a:schemeClr val="bg1"/>
                </a:solidFill>
              </a:rPr>
              <a:t> product </a:t>
            </a:r>
            <a:r>
              <a:rPr lang="en-GB" sz="1600" b="1">
                <a:solidFill>
                  <a:schemeClr val="accent1"/>
                </a:solidFill>
              </a:rPr>
              <a:t>assurance</a:t>
            </a:r>
            <a:endParaRPr lang="en-GB" sz="1600" b="1">
              <a:solidFill>
                <a:schemeClr val="accent1"/>
              </a:solidFill>
              <a:ea typeface="Verdana"/>
            </a:endParaRPr>
          </a:p>
        </p:txBody>
      </p:sp>
      <p:sp>
        <p:nvSpPr>
          <p:cNvPr id="23" name="Rectangle 22">
            <a:extLst>
              <a:ext uri="{FF2B5EF4-FFF2-40B4-BE49-F238E27FC236}">
                <a16:creationId xmlns:a16="http://schemas.microsoft.com/office/drawing/2014/main" id="{D4E93955-5D7E-458D-A38D-816874B60109}"/>
              </a:ext>
            </a:extLst>
          </p:cNvPr>
          <p:cNvSpPr/>
          <p:nvPr/>
        </p:nvSpPr>
        <p:spPr>
          <a:xfrm>
            <a:off x="539750" y="4033900"/>
            <a:ext cx="11110914" cy="845963"/>
          </a:xfrm>
          <a:prstGeom prst="rect">
            <a:avLst/>
          </a:prstGeom>
          <a:solidFill>
            <a:schemeClr val="accent4">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45720" rtlCol="0" anchor="t"/>
          <a:lstStyle/>
          <a:p>
            <a:pPr algn="ctr">
              <a:lnSpc>
                <a:spcPct val="200000"/>
              </a:lnSpc>
              <a:spcBef>
                <a:spcPts val="600"/>
              </a:spcBef>
            </a:pPr>
            <a:r>
              <a:rPr lang="en-GB" sz="1600" b="1">
                <a:solidFill>
                  <a:schemeClr val="bg1"/>
                </a:solidFill>
              </a:rPr>
              <a:t>Software, platforms and </a:t>
            </a:r>
            <a:r>
              <a:rPr lang="en-GB" sz="1600" b="1">
                <a:solidFill>
                  <a:srgbClr val="002060"/>
                </a:solidFill>
              </a:rPr>
              <a:t>digital asset</a:t>
            </a:r>
            <a:r>
              <a:rPr lang="en-GB" sz="1600" b="1">
                <a:solidFill>
                  <a:schemeClr val="bg1"/>
                </a:solidFill>
              </a:rPr>
              <a:t> solutions </a:t>
            </a:r>
            <a:endParaRPr lang="en-GB" sz="1600" b="1">
              <a:solidFill>
                <a:schemeClr val="bg1"/>
              </a:solidFill>
              <a:ea typeface="Verdana"/>
            </a:endParaRPr>
          </a:p>
        </p:txBody>
      </p:sp>
      <p:pic>
        <p:nvPicPr>
          <p:cNvPr id="5" name="Graphic 4">
            <a:extLst>
              <a:ext uri="{FF2B5EF4-FFF2-40B4-BE49-F238E27FC236}">
                <a16:creationId xmlns:a16="http://schemas.microsoft.com/office/drawing/2014/main" id="{F415BC8B-7EC3-4902-99DA-34D837AA1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7159" y="2996952"/>
            <a:ext cx="918509" cy="918509"/>
          </a:xfrm>
          <a:prstGeom prst="rect">
            <a:avLst/>
          </a:prstGeom>
        </p:spPr>
      </p:pic>
      <p:pic>
        <p:nvPicPr>
          <p:cNvPr id="7" name="Graphic 6">
            <a:extLst>
              <a:ext uri="{FF2B5EF4-FFF2-40B4-BE49-F238E27FC236}">
                <a16:creationId xmlns:a16="http://schemas.microsoft.com/office/drawing/2014/main" id="{A87AE08C-C145-4A77-9102-67184D89ADE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6755" y="3149123"/>
            <a:ext cx="766339" cy="766339"/>
          </a:xfrm>
          <a:prstGeom prst="rect">
            <a:avLst/>
          </a:prstGeom>
        </p:spPr>
      </p:pic>
      <p:pic>
        <p:nvPicPr>
          <p:cNvPr id="9" name="Graphic 8">
            <a:extLst>
              <a:ext uri="{FF2B5EF4-FFF2-40B4-BE49-F238E27FC236}">
                <a16:creationId xmlns:a16="http://schemas.microsoft.com/office/drawing/2014/main" id="{8AA036ED-A426-423A-B9D4-78F36B5808A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76575" y="3119573"/>
            <a:ext cx="795889" cy="795889"/>
          </a:xfrm>
          <a:prstGeom prst="rect">
            <a:avLst/>
          </a:prstGeom>
        </p:spPr>
      </p:pic>
      <p:pic>
        <p:nvPicPr>
          <p:cNvPr id="11" name="Graphic 10">
            <a:extLst>
              <a:ext uri="{FF2B5EF4-FFF2-40B4-BE49-F238E27FC236}">
                <a16:creationId xmlns:a16="http://schemas.microsoft.com/office/drawing/2014/main" id="{D7F75C01-DCAB-4C5A-AC0A-2C6021107E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80070" y="3933056"/>
            <a:ext cx="964052" cy="964052"/>
          </a:xfrm>
          <a:prstGeom prst="rect">
            <a:avLst/>
          </a:prstGeom>
        </p:spPr>
      </p:pic>
      <p:sp>
        <p:nvSpPr>
          <p:cNvPr id="21" name="Content Placeholder 4">
            <a:extLst>
              <a:ext uri="{FF2B5EF4-FFF2-40B4-BE49-F238E27FC236}">
                <a16:creationId xmlns:a16="http://schemas.microsoft.com/office/drawing/2014/main" id="{78B0C51D-ED57-48BD-B2F6-336ECC5087F6}"/>
              </a:ext>
            </a:extLst>
          </p:cNvPr>
          <p:cNvSpPr txBox="1">
            <a:spLocks/>
          </p:cNvSpPr>
          <p:nvPr/>
        </p:nvSpPr>
        <p:spPr>
          <a:xfrm>
            <a:off x="539750" y="836712"/>
            <a:ext cx="2077200" cy="1203670"/>
          </a:xfrm>
          <a:prstGeom prst="rect">
            <a:avLst/>
          </a:prstGeom>
          <a:solidFill>
            <a:schemeClr val="accent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lgn="ctr"/>
            <a:r>
              <a:rPr lang="en-US" sz="3600" spc="0">
                <a:solidFill>
                  <a:schemeClr val="bg1"/>
                </a:solidFill>
              </a:rPr>
              <a:t>157</a:t>
            </a:r>
          </a:p>
          <a:p>
            <a:pPr marL="0" indent="0" algn="ctr">
              <a:spcBef>
                <a:spcPts val="0"/>
              </a:spcBef>
              <a:buNone/>
            </a:pPr>
            <a:r>
              <a:rPr lang="en-GB" sz="1400">
                <a:solidFill>
                  <a:schemeClr val="bg1"/>
                </a:solidFill>
              </a:rPr>
              <a:t>years</a:t>
            </a:r>
          </a:p>
        </p:txBody>
      </p:sp>
      <p:sp>
        <p:nvSpPr>
          <p:cNvPr id="24" name="Content Placeholder 4">
            <a:extLst>
              <a:ext uri="{FF2B5EF4-FFF2-40B4-BE49-F238E27FC236}">
                <a16:creationId xmlns:a16="http://schemas.microsoft.com/office/drawing/2014/main" id="{290AD056-F560-409D-AC4F-8AF17CDD985A}"/>
              </a:ext>
            </a:extLst>
          </p:cNvPr>
          <p:cNvSpPr txBox="1">
            <a:spLocks/>
          </p:cNvSpPr>
          <p:nvPr/>
        </p:nvSpPr>
        <p:spPr>
          <a:xfrm>
            <a:off x="2798179" y="836712"/>
            <a:ext cx="2077200" cy="1203670"/>
          </a:xfrm>
          <a:prstGeom prst="rect">
            <a:avLst/>
          </a:prstGeom>
          <a:solidFill>
            <a:schemeClr val="accent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lgn="ctr"/>
            <a:r>
              <a:rPr lang="en-US" sz="3600" spc="0">
                <a:solidFill>
                  <a:schemeClr val="bg1"/>
                </a:solidFill>
              </a:rPr>
              <a:t>~12,000</a:t>
            </a:r>
          </a:p>
          <a:p>
            <a:pPr marL="0" indent="0" algn="ctr">
              <a:spcBef>
                <a:spcPts val="0"/>
              </a:spcBef>
              <a:buNone/>
            </a:pPr>
            <a:r>
              <a:rPr lang="en-GB" sz="1400">
                <a:solidFill>
                  <a:schemeClr val="bg1"/>
                </a:solidFill>
              </a:rPr>
              <a:t>employees</a:t>
            </a:r>
            <a:endParaRPr lang="en-US" sz="1400">
              <a:solidFill>
                <a:schemeClr val="bg1"/>
              </a:solidFill>
            </a:endParaRPr>
          </a:p>
        </p:txBody>
      </p:sp>
      <p:sp>
        <p:nvSpPr>
          <p:cNvPr id="26" name="Content Placeholder 4">
            <a:extLst>
              <a:ext uri="{FF2B5EF4-FFF2-40B4-BE49-F238E27FC236}">
                <a16:creationId xmlns:a16="http://schemas.microsoft.com/office/drawing/2014/main" id="{7C9177BE-FCD8-48DF-8FE9-97A525B667EC}"/>
              </a:ext>
            </a:extLst>
          </p:cNvPr>
          <p:cNvSpPr txBox="1">
            <a:spLocks/>
          </p:cNvSpPr>
          <p:nvPr/>
        </p:nvSpPr>
        <p:spPr>
          <a:xfrm>
            <a:off x="5056608" y="836712"/>
            <a:ext cx="2077200" cy="1203670"/>
          </a:xfrm>
          <a:prstGeom prst="rect">
            <a:avLst/>
          </a:prstGeom>
          <a:solidFill>
            <a:schemeClr val="accent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lgn="ctr"/>
            <a:r>
              <a:rPr lang="en-US" sz="3600" spc="0">
                <a:solidFill>
                  <a:schemeClr val="bg1"/>
                </a:solidFill>
              </a:rPr>
              <a:t>100,000</a:t>
            </a:r>
          </a:p>
          <a:p>
            <a:pPr marL="0" indent="0" algn="ctr">
              <a:spcBef>
                <a:spcPts val="0"/>
              </a:spcBef>
              <a:buNone/>
            </a:pPr>
            <a:r>
              <a:rPr lang="en-GB" sz="1400">
                <a:solidFill>
                  <a:schemeClr val="bg1"/>
                </a:solidFill>
              </a:rPr>
              <a:t>customers</a:t>
            </a:r>
            <a:endParaRPr lang="en-US" sz="1400">
              <a:solidFill>
                <a:schemeClr val="bg1"/>
              </a:solidFill>
            </a:endParaRPr>
          </a:p>
        </p:txBody>
      </p:sp>
      <p:sp>
        <p:nvSpPr>
          <p:cNvPr id="28" name="Content Placeholder 4">
            <a:extLst>
              <a:ext uri="{FF2B5EF4-FFF2-40B4-BE49-F238E27FC236}">
                <a16:creationId xmlns:a16="http://schemas.microsoft.com/office/drawing/2014/main" id="{4FFEC03F-6F4C-43F5-B1F7-35BC13A14810}"/>
              </a:ext>
            </a:extLst>
          </p:cNvPr>
          <p:cNvSpPr txBox="1">
            <a:spLocks/>
          </p:cNvSpPr>
          <p:nvPr/>
        </p:nvSpPr>
        <p:spPr>
          <a:xfrm>
            <a:off x="7315037" y="836712"/>
            <a:ext cx="2077200" cy="1203670"/>
          </a:xfrm>
          <a:prstGeom prst="rect">
            <a:avLst/>
          </a:prstGeom>
          <a:solidFill>
            <a:schemeClr val="accent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lgn="ctr"/>
            <a:r>
              <a:rPr lang="en-US" sz="3600" spc="0">
                <a:solidFill>
                  <a:schemeClr val="bg1"/>
                </a:solidFill>
              </a:rPr>
              <a:t>100+</a:t>
            </a:r>
          </a:p>
          <a:p>
            <a:pPr marL="0" indent="0" algn="ctr">
              <a:spcBef>
                <a:spcPts val="0"/>
              </a:spcBef>
              <a:buNone/>
            </a:pPr>
            <a:r>
              <a:rPr lang="en-GB" sz="1400">
                <a:solidFill>
                  <a:schemeClr val="bg1"/>
                </a:solidFill>
              </a:rPr>
              <a:t>countries</a:t>
            </a:r>
            <a:endParaRPr lang="en-US" sz="1400">
              <a:solidFill>
                <a:schemeClr val="bg1"/>
              </a:solidFill>
            </a:endParaRPr>
          </a:p>
        </p:txBody>
      </p:sp>
      <p:sp>
        <p:nvSpPr>
          <p:cNvPr id="29" name="Content Placeholder 4">
            <a:extLst>
              <a:ext uri="{FF2B5EF4-FFF2-40B4-BE49-F238E27FC236}">
                <a16:creationId xmlns:a16="http://schemas.microsoft.com/office/drawing/2014/main" id="{4E381D7C-2FD8-4DBF-8C8C-F91357EB030E}"/>
              </a:ext>
            </a:extLst>
          </p:cNvPr>
          <p:cNvSpPr txBox="1">
            <a:spLocks/>
          </p:cNvSpPr>
          <p:nvPr/>
        </p:nvSpPr>
        <p:spPr>
          <a:xfrm>
            <a:off x="9573464" y="836712"/>
            <a:ext cx="2077200" cy="1203670"/>
          </a:xfrm>
          <a:prstGeom prst="rect">
            <a:avLst/>
          </a:prstGeom>
          <a:solidFill>
            <a:schemeClr val="accent1"/>
          </a:solidFill>
        </p:spPr>
        <p:txBody>
          <a:bodyPr wrap="square" lIns="144000" tIns="180000" rIns="144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lgn="ctr"/>
            <a:r>
              <a:rPr lang="en-US" sz="3600" spc="0">
                <a:solidFill>
                  <a:schemeClr val="bg1"/>
                </a:solidFill>
              </a:rPr>
              <a:t>5% R&amp;D</a:t>
            </a:r>
          </a:p>
          <a:p>
            <a:pPr marL="0" indent="0" algn="ctr">
              <a:spcBef>
                <a:spcPts val="0"/>
              </a:spcBef>
              <a:buNone/>
            </a:pPr>
            <a:r>
              <a:rPr lang="en-GB" sz="1400">
                <a:solidFill>
                  <a:schemeClr val="bg1"/>
                </a:solidFill>
              </a:rPr>
              <a:t>of annual revenue</a:t>
            </a:r>
            <a:endParaRPr lang="en-US" sz="1400">
              <a:solidFill>
                <a:schemeClr val="bg1"/>
              </a:solidFill>
            </a:endParaRPr>
          </a:p>
        </p:txBody>
      </p:sp>
      <p:sp>
        <p:nvSpPr>
          <p:cNvPr id="18" name="Content Placeholder 4">
            <a:extLst>
              <a:ext uri="{FF2B5EF4-FFF2-40B4-BE49-F238E27FC236}">
                <a16:creationId xmlns:a16="http://schemas.microsoft.com/office/drawing/2014/main" id="{CE28D71B-27AA-4E6A-BE27-7451010905AD}"/>
              </a:ext>
            </a:extLst>
          </p:cNvPr>
          <p:cNvSpPr txBox="1">
            <a:spLocks/>
          </p:cNvSpPr>
          <p:nvPr/>
        </p:nvSpPr>
        <p:spPr>
          <a:xfrm>
            <a:off x="3362325" y="5043457"/>
            <a:ext cx="2643192" cy="1599720"/>
          </a:xfrm>
          <a:prstGeom prst="rect">
            <a:avLst/>
          </a:prstGeom>
          <a:solidFill>
            <a:schemeClr val="accent1"/>
          </a:solidFill>
        </p:spPr>
        <p:txBody>
          <a:bodyPr wrap="square" lIns="126000" tIns="180000" rIns="126000" bIns="180000" anchor="t" anchorCtr="0">
            <a:normAutofit lnSpcReduction="10000"/>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lvl="0" indent="0">
              <a:spcBef>
                <a:spcPts val="0"/>
              </a:spcBef>
              <a:buNone/>
            </a:pPr>
            <a:r>
              <a:rPr lang="en-US" sz="1800" b="1">
                <a:solidFill>
                  <a:srgbClr val="91FFB4"/>
                </a:solidFill>
              </a:rPr>
              <a:t>Qualify and assure </a:t>
            </a:r>
            <a:br>
              <a:rPr lang="en-US" sz="1600" b="1">
                <a:solidFill>
                  <a:srgbClr val="FFFFFF"/>
                </a:solidFill>
              </a:rPr>
            </a:br>
            <a:br>
              <a:rPr lang="en-US" sz="1600" b="1">
                <a:solidFill>
                  <a:srgbClr val="FFFFFF"/>
                </a:solidFill>
              </a:rPr>
            </a:br>
            <a:r>
              <a:rPr lang="en-US" sz="1600">
                <a:solidFill>
                  <a:srgbClr val="FFFFFF"/>
                </a:solidFill>
              </a:rPr>
              <a:t>new technologies, systems, data, platforms, supply- and value chains</a:t>
            </a:r>
          </a:p>
        </p:txBody>
      </p:sp>
      <p:sp>
        <p:nvSpPr>
          <p:cNvPr id="30" name="Content Placeholder 4">
            <a:extLst>
              <a:ext uri="{FF2B5EF4-FFF2-40B4-BE49-F238E27FC236}">
                <a16:creationId xmlns:a16="http://schemas.microsoft.com/office/drawing/2014/main" id="{5E505F5C-3944-46F7-8DF9-96833BC8CAA0}"/>
              </a:ext>
            </a:extLst>
          </p:cNvPr>
          <p:cNvSpPr txBox="1">
            <a:spLocks/>
          </p:cNvSpPr>
          <p:nvPr/>
        </p:nvSpPr>
        <p:spPr>
          <a:xfrm>
            <a:off x="6190164" y="5043457"/>
            <a:ext cx="2643192" cy="1599720"/>
          </a:xfrm>
          <a:prstGeom prst="rect">
            <a:avLst/>
          </a:prstGeom>
          <a:solidFill>
            <a:schemeClr val="accent1"/>
          </a:solidFill>
        </p:spPr>
        <p:txBody>
          <a:bodyPr wrap="square" lIns="126000" tIns="180000" rIns="126000" bIns="180000" anchor="t" anchorCtr="0">
            <a:normAutofit lnSpcReduction="10000"/>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lvl="0" indent="0">
              <a:spcBef>
                <a:spcPts val="0"/>
              </a:spcBef>
              <a:buNone/>
            </a:pPr>
            <a:r>
              <a:rPr lang="en-US" sz="1800" b="1">
                <a:solidFill>
                  <a:srgbClr val="91FFB4"/>
                </a:solidFill>
              </a:rPr>
              <a:t>Give expert advice</a:t>
            </a:r>
            <a:br>
              <a:rPr lang="en-US" sz="1600" b="1">
                <a:solidFill>
                  <a:srgbClr val="FFFFFF"/>
                </a:solidFill>
              </a:rPr>
            </a:br>
            <a:br>
              <a:rPr lang="en-US" sz="1600" b="1">
                <a:solidFill>
                  <a:srgbClr val="FFFFFF"/>
                </a:solidFill>
              </a:rPr>
            </a:br>
            <a:r>
              <a:rPr lang="en-US" sz="1600">
                <a:solidFill>
                  <a:srgbClr val="FFFFFF"/>
                </a:solidFill>
              </a:rPr>
              <a:t>on safety, technology and commercial risk, and operational performance</a:t>
            </a:r>
          </a:p>
          <a:p>
            <a:pPr marL="0" lvl="0" indent="0">
              <a:spcBef>
                <a:spcPts val="0"/>
              </a:spcBef>
              <a:buNone/>
            </a:pPr>
            <a:endParaRPr lang="en-US" sz="1600">
              <a:solidFill>
                <a:srgbClr val="FFFFFF"/>
              </a:solidFill>
            </a:endParaRPr>
          </a:p>
        </p:txBody>
      </p:sp>
      <p:sp>
        <p:nvSpPr>
          <p:cNvPr id="33" name="Content Placeholder 4">
            <a:extLst>
              <a:ext uri="{FF2B5EF4-FFF2-40B4-BE49-F238E27FC236}">
                <a16:creationId xmlns:a16="http://schemas.microsoft.com/office/drawing/2014/main" id="{CBD0CDE0-5FFE-4A26-8965-BACEE1BE4D1C}"/>
              </a:ext>
            </a:extLst>
          </p:cNvPr>
          <p:cNvSpPr txBox="1">
            <a:spLocks/>
          </p:cNvSpPr>
          <p:nvPr/>
        </p:nvSpPr>
        <p:spPr>
          <a:xfrm>
            <a:off x="9018003" y="5043457"/>
            <a:ext cx="2643192" cy="1599720"/>
          </a:xfrm>
          <a:prstGeom prst="rect">
            <a:avLst/>
          </a:prstGeom>
          <a:solidFill>
            <a:schemeClr val="accent1"/>
          </a:solidFill>
        </p:spPr>
        <p:txBody>
          <a:bodyPr wrap="square" lIns="126000" tIns="180000" rIns="126000" bIns="180000" anchor="t" anchorCtr="0">
            <a:normAutofit lnSpcReduction="10000"/>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lvl="0" indent="0">
              <a:spcBef>
                <a:spcPts val="0"/>
              </a:spcBef>
              <a:buNone/>
            </a:pPr>
            <a:r>
              <a:rPr lang="en-US" sz="1800" b="1">
                <a:solidFill>
                  <a:srgbClr val="91FFB4"/>
                </a:solidFill>
              </a:rPr>
              <a:t>Co-create and share </a:t>
            </a:r>
            <a:br>
              <a:rPr lang="en-US" sz="1600" b="1">
                <a:solidFill>
                  <a:srgbClr val="FFFFFF"/>
                </a:solidFill>
              </a:rPr>
            </a:br>
            <a:br>
              <a:rPr lang="en-US" sz="1600" b="1">
                <a:solidFill>
                  <a:srgbClr val="FFFFFF"/>
                </a:solidFill>
              </a:rPr>
            </a:br>
            <a:r>
              <a:rPr lang="en-US" sz="1600">
                <a:solidFill>
                  <a:srgbClr val="FFFFFF"/>
                </a:solidFill>
              </a:rPr>
              <a:t>new rules, standards, software and recommended practices </a:t>
            </a:r>
          </a:p>
        </p:txBody>
      </p:sp>
      <p:sp>
        <p:nvSpPr>
          <p:cNvPr id="36" name="Content Placeholder 4">
            <a:extLst>
              <a:ext uri="{FF2B5EF4-FFF2-40B4-BE49-F238E27FC236}">
                <a16:creationId xmlns:a16="http://schemas.microsoft.com/office/drawing/2014/main" id="{CB34680D-C988-4BAC-B291-DAC7C42779C6}"/>
              </a:ext>
            </a:extLst>
          </p:cNvPr>
          <p:cNvSpPr txBox="1">
            <a:spLocks/>
          </p:cNvSpPr>
          <p:nvPr/>
        </p:nvSpPr>
        <p:spPr>
          <a:xfrm>
            <a:off x="539746" y="5043457"/>
            <a:ext cx="2643192" cy="1599720"/>
          </a:xfrm>
          <a:prstGeom prst="rect">
            <a:avLst/>
          </a:prstGeom>
          <a:solidFill>
            <a:schemeClr val="accent1"/>
          </a:solidFill>
        </p:spPr>
        <p:txBody>
          <a:bodyPr wrap="square" lIns="126000" tIns="180000" rIns="126000" bIns="180000" anchor="t" anchorCtr="0">
            <a:normAutofit lnSpcReduction="10000"/>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lvl="0" indent="0">
              <a:spcBef>
                <a:spcPts val="0"/>
              </a:spcBef>
              <a:buNone/>
            </a:pPr>
            <a:r>
              <a:rPr lang="en-US" sz="1800" b="1">
                <a:solidFill>
                  <a:srgbClr val="91FFB4"/>
                </a:solidFill>
              </a:rPr>
              <a:t>Certify, verify and test</a:t>
            </a:r>
            <a:br>
              <a:rPr lang="en-US" sz="1600" b="1">
                <a:solidFill>
                  <a:srgbClr val="FFFFFF"/>
                </a:solidFill>
              </a:rPr>
            </a:br>
            <a:br>
              <a:rPr lang="en-US" sz="1600" b="1">
                <a:solidFill>
                  <a:srgbClr val="FFFFFF"/>
                </a:solidFill>
              </a:rPr>
            </a:br>
            <a:r>
              <a:rPr lang="en-US" sz="1600">
                <a:solidFill>
                  <a:srgbClr val="FFFFFF"/>
                </a:solidFill>
              </a:rPr>
              <a:t>against standards, specifications and regulatory requirements</a:t>
            </a:r>
          </a:p>
        </p:txBody>
      </p:sp>
    </p:spTree>
    <p:extLst>
      <p:ext uri="{BB962C8B-B14F-4D97-AF65-F5344CB8AC3E}">
        <p14:creationId xmlns:p14="http://schemas.microsoft.com/office/powerpoint/2010/main" val="3168182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07366-CB75-4AA8-9E5B-928B849F427C}" type="slidenum">
              <a:rPr lang="en-GB" smtClean="0"/>
              <a:t>20</a:t>
            </a:fld>
            <a:endParaRPr lang="en-GB"/>
          </a:p>
        </p:txBody>
      </p:sp>
      <p:sp>
        <p:nvSpPr>
          <p:cNvPr id="32" name="Content Placeholder 2"/>
          <p:cNvSpPr txBox="1">
            <a:spLocks/>
          </p:cNvSpPr>
          <p:nvPr/>
        </p:nvSpPr>
        <p:spPr>
          <a:xfrm>
            <a:off x="1712576" y="1578798"/>
            <a:ext cx="6058387" cy="1944562"/>
          </a:xfrm>
          <a:prstGeom prst="rect">
            <a:avLst/>
          </a:prstGeom>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a:p>
        </p:txBody>
      </p:sp>
      <p:sp>
        <p:nvSpPr>
          <p:cNvPr id="84" name="Text Box 80"/>
          <p:cNvSpPr txBox="1">
            <a:spLocks noChangeArrowheads="1"/>
          </p:cNvSpPr>
          <p:nvPr/>
        </p:nvSpPr>
        <p:spPr bwMode="auto">
          <a:xfrm>
            <a:off x="5039065" y="1858138"/>
            <a:ext cx="2512764" cy="46166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GB" sz="1200" b="1">
                <a:solidFill>
                  <a:schemeClr val="bg1"/>
                </a:solidFill>
              </a:rPr>
              <a:t>PD trigger level, for example at 10 kV</a:t>
            </a:r>
          </a:p>
        </p:txBody>
      </p:sp>
      <p:sp>
        <p:nvSpPr>
          <p:cNvPr id="88" name="Rectangle 87"/>
          <p:cNvSpPr/>
          <p:nvPr/>
        </p:nvSpPr>
        <p:spPr>
          <a:xfrm>
            <a:off x="2246918" y="1312956"/>
            <a:ext cx="5760641" cy="2589840"/>
          </a:xfrm>
          <a:prstGeom prst="rect">
            <a:avLst/>
          </a:prstGeom>
          <a:gradFill>
            <a:gsLst>
              <a:gs pos="0">
                <a:schemeClr val="tx1"/>
              </a:gs>
              <a:gs pos="84000">
                <a:schemeClr val="accent1">
                  <a:tint val="44500"/>
                  <a:satMod val="160000"/>
                  <a:lumMod val="23000"/>
                </a:schemeClr>
              </a:gs>
              <a:gs pos="100000">
                <a:schemeClr val="accent1">
                  <a:tint val="23500"/>
                  <a:satMod val="160000"/>
                </a:schemeClr>
              </a:gs>
            </a:gsLst>
            <a:lin ang="5400000" scaled="0"/>
          </a:gra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a:p>
        </p:txBody>
      </p:sp>
      <p:sp>
        <p:nvSpPr>
          <p:cNvPr id="89" name="Slide Number Placeholder 3"/>
          <p:cNvSpPr txBox="1">
            <a:spLocks/>
          </p:cNvSpPr>
          <p:nvPr/>
        </p:nvSpPr>
        <p:spPr>
          <a:xfrm>
            <a:off x="1774824" y="6517927"/>
            <a:ext cx="240231" cy="179755"/>
          </a:xfrm>
          <a:prstGeom prst="rect">
            <a:avLst/>
          </a:prstGeom>
        </p:spPr>
        <p:txBody>
          <a:bodyPr vert="horz" lIns="0" tIns="0" rIns="0" bIns="0" rtlCol="0" anchor="t" anchorCtr="0"/>
          <a:lstStyle>
            <a:defPPr>
              <a:defRPr lang="da-DK"/>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A07366-CB75-4AA8-9E5B-928B849F427C}" type="slidenum">
              <a:rPr lang="en-GB"/>
              <a:pPr/>
              <a:t>20</a:t>
            </a:fld>
            <a:endParaRPr lang="en-GB"/>
          </a:p>
        </p:txBody>
      </p:sp>
      <p:sp>
        <p:nvSpPr>
          <p:cNvPr id="90" name="Rectangle 11"/>
          <p:cNvSpPr>
            <a:spLocks noChangeArrowheads="1"/>
          </p:cNvSpPr>
          <p:nvPr/>
        </p:nvSpPr>
        <p:spPr bwMode="auto">
          <a:xfrm>
            <a:off x="9191626" y="4778102"/>
            <a:ext cx="1476375" cy="1444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en-GB"/>
          </a:p>
        </p:txBody>
      </p:sp>
      <p:sp>
        <p:nvSpPr>
          <p:cNvPr id="91" name="Rectangle 9"/>
          <p:cNvSpPr>
            <a:spLocks noChangeArrowheads="1"/>
          </p:cNvSpPr>
          <p:nvPr/>
        </p:nvSpPr>
        <p:spPr bwMode="auto">
          <a:xfrm>
            <a:off x="2703514" y="4778102"/>
            <a:ext cx="3068637" cy="1444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en-GB"/>
          </a:p>
        </p:txBody>
      </p:sp>
      <p:sp>
        <p:nvSpPr>
          <p:cNvPr id="94" name="Rectangle 10"/>
          <p:cNvSpPr>
            <a:spLocks noChangeArrowheads="1"/>
          </p:cNvSpPr>
          <p:nvPr/>
        </p:nvSpPr>
        <p:spPr bwMode="auto">
          <a:xfrm>
            <a:off x="5951539" y="4778103"/>
            <a:ext cx="3068637" cy="14287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en-GB"/>
          </a:p>
        </p:txBody>
      </p:sp>
      <p:sp>
        <p:nvSpPr>
          <p:cNvPr id="95" name="Rectangle 12"/>
          <p:cNvSpPr>
            <a:spLocks noChangeArrowheads="1"/>
          </p:cNvSpPr>
          <p:nvPr/>
        </p:nvSpPr>
        <p:spPr bwMode="auto">
          <a:xfrm>
            <a:off x="1524000" y="4778102"/>
            <a:ext cx="1016000" cy="1444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endParaRPr lang="en-GB"/>
          </a:p>
        </p:txBody>
      </p:sp>
      <p:sp>
        <p:nvSpPr>
          <p:cNvPr id="96" name="Line 13"/>
          <p:cNvSpPr>
            <a:spLocks noChangeShapeType="1"/>
          </p:cNvSpPr>
          <p:nvPr/>
        </p:nvSpPr>
        <p:spPr bwMode="auto">
          <a:xfrm>
            <a:off x="2532064" y="4835252"/>
            <a:ext cx="179387" cy="0"/>
          </a:xfrm>
          <a:prstGeom prst="line">
            <a:avLst/>
          </a:prstGeom>
          <a:noFill/>
          <a:ln w="38100">
            <a:solidFill>
              <a:schemeClr val="tx1"/>
            </a:solidFill>
            <a:round/>
            <a:headEnd type="none" w="sm" len="sm"/>
            <a:tailEnd type="none" w="sm" len="sm"/>
          </a:ln>
          <a:effectLst/>
        </p:spPr>
        <p:txBody>
          <a:bodyPr wrap="none" anchor="ctr"/>
          <a:lstStyle/>
          <a:p>
            <a:endParaRPr lang="en-GB"/>
          </a:p>
        </p:txBody>
      </p:sp>
      <p:sp>
        <p:nvSpPr>
          <p:cNvPr id="97" name="Line 14"/>
          <p:cNvSpPr>
            <a:spLocks noChangeShapeType="1"/>
          </p:cNvSpPr>
          <p:nvPr/>
        </p:nvSpPr>
        <p:spPr bwMode="auto">
          <a:xfrm>
            <a:off x="5772150" y="4836839"/>
            <a:ext cx="179388" cy="0"/>
          </a:xfrm>
          <a:prstGeom prst="line">
            <a:avLst/>
          </a:prstGeom>
          <a:noFill/>
          <a:ln w="38100">
            <a:solidFill>
              <a:schemeClr val="tx1"/>
            </a:solidFill>
            <a:round/>
            <a:headEnd type="none" w="sm" len="sm"/>
            <a:tailEnd type="none" w="sm" len="sm"/>
          </a:ln>
          <a:effectLst/>
        </p:spPr>
        <p:txBody>
          <a:bodyPr wrap="none" anchor="ctr"/>
          <a:lstStyle/>
          <a:p>
            <a:endParaRPr lang="en-GB"/>
          </a:p>
        </p:txBody>
      </p:sp>
      <p:sp>
        <p:nvSpPr>
          <p:cNvPr id="98" name="Line 15"/>
          <p:cNvSpPr>
            <a:spLocks noChangeShapeType="1"/>
          </p:cNvSpPr>
          <p:nvPr/>
        </p:nvSpPr>
        <p:spPr bwMode="auto">
          <a:xfrm>
            <a:off x="9012239" y="4843189"/>
            <a:ext cx="179387" cy="0"/>
          </a:xfrm>
          <a:prstGeom prst="line">
            <a:avLst/>
          </a:prstGeom>
          <a:noFill/>
          <a:ln w="38100">
            <a:solidFill>
              <a:schemeClr val="tx1"/>
            </a:solidFill>
            <a:round/>
            <a:headEnd type="none" w="sm" len="sm"/>
            <a:tailEnd type="none" w="sm" len="sm"/>
          </a:ln>
          <a:effectLst/>
        </p:spPr>
        <p:txBody>
          <a:bodyPr wrap="none" anchor="ctr"/>
          <a:lstStyle/>
          <a:p>
            <a:endParaRPr lang="en-GB"/>
          </a:p>
        </p:txBody>
      </p:sp>
      <p:sp>
        <p:nvSpPr>
          <p:cNvPr id="99" name="Rectangle 18"/>
          <p:cNvSpPr>
            <a:spLocks noChangeArrowheads="1"/>
          </p:cNvSpPr>
          <p:nvPr/>
        </p:nvSpPr>
        <p:spPr bwMode="auto">
          <a:xfrm>
            <a:off x="3108326"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0" name="Rectangle 19"/>
          <p:cNvSpPr>
            <a:spLocks noChangeArrowheads="1"/>
          </p:cNvSpPr>
          <p:nvPr/>
        </p:nvSpPr>
        <p:spPr bwMode="auto">
          <a:xfrm>
            <a:off x="3467101"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1" name="Rectangle 20"/>
          <p:cNvSpPr>
            <a:spLocks noChangeArrowheads="1"/>
          </p:cNvSpPr>
          <p:nvPr/>
        </p:nvSpPr>
        <p:spPr bwMode="auto">
          <a:xfrm>
            <a:off x="3863976"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2" name="Rectangle 21"/>
          <p:cNvSpPr>
            <a:spLocks noChangeArrowheads="1"/>
          </p:cNvSpPr>
          <p:nvPr/>
        </p:nvSpPr>
        <p:spPr bwMode="auto">
          <a:xfrm>
            <a:off x="5159376"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3" name="Rectangle 22"/>
          <p:cNvSpPr>
            <a:spLocks noChangeArrowheads="1"/>
          </p:cNvSpPr>
          <p:nvPr/>
        </p:nvSpPr>
        <p:spPr bwMode="auto">
          <a:xfrm>
            <a:off x="4475163"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4" name="Rectangle 23"/>
          <p:cNvSpPr>
            <a:spLocks noChangeArrowheads="1"/>
          </p:cNvSpPr>
          <p:nvPr/>
        </p:nvSpPr>
        <p:spPr bwMode="auto">
          <a:xfrm>
            <a:off x="6491288"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5" name="Rectangle 24"/>
          <p:cNvSpPr>
            <a:spLocks noChangeArrowheads="1"/>
          </p:cNvSpPr>
          <p:nvPr/>
        </p:nvSpPr>
        <p:spPr bwMode="auto">
          <a:xfrm>
            <a:off x="7319963"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6" name="Rectangle 25"/>
          <p:cNvSpPr>
            <a:spLocks noChangeArrowheads="1"/>
          </p:cNvSpPr>
          <p:nvPr/>
        </p:nvSpPr>
        <p:spPr bwMode="auto">
          <a:xfrm>
            <a:off x="7572376"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7" name="Rectangle 26"/>
          <p:cNvSpPr>
            <a:spLocks noChangeArrowheads="1"/>
          </p:cNvSpPr>
          <p:nvPr/>
        </p:nvSpPr>
        <p:spPr bwMode="auto">
          <a:xfrm>
            <a:off x="8328026"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8" name="Rectangle 27"/>
          <p:cNvSpPr>
            <a:spLocks noChangeArrowheads="1"/>
          </p:cNvSpPr>
          <p:nvPr/>
        </p:nvSpPr>
        <p:spPr bwMode="auto">
          <a:xfrm>
            <a:off x="9515476"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09" name="Rectangle 28"/>
          <p:cNvSpPr>
            <a:spLocks noChangeArrowheads="1"/>
          </p:cNvSpPr>
          <p:nvPr/>
        </p:nvSpPr>
        <p:spPr bwMode="auto">
          <a:xfrm>
            <a:off x="10307638"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10" name="Rectangle 29"/>
          <p:cNvSpPr>
            <a:spLocks noChangeArrowheads="1"/>
          </p:cNvSpPr>
          <p:nvPr/>
        </p:nvSpPr>
        <p:spPr bwMode="auto">
          <a:xfrm>
            <a:off x="2171701" y="4778102"/>
            <a:ext cx="36513"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11" name="Rectangle 30"/>
          <p:cNvSpPr>
            <a:spLocks noChangeArrowheads="1"/>
          </p:cNvSpPr>
          <p:nvPr/>
        </p:nvSpPr>
        <p:spPr bwMode="auto">
          <a:xfrm>
            <a:off x="1595438"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grpSp>
        <p:nvGrpSpPr>
          <p:cNvPr id="112" name="Group 31"/>
          <p:cNvGrpSpPr>
            <a:grpSpLocks/>
          </p:cNvGrpSpPr>
          <p:nvPr/>
        </p:nvGrpSpPr>
        <p:grpSpPr bwMode="auto">
          <a:xfrm>
            <a:off x="2243138" y="4289152"/>
            <a:ext cx="755650" cy="792162"/>
            <a:chOff x="453" y="2659"/>
            <a:chExt cx="476" cy="499"/>
          </a:xfrm>
        </p:grpSpPr>
        <p:sp>
          <p:nvSpPr>
            <p:cNvPr id="113" name="Rectangle 32"/>
            <p:cNvSpPr>
              <a:spLocks noChangeArrowheads="1"/>
            </p:cNvSpPr>
            <p:nvPr/>
          </p:nvSpPr>
          <p:spPr bwMode="auto">
            <a:xfrm>
              <a:off x="476" y="2727"/>
              <a:ext cx="431" cy="431"/>
            </a:xfrm>
            <a:prstGeom prst="rect">
              <a:avLst/>
            </a:prstGeom>
            <a:gradFill rotWithShape="1">
              <a:gsLst>
                <a:gs pos="0">
                  <a:srgbClr val="996633">
                    <a:alpha val="50000"/>
                  </a:srgbClr>
                </a:gs>
                <a:gs pos="100000">
                  <a:srgbClr val="996633">
                    <a:gamma/>
                    <a:shade val="46275"/>
                    <a:invGamma/>
                    <a:alpha val="48000"/>
                  </a:srgbClr>
                </a:gs>
              </a:gsLst>
              <a:lin ang="5400000" scaled="1"/>
            </a:gradFill>
            <a:ln w="12700">
              <a:noFill/>
              <a:miter lim="800000"/>
              <a:headEnd type="none" w="sm" len="sm"/>
              <a:tailEnd type="none" w="sm" len="sm"/>
            </a:ln>
            <a:effectLst/>
          </p:spPr>
          <p:txBody>
            <a:bodyPr wrap="none" anchor="ctr"/>
            <a:lstStyle/>
            <a:p>
              <a:endParaRPr lang="en-GB"/>
            </a:p>
          </p:txBody>
        </p:sp>
        <p:sp>
          <p:nvSpPr>
            <p:cNvPr id="114" name="AutoShape 33"/>
            <p:cNvSpPr>
              <a:spLocks noChangeArrowheads="1"/>
            </p:cNvSpPr>
            <p:nvPr/>
          </p:nvSpPr>
          <p:spPr bwMode="auto">
            <a:xfrm>
              <a:off x="453" y="2659"/>
              <a:ext cx="476" cy="68"/>
            </a:xfrm>
            <a:prstGeom prst="triangle">
              <a:avLst>
                <a:gd name="adj" fmla="val 50000"/>
              </a:avLst>
            </a:prstGeom>
            <a:gradFill rotWithShape="1">
              <a:gsLst>
                <a:gs pos="0">
                  <a:srgbClr val="996633">
                    <a:alpha val="50000"/>
                  </a:srgbClr>
                </a:gs>
                <a:gs pos="100000">
                  <a:srgbClr val="996633">
                    <a:gamma/>
                    <a:shade val="46275"/>
                    <a:invGamma/>
                    <a:alpha val="48000"/>
                  </a:srgbClr>
                </a:gs>
              </a:gsLst>
              <a:lin ang="5400000" scaled="1"/>
            </a:gradFill>
            <a:ln w="12700" algn="ctr">
              <a:noFill/>
              <a:miter lim="800000"/>
              <a:headEnd type="none" w="sm" len="sm"/>
              <a:tailEnd type="none" w="sm" len="sm"/>
            </a:ln>
            <a:effectLst/>
          </p:spPr>
          <p:txBody>
            <a:bodyPr wrap="none" anchor="ctr"/>
            <a:lstStyle/>
            <a:p>
              <a:endParaRPr lang="en-GB"/>
            </a:p>
          </p:txBody>
        </p:sp>
      </p:grpSp>
      <p:grpSp>
        <p:nvGrpSpPr>
          <p:cNvPr id="115" name="Group 34"/>
          <p:cNvGrpSpPr>
            <a:grpSpLocks/>
          </p:cNvGrpSpPr>
          <p:nvPr/>
        </p:nvGrpSpPr>
        <p:grpSpPr bwMode="auto">
          <a:xfrm>
            <a:off x="5483225" y="4289152"/>
            <a:ext cx="755650" cy="792162"/>
            <a:chOff x="453" y="2659"/>
            <a:chExt cx="476" cy="499"/>
          </a:xfrm>
        </p:grpSpPr>
        <p:sp>
          <p:nvSpPr>
            <p:cNvPr id="116" name="Rectangle 35"/>
            <p:cNvSpPr>
              <a:spLocks noChangeArrowheads="1"/>
            </p:cNvSpPr>
            <p:nvPr/>
          </p:nvSpPr>
          <p:spPr bwMode="auto">
            <a:xfrm>
              <a:off x="476" y="2727"/>
              <a:ext cx="431" cy="431"/>
            </a:xfrm>
            <a:prstGeom prst="rect">
              <a:avLst/>
            </a:prstGeom>
            <a:gradFill rotWithShape="1">
              <a:gsLst>
                <a:gs pos="0">
                  <a:srgbClr val="996633">
                    <a:alpha val="50000"/>
                  </a:srgbClr>
                </a:gs>
                <a:gs pos="100000">
                  <a:srgbClr val="996633">
                    <a:gamma/>
                    <a:shade val="46275"/>
                    <a:invGamma/>
                    <a:alpha val="48000"/>
                  </a:srgbClr>
                </a:gs>
              </a:gsLst>
              <a:lin ang="5400000" scaled="1"/>
            </a:gradFill>
            <a:ln w="12700">
              <a:noFill/>
              <a:miter lim="800000"/>
              <a:headEnd type="none" w="sm" len="sm"/>
              <a:tailEnd type="none" w="sm" len="sm"/>
            </a:ln>
            <a:effectLst/>
          </p:spPr>
          <p:txBody>
            <a:bodyPr wrap="none" anchor="ctr"/>
            <a:lstStyle/>
            <a:p>
              <a:endParaRPr lang="en-GB"/>
            </a:p>
          </p:txBody>
        </p:sp>
        <p:sp>
          <p:nvSpPr>
            <p:cNvPr id="117" name="AutoShape 36"/>
            <p:cNvSpPr>
              <a:spLocks noChangeArrowheads="1"/>
            </p:cNvSpPr>
            <p:nvPr/>
          </p:nvSpPr>
          <p:spPr bwMode="auto">
            <a:xfrm>
              <a:off x="453" y="2659"/>
              <a:ext cx="476" cy="68"/>
            </a:xfrm>
            <a:prstGeom prst="triangle">
              <a:avLst>
                <a:gd name="adj" fmla="val 50000"/>
              </a:avLst>
            </a:prstGeom>
            <a:gradFill rotWithShape="1">
              <a:gsLst>
                <a:gs pos="0">
                  <a:srgbClr val="996633">
                    <a:alpha val="50000"/>
                  </a:srgbClr>
                </a:gs>
                <a:gs pos="100000">
                  <a:srgbClr val="996633">
                    <a:gamma/>
                    <a:shade val="46275"/>
                    <a:invGamma/>
                    <a:alpha val="48000"/>
                  </a:srgbClr>
                </a:gs>
              </a:gsLst>
              <a:lin ang="5400000" scaled="1"/>
            </a:gradFill>
            <a:ln w="12700" algn="ctr">
              <a:noFill/>
              <a:miter lim="800000"/>
              <a:headEnd type="none" w="sm" len="sm"/>
              <a:tailEnd type="none" w="sm" len="sm"/>
            </a:ln>
            <a:effectLst/>
          </p:spPr>
          <p:txBody>
            <a:bodyPr wrap="none" anchor="ctr"/>
            <a:lstStyle/>
            <a:p>
              <a:endParaRPr lang="en-GB"/>
            </a:p>
          </p:txBody>
        </p:sp>
      </p:grpSp>
      <p:grpSp>
        <p:nvGrpSpPr>
          <p:cNvPr id="118" name="Group 37"/>
          <p:cNvGrpSpPr>
            <a:grpSpLocks/>
          </p:cNvGrpSpPr>
          <p:nvPr/>
        </p:nvGrpSpPr>
        <p:grpSpPr bwMode="auto">
          <a:xfrm>
            <a:off x="8724900" y="4287565"/>
            <a:ext cx="755650" cy="792163"/>
            <a:chOff x="453" y="2659"/>
            <a:chExt cx="476" cy="499"/>
          </a:xfrm>
        </p:grpSpPr>
        <p:sp>
          <p:nvSpPr>
            <p:cNvPr id="119" name="Rectangle 38"/>
            <p:cNvSpPr>
              <a:spLocks noChangeArrowheads="1"/>
            </p:cNvSpPr>
            <p:nvPr/>
          </p:nvSpPr>
          <p:spPr bwMode="auto">
            <a:xfrm>
              <a:off x="476" y="2727"/>
              <a:ext cx="431" cy="431"/>
            </a:xfrm>
            <a:prstGeom prst="rect">
              <a:avLst/>
            </a:prstGeom>
            <a:gradFill rotWithShape="1">
              <a:gsLst>
                <a:gs pos="0">
                  <a:srgbClr val="996633">
                    <a:alpha val="50000"/>
                  </a:srgbClr>
                </a:gs>
                <a:gs pos="100000">
                  <a:srgbClr val="996633">
                    <a:gamma/>
                    <a:shade val="46275"/>
                    <a:invGamma/>
                    <a:alpha val="48000"/>
                  </a:srgbClr>
                </a:gs>
              </a:gsLst>
              <a:lin ang="5400000" scaled="1"/>
            </a:gradFill>
            <a:ln w="12700">
              <a:noFill/>
              <a:miter lim="800000"/>
              <a:headEnd type="none" w="sm" len="sm"/>
              <a:tailEnd type="none" w="sm" len="sm"/>
            </a:ln>
            <a:effectLst/>
          </p:spPr>
          <p:txBody>
            <a:bodyPr wrap="none" anchor="ctr"/>
            <a:lstStyle/>
            <a:p>
              <a:endParaRPr lang="en-GB"/>
            </a:p>
          </p:txBody>
        </p:sp>
        <p:sp>
          <p:nvSpPr>
            <p:cNvPr id="120" name="AutoShape 39"/>
            <p:cNvSpPr>
              <a:spLocks noChangeArrowheads="1"/>
            </p:cNvSpPr>
            <p:nvPr/>
          </p:nvSpPr>
          <p:spPr bwMode="auto">
            <a:xfrm>
              <a:off x="453" y="2659"/>
              <a:ext cx="476" cy="68"/>
            </a:xfrm>
            <a:prstGeom prst="triangle">
              <a:avLst>
                <a:gd name="adj" fmla="val 50000"/>
              </a:avLst>
            </a:prstGeom>
            <a:gradFill rotWithShape="1">
              <a:gsLst>
                <a:gs pos="0">
                  <a:srgbClr val="996633">
                    <a:alpha val="50000"/>
                  </a:srgbClr>
                </a:gs>
                <a:gs pos="100000">
                  <a:srgbClr val="996633">
                    <a:gamma/>
                    <a:shade val="46275"/>
                    <a:invGamma/>
                    <a:alpha val="48000"/>
                  </a:srgbClr>
                </a:gs>
              </a:gsLst>
              <a:lin ang="5400000" scaled="1"/>
            </a:gradFill>
            <a:ln w="12700" algn="ctr">
              <a:noFill/>
              <a:miter lim="800000"/>
              <a:headEnd type="none" w="sm" len="sm"/>
              <a:tailEnd type="none" w="sm" len="sm"/>
            </a:ln>
            <a:effectLst/>
          </p:spPr>
          <p:txBody>
            <a:bodyPr wrap="none" anchor="ctr"/>
            <a:lstStyle/>
            <a:p>
              <a:endParaRPr lang="en-GB"/>
            </a:p>
          </p:txBody>
        </p:sp>
      </p:grpSp>
      <p:sp>
        <p:nvSpPr>
          <p:cNvPr id="121" name="Rectangle 22"/>
          <p:cNvSpPr>
            <a:spLocks noChangeArrowheads="1"/>
          </p:cNvSpPr>
          <p:nvPr/>
        </p:nvSpPr>
        <p:spPr bwMode="auto">
          <a:xfrm>
            <a:off x="4475163"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22" name="Rectangle 64"/>
          <p:cNvSpPr>
            <a:spLocks noChangeArrowheads="1"/>
          </p:cNvSpPr>
          <p:nvPr/>
        </p:nvSpPr>
        <p:spPr bwMode="auto">
          <a:xfrm>
            <a:off x="4475163" y="4778102"/>
            <a:ext cx="36512" cy="144462"/>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GB"/>
          </a:p>
        </p:txBody>
      </p:sp>
      <p:sp>
        <p:nvSpPr>
          <p:cNvPr id="123" name="Oval 65"/>
          <p:cNvSpPr>
            <a:spLocks noChangeArrowheads="1"/>
          </p:cNvSpPr>
          <p:nvPr/>
        </p:nvSpPr>
        <p:spPr bwMode="auto">
          <a:xfrm>
            <a:off x="4450557" y="4799533"/>
            <a:ext cx="96838" cy="96838"/>
          </a:xfrm>
          <a:prstGeom prst="ellipse">
            <a:avLst/>
          </a:prstGeom>
          <a:solidFill>
            <a:srgbClr val="FF0000"/>
          </a:solidFill>
          <a:ln w="12700">
            <a:solidFill>
              <a:schemeClr val="tx1"/>
            </a:solidFill>
            <a:round/>
            <a:headEnd type="none" w="sm" len="sm"/>
            <a:tailEnd type="none" w="sm" len="sm"/>
          </a:ln>
          <a:effectLst/>
        </p:spPr>
        <p:txBody>
          <a:bodyPr wrap="none" anchor="ctr"/>
          <a:lstStyle/>
          <a:p>
            <a:endParaRPr lang="en-GB"/>
          </a:p>
        </p:txBody>
      </p:sp>
      <p:sp>
        <p:nvSpPr>
          <p:cNvPr id="124" name="Rectangle 123"/>
          <p:cNvSpPr/>
          <p:nvPr/>
        </p:nvSpPr>
        <p:spPr>
          <a:xfrm>
            <a:off x="2740028" y="4691034"/>
            <a:ext cx="72182" cy="31008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a:p>
        </p:txBody>
      </p:sp>
      <p:sp>
        <p:nvSpPr>
          <p:cNvPr id="125" name="Rectangle 124"/>
          <p:cNvSpPr/>
          <p:nvPr/>
        </p:nvSpPr>
        <p:spPr>
          <a:xfrm>
            <a:off x="8923364" y="4691034"/>
            <a:ext cx="72182" cy="310084"/>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a:p>
        </p:txBody>
      </p:sp>
      <p:sp>
        <p:nvSpPr>
          <p:cNvPr id="126" name="Freeform 125"/>
          <p:cNvSpPr/>
          <p:nvPr/>
        </p:nvSpPr>
        <p:spPr>
          <a:xfrm>
            <a:off x="4397070" y="4539751"/>
            <a:ext cx="201117" cy="309228"/>
          </a:xfrm>
          <a:custGeom>
            <a:avLst/>
            <a:gdLst>
              <a:gd name="connsiteX0" fmla="*/ 677917 w 677917"/>
              <a:gd name="connsiteY0" fmla="*/ 363756 h 379521"/>
              <a:gd name="connsiteX1" fmla="*/ 488731 w 677917"/>
              <a:gd name="connsiteY1" fmla="*/ 1149 h 379521"/>
              <a:gd name="connsiteX2" fmla="*/ 378373 w 677917"/>
              <a:gd name="connsiteY2" fmla="*/ 253397 h 379521"/>
              <a:gd name="connsiteX3" fmla="*/ 0 w 677917"/>
              <a:gd name="connsiteY3" fmla="*/ 379521 h 379521"/>
              <a:gd name="connsiteX0" fmla="*/ 677917 w 677917"/>
              <a:gd name="connsiteY0" fmla="*/ 342628 h 358393"/>
              <a:gd name="connsiteX1" fmla="*/ 546789 w 677917"/>
              <a:gd name="connsiteY1" fmla="*/ 1250 h 358393"/>
              <a:gd name="connsiteX2" fmla="*/ 378373 w 677917"/>
              <a:gd name="connsiteY2" fmla="*/ 232269 h 358393"/>
              <a:gd name="connsiteX3" fmla="*/ 0 w 677917"/>
              <a:gd name="connsiteY3" fmla="*/ 358393 h 358393"/>
              <a:gd name="connsiteX0" fmla="*/ 677917 w 677917"/>
              <a:gd name="connsiteY0" fmla="*/ 345174 h 360939"/>
              <a:gd name="connsiteX1" fmla="*/ 546789 w 677917"/>
              <a:gd name="connsiteY1" fmla="*/ 3796 h 360939"/>
              <a:gd name="connsiteX2" fmla="*/ 446964 w 677917"/>
              <a:gd name="connsiteY2" fmla="*/ 166510 h 360939"/>
              <a:gd name="connsiteX3" fmla="*/ 378373 w 677917"/>
              <a:gd name="connsiteY3" fmla="*/ 234815 h 360939"/>
              <a:gd name="connsiteX4" fmla="*/ 0 w 677917"/>
              <a:gd name="connsiteY4" fmla="*/ 360939 h 360939"/>
              <a:gd name="connsiteX0" fmla="*/ 677917 w 677917"/>
              <a:gd name="connsiteY0" fmla="*/ 345174 h 360939"/>
              <a:gd name="connsiteX1" fmla="*/ 546789 w 677917"/>
              <a:gd name="connsiteY1" fmla="*/ 3796 h 360939"/>
              <a:gd name="connsiteX2" fmla="*/ 446964 w 677917"/>
              <a:gd name="connsiteY2" fmla="*/ 166510 h 360939"/>
              <a:gd name="connsiteX3" fmla="*/ 278093 w 677917"/>
              <a:gd name="connsiteY3" fmla="*/ 298502 h 360939"/>
              <a:gd name="connsiteX4" fmla="*/ 0 w 677917"/>
              <a:gd name="connsiteY4" fmla="*/ 360939 h 360939"/>
              <a:gd name="connsiteX0" fmla="*/ 677917 w 677917"/>
              <a:gd name="connsiteY0" fmla="*/ 346574 h 362339"/>
              <a:gd name="connsiteX1" fmla="*/ 546789 w 677917"/>
              <a:gd name="connsiteY1" fmla="*/ 5196 h 362339"/>
              <a:gd name="connsiteX2" fmla="*/ 446964 w 677917"/>
              <a:gd name="connsiteY2" fmla="*/ 146681 h 362339"/>
              <a:gd name="connsiteX3" fmla="*/ 278093 w 677917"/>
              <a:gd name="connsiteY3" fmla="*/ 299902 h 362339"/>
              <a:gd name="connsiteX4" fmla="*/ 0 w 677917"/>
              <a:gd name="connsiteY4" fmla="*/ 362339 h 362339"/>
              <a:gd name="connsiteX0" fmla="*/ 399824 w 399824"/>
              <a:gd name="connsiteY0" fmla="*/ 346574 h 346574"/>
              <a:gd name="connsiteX1" fmla="*/ 268696 w 399824"/>
              <a:gd name="connsiteY1" fmla="*/ 5196 h 346574"/>
              <a:gd name="connsiteX2" fmla="*/ 168871 w 399824"/>
              <a:gd name="connsiteY2" fmla="*/ 146681 h 346574"/>
              <a:gd name="connsiteX3" fmla="*/ 0 w 399824"/>
              <a:gd name="connsiteY3" fmla="*/ 299902 h 346574"/>
              <a:gd name="connsiteX0" fmla="*/ 337502 w 337502"/>
              <a:gd name="connsiteY0" fmla="*/ 346574 h 366748"/>
              <a:gd name="connsiteX1" fmla="*/ 206374 w 337502"/>
              <a:gd name="connsiteY1" fmla="*/ 5196 h 366748"/>
              <a:gd name="connsiteX2" fmla="*/ 106549 w 337502"/>
              <a:gd name="connsiteY2" fmla="*/ 146681 h 366748"/>
              <a:gd name="connsiteX3" fmla="*/ 0 w 337502"/>
              <a:gd name="connsiteY3" fmla="*/ 366748 h 366748"/>
              <a:gd name="connsiteX0" fmla="*/ 337502 w 337502"/>
              <a:gd name="connsiteY0" fmla="*/ 341427 h 361601"/>
              <a:gd name="connsiteX1" fmla="*/ 206374 w 337502"/>
              <a:gd name="connsiteY1" fmla="*/ 49 h 361601"/>
              <a:gd name="connsiteX2" fmla="*/ 0 w 337502"/>
              <a:gd name="connsiteY2" fmla="*/ 361601 h 361601"/>
              <a:gd name="connsiteX0" fmla="*/ 285567 w 285567"/>
              <a:gd name="connsiteY0" fmla="*/ 341395 h 353214"/>
              <a:gd name="connsiteX1" fmla="*/ 154439 w 285567"/>
              <a:gd name="connsiteY1" fmla="*/ 17 h 353214"/>
              <a:gd name="connsiteX2" fmla="*/ 0 w 285567"/>
              <a:gd name="connsiteY2" fmla="*/ 353213 h 353214"/>
            </a:gdLst>
            <a:ahLst/>
            <a:cxnLst>
              <a:cxn ang="0">
                <a:pos x="connsiteX0" y="connsiteY0"/>
              </a:cxn>
              <a:cxn ang="0">
                <a:pos x="connsiteX1" y="connsiteY1"/>
              </a:cxn>
              <a:cxn ang="0">
                <a:pos x="connsiteX2" y="connsiteY2"/>
              </a:cxn>
            </a:cxnLst>
            <a:rect l="l" t="t" r="r" b="b"/>
            <a:pathLst>
              <a:path w="285567" h="353214">
                <a:moveTo>
                  <a:pt x="285567" y="341395"/>
                </a:moveTo>
                <a:cubicBezTo>
                  <a:pt x="215936" y="169288"/>
                  <a:pt x="202033" y="-1953"/>
                  <a:pt x="154439" y="17"/>
                </a:cubicBezTo>
                <a:cubicBezTo>
                  <a:pt x="106845" y="1987"/>
                  <a:pt x="42995" y="277890"/>
                  <a:pt x="0" y="353213"/>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flipH="1">
            <a:off x="4416764" y="4539478"/>
            <a:ext cx="193804" cy="301899"/>
          </a:xfrm>
          <a:custGeom>
            <a:avLst/>
            <a:gdLst>
              <a:gd name="connsiteX0" fmla="*/ 677917 w 677917"/>
              <a:gd name="connsiteY0" fmla="*/ 363756 h 379521"/>
              <a:gd name="connsiteX1" fmla="*/ 488731 w 677917"/>
              <a:gd name="connsiteY1" fmla="*/ 1149 h 379521"/>
              <a:gd name="connsiteX2" fmla="*/ 378373 w 677917"/>
              <a:gd name="connsiteY2" fmla="*/ 253397 h 379521"/>
              <a:gd name="connsiteX3" fmla="*/ 0 w 677917"/>
              <a:gd name="connsiteY3" fmla="*/ 379521 h 379521"/>
              <a:gd name="connsiteX0" fmla="*/ 677917 w 677917"/>
              <a:gd name="connsiteY0" fmla="*/ 342628 h 358393"/>
              <a:gd name="connsiteX1" fmla="*/ 546789 w 677917"/>
              <a:gd name="connsiteY1" fmla="*/ 1250 h 358393"/>
              <a:gd name="connsiteX2" fmla="*/ 378373 w 677917"/>
              <a:gd name="connsiteY2" fmla="*/ 232269 h 358393"/>
              <a:gd name="connsiteX3" fmla="*/ 0 w 677917"/>
              <a:gd name="connsiteY3" fmla="*/ 358393 h 358393"/>
              <a:gd name="connsiteX0" fmla="*/ 677917 w 677917"/>
              <a:gd name="connsiteY0" fmla="*/ 345174 h 360939"/>
              <a:gd name="connsiteX1" fmla="*/ 546789 w 677917"/>
              <a:gd name="connsiteY1" fmla="*/ 3796 h 360939"/>
              <a:gd name="connsiteX2" fmla="*/ 446964 w 677917"/>
              <a:gd name="connsiteY2" fmla="*/ 166510 h 360939"/>
              <a:gd name="connsiteX3" fmla="*/ 378373 w 677917"/>
              <a:gd name="connsiteY3" fmla="*/ 234815 h 360939"/>
              <a:gd name="connsiteX4" fmla="*/ 0 w 677917"/>
              <a:gd name="connsiteY4" fmla="*/ 360939 h 360939"/>
              <a:gd name="connsiteX0" fmla="*/ 677917 w 677917"/>
              <a:gd name="connsiteY0" fmla="*/ 345174 h 360939"/>
              <a:gd name="connsiteX1" fmla="*/ 546789 w 677917"/>
              <a:gd name="connsiteY1" fmla="*/ 3796 h 360939"/>
              <a:gd name="connsiteX2" fmla="*/ 446964 w 677917"/>
              <a:gd name="connsiteY2" fmla="*/ 166510 h 360939"/>
              <a:gd name="connsiteX3" fmla="*/ 278093 w 677917"/>
              <a:gd name="connsiteY3" fmla="*/ 298502 h 360939"/>
              <a:gd name="connsiteX4" fmla="*/ 0 w 677917"/>
              <a:gd name="connsiteY4" fmla="*/ 360939 h 360939"/>
              <a:gd name="connsiteX0" fmla="*/ 677917 w 677917"/>
              <a:gd name="connsiteY0" fmla="*/ 346574 h 362339"/>
              <a:gd name="connsiteX1" fmla="*/ 546789 w 677917"/>
              <a:gd name="connsiteY1" fmla="*/ 5196 h 362339"/>
              <a:gd name="connsiteX2" fmla="*/ 446964 w 677917"/>
              <a:gd name="connsiteY2" fmla="*/ 146681 h 362339"/>
              <a:gd name="connsiteX3" fmla="*/ 278093 w 677917"/>
              <a:gd name="connsiteY3" fmla="*/ 299902 h 362339"/>
              <a:gd name="connsiteX4" fmla="*/ 0 w 677917"/>
              <a:gd name="connsiteY4" fmla="*/ 362339 h 362339"/>
              <a:gd name="connsiteX0" fmla="*/ 399824 w 399824"/>
              <a:gd name="connsiteY0" fmla="*/ 346574 h 346574"/>
              <a:gd name="connsiteX1" fmla="*/ 268696 w 399824"/>
              <a:gd name="connsiteY1" fmla="*/ 5196 h 346574"/>
              <a:gd name="connsiteX2" fmla="*/ 168871 w 399824"/>
              <a:gd name="connsiteY2" fmla="*/ 146681 h 346574"/>
              <a:gd name="connsiteX3" fmla="*/ 0 w 399824"/>
              <a:gd name="connsiteY3" fmla="*/ 299902 h 346574"/>
              <a:gd name="connsiteX0" fmla="*/ 358278 w 358278"/>
              <a:gd name="connsiteY0" fmla="*/ 346574 h 383459"/>
              <a:gd name="connsiteX1" fmla="*/ 227150 w 358278"/>
              <a:gd name="connsiteY1" fmla="*/ 5196 h 383459"/>
              <a:gd name="connsiteX2" fmla="*/ 127325 w 358278"/>
              <a:gd name="connsiteY2" fmla="*/ 146681 h 383459"/>
              <a:gd name="connsiteX3" fmla="*/ 0 w 358278"/>
              <a:gd name="connsiteY3" fmla="*/ 383459 h 383459"/>
              <a:gd name="connsiteX0" fmla="*/ 327118 w 327118"/>
              <a:gd name="connsiteY0" fmla="*/ 346574 h 350036"/>
              <a:gd name="connsiteX1" fmla="*/ 195990 w 327118"/>
              <a:gd name="connsiteY1" fmla="*/ 5196 h 350036"/>
              <a:gd name="connsiteX2" fmla="*/ 96165 w 327118"/>
              <a:gd name="connsiteY2" fmla="*/ 146681 h 350036"/>
              <a:gd name="connsiteX3" fmla="*/ 0 w 327118"/>
              <a:gd name="connsiteY3" fmla="*/ 350036 h 350036"/>
              <a:gd name="connsiteX0" fmla="*/ 327118 w 327118"/>
              <a:gd name="connsiteY0" fmla="*/ 341380 h 344842"/>
              <a:gd name="connsiteX1" fmla="*/ 195990 w 327118"/>
              <a:gd name="connsiteY1" fmla="*/ 2 h 344842"/>
              <a:gd name="connsiteX2" fmla="*/ 0 w 327118"/>
              <a:gd name="connsiteY2" fmla="*/ 344842 h 344842"/>
              <a:gd name="connsiteX0" fmla="*/ 275184 w 275184"/>
              <a:gd name="connsiteY0" fmla="*/ 341380 h 344842"/>
              <a:gd name="connsiteX1" fmla="*/ 144056 w 275184"/>
              <a:gd name="connsiteY1" fmla="*/ 2 h 344842"/>
              <a:gd name="connsiteX2" fmla="*/ 0 w 275184"/>
              <a:gd name="connsiteY2" fmla="*/ 344842 h 344842"/>
            </a:gdLst>
            <a:ahLst/>
            <a:cxnLst>
              <a:cxn ang="0">
                <a:pos x="connsiteX0" y="connsiteY0"/>
              </a:cxn>
              <a:cxn ang="0">
                <a:pos x="connsiteX1" y="connsiteY1"/>
              </a:cxn>
              <a:cxn ang="0">
                <a:pos x="connsiteX2" y="connsiteY2"/>
              </a:cxn>
            </a:cxnLst>
            <a:rect l="l" t="t" r="r" b="b"/>
            <a:pathLst>
              <a:path w="275184" h="344842">
                <a:moveTo>
                  <a:pt x="275184" y="341380"/>
                </a:moveTo>
                <a:cubicBezTo>
                  <a:pt x="205553" y="169273"/>
                  <a:pt x="189920" y="-575"/>
                  <a:pt x="144056" y="2"/>
                </a:cubicBezTo>
                <a:cubicBezTo>
                  <a:pt x="98192" y="579"/>
                  <a:pt x="40831" y="273000"/>
                  <a:pt x="0" y="344842"/>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2473033" y="2513830"/>
            <a:ext cx="143843" cy="166055"/>
          </a:xfrm>
          <a:prstGeom prst="ellipse">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a:p>
        </p:txBody>
      </p:sp>
      <p:sp>
        <p:nvSpPr>
          <p:cNvPr id="129" name="Freeform 128"/>
          <p:cNvSpPr/>
          <p:nvPr/>
        </p:nvSpPr>
        <p:spPr>
          <a:xfrm>
            <a:off x="2510131" y="1670549"/>
            <a:ext cx="5228580" cy="2014549"/>
          </a:xfrm>
          <a:custGeom>
            <a:avLst/>
            <a:gdLst>
              <a:gd name="connsiteX0" fmla="*/ 0 w 5192485"/>
              <a:gd name="connsiteY0" fmla="*/ 690283 h 1207450"/>
              <a:gd name="connsiteX1" fmla="*/ 440871 w 5192485"/>
              <a:gd name="connsiteY1" fmla="*/ 265740 h 1207450"/>
              <a:gd name="connsiteX2" fmla="*/ 947057 w 5192485"/>
              <a:gd name="connsiteY2" fmla="*/ 20812 h 1207450"/>
              <a:gd name="connsiteX3" fmla="*/ 1257300 w 5192485"/>
              <a:gd name="connsiteY3" fmla="*/ 20812 h 1207450"/>
              <a:gd name="connsiteX4" fmla="*/ 1632857 w 5192485"/>
              <a:gd name="connsiteY4" fmla="*/ 86126 h 1207450"/>
              <a:gd name="connsiteX5" fmla="*/ 2481943 w 5192485"/>
              <a:gd name="connsiteY5" fmla="*/ 657626 h 1207450"/>
              <a:gd name="connsiteX6" fmla="*/ 3412671 w 5192485"/>
              <a:gd name="connsiteY6" fmla="*/ 1180140 h 1207450"/>
              <a:gd name="connsiteX7" fmla="*/ 4816928 w 5192485"/>
              <a:gd name="connsiteY7" fmla="*/ 1082169 h 1207450"/>
              <a:gd name="connsiteX8" fmla="*/ 5192485 w 5192485"/>
              <a:gd name="connsiteY8" fmla="*/ 641297 h 1207450"/>
              <a:gd name="connsiteX0" fmla="*/ 0 w 5212538"/>
              <a:gd name="connsiteY0" fmla="*/ 509809 h 1207450"/>
              <a:gd name="connsiteX1" fmla="*/ 460924 w 5212538"/>
              <a:gd name="connsiteY1" fmla="*/ 265740 h 1207450"/>
              <a:gd name="connsiteX2" fmla="*/ 967110 w 5212538"/>
              <a:gd name="connsiteY2" fmla="*/ 20812 h 1207450"/>
              <a:gd name="connsiteX3" fmla="*/ 1277353 w 5212538"/>
              <a:gd name="connsiteY3" fmla="*/ 20812 h 1207450"/>
              <a:gd name="connsiteX4" fmla="*/ 1652910 w 5212538"/>
              <a:gd name="connsiteY4" fmla="*/ 86126 h 1207450"/>
              <a:gd name="connsiteX5" fmla="*/ 2501996 w 5212538"/>
              <a:gd name="connsiteY5" fmla="*/ 657626 h 1207450"/>
              <a:gd name="connsiteX6" fmla="*/ 3432724 w 5212538"/>
              <a:gd name="connsiteY6" fmla="*/ 1180140 h 1207450"/>
              <a:gd name="connsiteX7" fmla="*/ 4836981 w 5212538"/>
              <a:gd name="connsiteY7" fmla="*/ 1082169 h 1207450"/>
              <a:gd name="connsiteX8" fmla="*/ 5212538 w 5212538"/>
              <a:gd name="connsiteY8" fmla="*/ 641297 h 1207450"/>
              <a:gd name="connsiteX0" fmla="*/ 0 w 5212538"/>
              <a:gd name="connsiteY0" fmla="*/ 500029 h 1197670"/>
              <a:gd name="connsiteX1" fmla="*/ 468945 w 5212538"/>
              <a:gd name="connsiteY1" fmla="*/ 119602 h 1197670"/>
              <a:gd name="connsiteX2" fmla="*/ 967110 w 5212538"/>
              <a:gd name="connsiteY2" fmla="*/ 11032 h 1197670"/>
              <a:gd name="connsiteX3" fmla="*/ 1277353 w 5212538"/>
              <a:gd name="connsiteY3" fmla="*/ 11032 h 1197670"/>
              <a:gd name="connsiteX4" fmla="*/ 1652910 w 5212538"/>
              <a:gd name="connsiteY4" fmla="*/ 76346 h 1197670"/>
              <a:gd name="connsiteX5" fmla="*/ 2501996 w 5212538"/>
              <a:gd name="connsiteY5" fmla="*/ 647846 h 1197670"/>
              <a:gd name="connsiteX6" fmla="*/ 3432724 w 5212538"/>
              <a:gd name="connsiteY6" fmla="*/ 1170360 h 1197670"/>
              <a:gd name="connsiteX7" fmla="*/ 4836981 w 5212538"/>
              <a:gd name="connsiteY7" fmla="*/ 1072389 h 1197670"/>
              <a:gd name="connsiteX8" fmla="*/ 5212538 w 5212538"/>
              <a:gd name="connsiteY8" fmla="*/ 631517 h 1197670"/>
              <a:gd name="connsiteX0" fmla="*/ 0 w 5212538"/>
              <a:gd name="connsiteY0" fmla="*/ 522622 h 1220263"/>
              <a:gd name="connsiteX1" fmla="*/ 468945 w 5212538"/>
              <a:gd name="connsiteY1" fmla="*/ 142195 h 1220263"/>
              <a:gd name="connsiteX2" fmla="*/ 979141 w 5212538"/>
              <a:gd name="connsiteY2" fmla="*/ 5551 h 1220263"/>
              <a:gd name="connsiteX3" fmla="*/ 1277353 w 5212538"/>
              <a:gd name="connsiteY3" fmla="*/ 33625 h 1220263"/>
              <a:gd name="connsiteX4" fmla="*/ 1652910 w 5212538"/>
              <a:gd name="connsiteY4" fmla="*/ 98939 h 1220263"/>
              <a:gd name="connsiteX5" fmla="*/ 2501996 w 5212538"/>
              <a:gd name="connsiteY5" fmla="*/ 670439 h 1220263"/>
              <a:gd name="connsiteX6" fmla="*/ 3432724 w 5212538"/>
              <a:gd name="connsiteY6" fmla="*/ 1192953 h 1220263"/>
              <a:gd name="connsiteX7" fmla="*/ 4836981 w 5212538"/>
              <a:gd name="connsiteY7" fmla="*/ 1094982 h 1220263"/>
              <a:gd name="connsiteX8" fmla="*/ 5212538 w 5212538"/>
              <a:gd name="connsiteY8" fmla="*/ 654110 h 1220263"/>
              <a:gd name="connsiteX0" fmla="*/ 0 w 5212538"/>
              <a:gd name="connsiteY0" fmla="*/ 536093 h 1233734"/>
              <a:gd name="connsiteX1" fmla="*/ 468945 w 5212538"/>
              <a:gd name="connsiteY1" fmla="*/ 155666 h 1233734"/>
              <a:gd name="connsiteX2" fmla="*/ 979141 w 5212538"/>
              <a:gd name="connsiteY2" fmla="*/ 19022 h 1233734"/>
              <a:gd name="connsiteX3" fmla="*/ 1437774 w 5212538"/>
              <a:gd name="connsiteY3" fmla="*/ 11001 h 1233734"/>
              <a:gd name="connsiteX4" fmla="*/ 1652910 w 5212538"/>
              <a:gd name="connsiteY4" fmla="*/ 112410 h 1233734"/>
              <a:gd name="connsiteX5" fmla="*/ 2501996 w 5212538"/>
              <a:gd name="connsiteY5" fmla="*/ 683910 h 1233734"/>
              <a:gd name="connsiteX6" fmla="*/ 3432724 w 5212538"/>
              <a:gd name="connsiteY6" fmla="*/ 1206424 h 1233734"/>
              <a:gd name="connsiteX7" fmla="*/ 4836981 w 5212538"/>
              <a:gd name="connsiteY7" fmla="*/ 1108453 h 1233734"/>
              <a:gd name="connsiteX8" fmla="*/ 5212538 w 5212538"/>
              <a:gd name="connsiteY8" fmla="*/ 667581 h 1233734"/>
              <a:gd name="connsiteX0" fmla="*/ 0 w 5212538"/>
              <a:gd name="connsiteY0" fmla="*/ 537191 h 1234832"/>
              <a:gd name="connsiteX1" fmla="*/ 468945 w 5212538"/>
              <a:gd name="connsiteY1" fmla="*/ 156764 h 1234832"/>
              <a:gd name="connsiteX2" fmla="*/ 979141 w 5212538"/>
              <a:gd name="connsiteY2" fmla="*/ 20120 h 1234832"/>
              <a:gd name="connsiteX3" fmla="*/ 1437774 w 5212538"/>
              <a:gd name="connsiteY3" fmla="*/ 12099 h 1234832"/>
              <a:gd name="connsiteX4" fmla="*/ 1925626 w 5212538"/>
              <a:gd name="connsiteY4" fmla="*/ 129550 h 1234832"/>
              <a:gd name="connsiteX5" fmla="*/ 2501996 w 5212538"/>
              <a:gd name="connsiteY5" fmla="*/ 685008 h 1234832"/>
              <a:gd name="connsiteX6" fmla="*/ 3432724 w 5212538"/>
              <a:gd name="connsiteY6" fmla="*/ 1207522 h 1234832"/>
              <a:gd name="connsiteX7" fmla="*/ 4836981 w 5212538"/>
              <a:gd name="connsiteY7" fmla="*/ 1109551 h 1234832"/>
              <a:gd name="connsiteX8" fmla="*/ 5212538 w 5212538"/>
              <a:gd name="connsiteY8" fmla="*/ 668679 h 1234832"/>
              <a:gd name="connsiteX0" fmla="*/ 0 w 5212538"/>
              <a:gd name="connsiteY0" fmla="*/ 537191 h 1264617"/>
              <a:gd name="connsiteX1" fmla="*/ 468945 w 5212538"/>
              <a:gd name="connsiteY1" fmla="*/ 156764 h 1264617"/>
              <a:gd name="connsiteX2" fmla="*/ 979141 w 5212538"/>
              <a:gd name="connsiteY2" fmla="*/ 20120 h 1264617"/>
              <a:gd name="connsiteX3" fmla="*/ 1437774 w 5212538"/>
              <a:gd name="connsiteY3" fmla="*/ 12099 h 1264617"/>
              <a:gd name="connsiteX4" fmla="*/ 1925626 w 5212538"/>
              <a:gd name="connsiteY4" fmla="*/ 129550 h 1264617"/>
              <a:gd name="connsiteX5" fmla="*/ 2221259 w 5212538"/>
              <a:gd name="connsiteY5" fmla="*/ 275934 h 1264617"/>
              <a:gd name="connsiteX6" fmla="*/ 3432724 w 5212538"/>
              <a:gd name="connsiteY6" fmla="*/ 1207522 h 1264617"/>
              <a:gd name="connsiteX7" fmla="*/ 4836981 w 5212538"/>
              <a:gd name="connsiteY7" fmla="*/ 1109551 h 1264617"/>
              <a:gd name="connsiteX8" fmla="*/ 5212538 w 5212538"/>
              <a:gd name="connsiteY8" fmla="*/ 668679 h 1264617"/>
              <a:gd name="connsiteX0" fmla="*/ 0 w 5212538"/>
              <a:gd name="connsiteY0" fmla="*/ 534489 h 1261915"/>
              <a:gd name="connsiteX1" fmla="*/ 468945 w 5212538"/>
              <a:gd name="connsiteY1" fmla="*/ 154062 h 1261915"/>
              <a:gd name="connsiteX2" fmla="*/ 979141 w 5212538"/>
              <a:gd name="connsiteY2" fmla="*/ 17418 h 1261915"/>
              <a:gd name="connsiteX3" fmla="*/ 1437774 w 5212538"/>
              <a:gd name="connsiteY3" fmla="*/ 9397 h 1261915"/>
              <a:gd name="connsiteX4" fmla="*/ 1873489 w 5212538"/>
              <a:gd name="connsiteY4" fmla="*/ 86743 h 1261915"/>
              <a:gd name="connsiteX5" fmla="*/ 2221259 w 5212538"/>
              <a:gd name="connsiteY5" fmla="*/ 273232 h 1261915"/>
              <a:gd name="connsiteX6" fmla="*/ 3432724 w 5212538"/>
              <a:gd name="connsiteY6" fmla="*/ 1204820 h 1261915"/>
              <a:gd name="connsiteX7" fmla="*/ 4836981 w 5212538"/>
              <a:gd name="connsiteY7" fmla="*/ 1106849 h 1261915"/>
              <a:gd name="connsiteX8" fmla="*/ 5212538 w 5212538"/>
              <a:gd name="connsiteY8" fmla="*/ 665977 h 1261915"/>
              <a:gd name="connsiteX0" fmla="*/ 0 w 5212538"/>
              <a:gd name="connsiteY0" fmla="*/ 534489 h 1171810"/>
              <a:gd name="connsiteX1" fmla="*/ 468945 w 5212538"/>
              <a:gd name="connsiteY1" fmla="*/ 154062 h 1171810"/>
              <a:gd name="connsiteX2" fmla="*/ 979141 w 5212538"/>
              <a:gd name="connsiteY2" fmla="*/ 17418 h 1171810"/>
              <a:gd name="connsiteX3" fmla="*/ 1437774 w 5212538"/>
              <a:gd name="connsiteY3" fmla="*/ 9397 h 1171810"/>
              <a:gd name="connsiteX4" fmla="*/ 1873489 w 5212538"/>
              <a:gd name="connsiteY4" fmla="*/ 86743 h 1171810"/>
              <a:gd name="connsiteX5" fmla="*/ 2221259 w 5212538"/>
              <a:gd name="connsiteY5" fmla="*/ 273232 h 1171810"/>
              <a:gd name="connsiteX6" fmla="*/ 3288345 w 5212538"/>
              <a:gd name="connsiteY6" fmla="*/ 1080493 h 1171810"/>
              <a:gd name="connsiteX7" fmla="*/ 4836981 w 5212538"/>
              <a:gd name="connsiteY7" fmla="*/ 1106849 h 1171810"/>
              <a:gd name="connsiteX8" fmla="*/ 5212538 w 5212538"/>
              <a:gd name="connsiteY8" fmla="*/ 665977 h 1171810"/>
              <a:gd name="connsiteX0" fmla="*/ 0 w 5212538"/>
              <a:gd name="connsiteY0" fmla="*/ 534489 h 1147790"/>
              <a:gd name="connsiteX1" fmla="*/ 468945 w 5212538"/>
              <a:gd name="connsiteY1" fmla="*/ 154062 h 1147790"/>
              <a:gd name="connsiteX2" fmla="*/ 979141 w 5212538"/>
              <a:gd name="connsiteY2" fmla="*/ 17418 h 1147790"/>
              <a:gd name="connsiteX3" fmla="*/ 1437774 w 5212538"/>
              <a:gd name="connsiteY3" fmla="*/ 9397 h 1147790"/>
              <a:gd name="connsiteX4" fmla="*/ 1873489 w 5212538"/>
              <a:gd name="connsiteY4" fmla="*/ 86743 h 1147790"/>
              <a:gd name="connsiteX5" fmla="*/ 2221259 w 5212538"/>
              <a:gd name="connsiteY5" fmla="*/ 273232 h 1147790"/>
              <a:gd name="connsiteX6" fmla="*/ 3288345 w 5212538"/>
              <a:gd name="connsiteY6" fmla="*/ 1080493 h 1147790"/>
              <a:gd name="connsiteX7" fmla="*/ 4624423 w 5212538"/>
              <a:gd name="connsiteY7" fmla="*/ 1054712 h 1147790"/>
              <a:gd name="connsiteX8" fmla="*/ 5212538 w 5212538"/>
              <a:gd name="connsiteY8" fmla="*/ 665977 h 1147790"/>
              <a:gd name="connsiteX0" fmla="*/ 0 w 5228580"/>
              <a:gd name="connsiteY0" fmla="*/ 534489 h 1153552"/>
              <a:gd name="connsiteX1" fmla="*/ 468945 w 5228580"/>
              <a:gd name="connsiteY1" fmla="*/ 154062 h 1153552"/>
              <a:gd name="connsiteX2" fmla="*/ 979141 w 5228580"/>
              <a:gd name="connsiteY2" fmla="*/ 17418 h 1153552"/>
              <a:gd name="connsiteX3" fmla="*/ 1437774 w 5228580"/>
              <a:gd name="connsiteY3" fmla="*/ 9397 h 1153552"/>
              <a:gd name="connsiteX4" fmla="*/ 1873489 w 5228580"/>
              <a:gd name="connsiteY4" fmla="*/ 86743 h 1153552"/>
              <a:gd name="connsiteX5" fmla="*/ 2221259 w 5228580"/>
              <a:gd name="connsiteY5" fmla="*/ 273232 h 1153552"/>
              <a:gd name="connsiteX6" fmla="*/ 3288345 w 5228580"/>
              <a:gd name="connsiteY6" fmla="*/ 1080493 h 1153552"/>
              <a:gd name="connsiteX7" fmla="*/ 4624423 w 5228580"/>
              <a:gd name="connsiteY7" fmla="*/ 1054712 h 1153552"/>
              <a:gd name="connsiteX8" fmla="*/ 5228580 w 5228580"/>
              <a:gd name="connsiteY8" fmla="*/ 541651 h 1153552"/>
              <a:gd name="connsiteX0" fmla="*/ 0 w 5228580"/>
              <a:gd name="connsiteY0" fmla="*/ 534489 h 1139598"/>
              <a:gd name="connsiteX1" fmla="*/ 468945 w 5228580"/>
              <a:gd name="connsiteY1" fmla="*/ 154062 h 1139598"/>
              <a:gd name="connsiteX2" fmla="*/ 979141 w 5228580"/>
              <a:gd name="connsiteY2" fmla="*/ 17418 h 1139598"/>
              <a:gd name="connsiteX3" fmla="*/ 1437774 w 5228580"/>
              <a:gd name="connsiteY3" fmla="*/ 9397 h 1139598"/>
              <a:gd name="connsiteX4" fmla="*/ 1873489 w 5228580"/>
              <a:gd name="connsiteY4" fmla="*/ 86743 h 1139598"/>
              <a:gd name="connsiteX5" fmla="*/ 2221259 w 5228580"/>
              <a:gd name="connsiteY5" fmla="*/ 273232 h 1139598"/>
              <a:gd name="connsiteX6" fmla="*/ 3288345 w 5228580"/>
              <a:gd name="connsiteY6" fmla="*/ 1080493 h 1139598"/>
              <a:gd name="connsiteX7" fmla="*/ 4624423 w 5228580"/>
              <a:gd name="connsiteY7" fmla="*/ 1054712 h 1139598"/>
              <a:gd name="connsiteX8" fmla="*/ 4992246 w 5228580"/>
              <a:gd name="connsiteY8" fmla="*/ 867169 h 1139598"/>
              <a:gd name="connsiteX9" fmla="*/ 5228580 w 5228580"/>
              <a:gd name="connsiteY9" fmla="*/ 541651 h 1139598"/>
              <a:gd name="connsiteX0" fmla="*/ 0 w 5228580"/>
              <a:gd name="connsiteY0" fmla="*/ 534489 h 1140811"/>
              <a:gd name="connsiteX1" fmla="*/ 468945 w 5228580"/>
              <a:gd name="connsiteY1" fmla="*/ 154062 h 1140811"/>
              <a:gd name="connsiteX2" fmla="*/ 979141 w 5228580"/>
              <a:gd name="connsiteY2" fmla="*/ 17418 h 1140811"/>
              <a:gd name="connsiteX3" fmla="*/ 1437774 w 5228580"/>
              <a:gd name="connsiteY3" fmla="*/ 9397 h 1140811"/>
              <a:gd name="connsiteX4" fmla="*/ 1873489 w 5228580"/>
              <a:gd name="connsiteY4" fmla="*/ 86743 h 1140811"/>
              <a:gd name="connsiteX5" fmla="*/ 2221259 w 5228580"/>
              <a:gd name="connsiteY5" fmla="*/ 273232 h 1140811"/>
              <a:gd name="connsiteX6" fmla="*/ 3288345 w 5228580"/>
              <a:gd name="connsiteY6" fmla="*/ 1080493 h 1140811"/>
              <a:gd name="connsiteX7" fmla="*/ 4624423 w 5228580"/>
              <a:gd name="connsiteY7" fmla="*/ 1054712 h 1140811"/>
              <a:gd name="connsiteX8" fmla="*/ 4908025 w 5228580"/>
              <a:gd name="connsiteY8" fmla="*/ 835084 h 1140811"/>
              <a:gd name="connsiteX9" fmla="*/ 5228580 w 5228580"/>
              <a:gd name="connsiteY9" fmla="*/ 541651 h 1140811"/>
              <a:gd name="connsiteX0" fmla="*/ 0 w 5228580"/>
              <a:gd name="connsiteY0" fmla="*/ 534489 h 1140811"/>
              <a:gd name="connsiteX1" fmla="*/ 468945 w 5228580"/>
              <a:gd name="connsiteY1" fmla="*/ 154062 h 1140811"/>
              <a:gd name="connsiteX2" fmla="*/ 979141 w 5228580"/>
              <a:gd name="connsiteY2" fmla="*/ 17418 h 1140811"/>
              <a:gd name="connsiteX3" fmla="*/ 1437774 w 5228580"/>
              <a:gd name="connsiteY3" fmla="*/ 9397 h 1140811"/>
              <a:gd name="connsiteX4" fmla="*/ 1873489 w 5228580"/>
              <a:gd name="connsiteY4" fmla="*/ 86743 h 1140811"/>
              <a:gd name="connsiteX5" fmla="*/ 2221259 w 5228580"/>
              <a:gd name="connsiteY5" fmla="*/ 273232 h 1140811"/>
              <a:gd name="connsiteX6" fmla="*/ 3288345 w 5228580"/>
              <a:gd name="connsiteY6" fmla="*/ 1080493 h 1140811"/>
              <a:gd name="connsiteX7" fmla="*/ 4624423 w 5228580"/>
              <a:gd name="connsiteY7" fmla="*/ 1054712 h 1140811"/>
              <a:gd name="connsiteX8" fmla="*/ 4908025 w 5228580"/>
              <a:gd name="connsiteY8" fmla="*/ 835084 h 1140811"/>
              <a:gd name="connsiteX9" fmla="*/ 5228580 w 5228580"/>
              <a:gd name="connsiteY9" fmla="*/ 541651 h 1140811"/>
              <a:gd name="connsiteX0" fmla="*/ 0 w 5228580"/>
              <a:gd name="connsiteY0" fmla="*/ 534489 h 1164635"/>
              <a:gd name="connsiteX1" fmla="*/ 468945 w 5228580"/>
              <a:gd name="connsiteY1" fmla="*/ 154062 h 1164635"/>
              <a:gd name="connsiteX2" fmla="*/ 979141 w 5228580"/>
              <a:gd name="connsiteY2" fmla="*/ 17418 h 1164635"/>
              <a:gd name="connsiteX3" fmla="*/ 1437774 w 5228580"/>
              <a:gd name="connsiteY3" fmla="*/ 9397 h 1164635"/>
              <a:gd name="connsiteX4" fmla="*/ 1873489 w 5228580"/>
              <a:gd name="connsiteY4" fmla="*/ 86743 h 1164635"/>
              <a:gd name="connsiteX5" fmla="*/ 2221259 w 5228580"/>
              <a:gd name="connsiteY5" fmla="*/ 273232 h 1164635"/>
              <a:gd name="connsiteX6" fmla="*/ 3288345 w 5228580"/>
              <a:gd name="connsiteY6" fmla="*/ 1080493 h 1164635"/>
              <a:gd name="connsiteX7" fmla="*/ 4624423 w 5228580"/>
              <a:gd name="connsiteY7" fmla="*/ 1054712 h 1164635"/>
              <a:gd name="connsiteX8" fmla="*/ 4908025 w 5228580"/>
              <a:gd name="connsiteY8" fmla="*/ 835084 h 1164635"/>
              <a:gd name="connsiteX9" fmla="*/ 5228580 w 5228580"/>
              <a:gd name="connsiteY9" fmla="*/ 541651 h 1164635"/>
              <a:gd name="connsiteX0" fmla="*/ 0 w 5228580"/>
              <a:gd name="connsiteY0" fmla="*/ 534489 h 1175221"/>
              <a:gd name="connsiteX1" fmla="*/ 468945 w 5228580"/>
              <a:gd name="connsiteY1" fmla="*/ 154062 h 1175221"/>
              <a:gd name="connsiteX2" fmla="*/ 979141 w 5228580"/>
              <a:gd name="connsiteY2" fmla="*/ 17418 h 1175221"/>
              <a:gd name="connsiteX3" fmla="*/ 1437774 w 5228580"/>
              <a:gd name="connsiteY3" fmla="*/ 9397 h 1175221"/>
              <a:gd name="connsiteX4" fmla="*/ 1873489 w 5228580"/>
              <a:gd name="connsiteY4" fmla="*/ 86743 h 1175221"/>
              <a:gd name="connsiteX5" fmla="*/ 2221259 w 5228580"/>
              <a:gd name="connsiteY5" fmla="*/ 273232 h 1175221"/>
              <a:gd name="connsiteX6" fmla="*/ 3288345 w 5228580"/>
              <a:gd name="connsiteY6" fmla="*/ 1080493 h 1175221"/>
              <a:gd name="connsiteX7" fmla="*/ 4624423 w 5228580"/>
              <a:gd name="connsiteY7" fmla="*/ 1054712 h 1175221"/>
              <a:gd name="connsiteX8" fmla="*/ 4908025 w 5228580"/>
              <a:gd name="connsiteY8" fmla="*/ 835084 h 1175221"/>
              <a:gd name="connsiteX9" fmla="*/ 5228580 w 5228580"/>
              <a:gd name="connsiteY9" fmla="*/ 541651 h 1175221"/>
              <a:gd name="connsiteX0" fmla="*/ 0 w 5228580"/>
              <a:gd name="connsiteY0" fmla="*/ 534489 h 1143233"/>
              <a:gd name="connsiteX1" fmla="*/ 468945 w 5228580"/>
              <a:gd name="connsiteY1" fmla="*/ 154062 h 1143233"/>
              <a:gd name="connsiteX2" fmla="*/ 979141 w 5228580"/>
              <a:gd name="connsiteY2" fmla="*/ 17418 h 1143233"/>
              <a:gd name="connsiteX3" fmla="*/ 1437774 w 5228580"/>
              <a:gd name="connsiteY3" fmla="*/ 9397 h 1143233"/>
              <a:gd name="connsiteX4" fmla="*/ 1873489 w 5228580"/>
              <a:gd name="connsiteY4" fmla="*/ 86743 h 1143233"/>
              <a:gd name="connsiteX5" fmla="*/ 2221259 w 5228580"/>
              <a:gd name="connsiteY5" fmla="*/ 273232 h 1143233"/>
              <a:gd name="connsiteX6" fmla="*/ 3288345 w 5228580"/>
              <a:gd name="connsiteY6" fmla="*/ 1080493 h 1143233"/>
              <a:gd name="connsiteX7" fmla="*/ 4624423 w 5228580"/>
              <a:gd name="connsiteY7" fmla="*/ 1054712 h 1143233"/>
              <a:gd name="connsiteX8" fmla="*/ 4961813 w 5228580"/>
              <a:gd name="connsiteY8" fmla="*/ 773612 h 1143233"/>
              <a:gd name="connsiteX9" fmla="*/ 5228580 w 5228580"/>
              <a:gd name="connsiteY9" fmla="*/ 541651 h 1143233"/>
              <a:gd name="connsiteX0" fmla="*/ 0 w 5228580"/>
              <a:gd name="connsiteY0" fmla="*/ 534489 h 1153552"/>
              <a:gd name="connsiteX1" fmla="*/ 468945 w 5228580"/>
              <a:gd name="connsiteY1" fmla="*/ 154062 h 1153552"/>
              <a:gd name="connsiteX2" fmla="*/ 979141 w 5228580"/>
              <a:gd name="connsiteY2" fmla="*/ 17418 h 1153552"/>
              <a:gd name="connsiteX3" fmla="*/ 1437774 w 5228580"/>
              <a:gd name="connsiteY3" fmla="*/ 9397 h 1153552"/>
              <a:gd name="connsiteX4" fmla="*/ 1873489 w 5228580"/>
              <a:gd name="connsiteY4" fmla="*/ 86743 h 1153552"/>
              <a:gd name="connsiteX5" fmla="*/ 2221259 w 5228580"/>
              <a:gd name="connsiteY5" fmla="*/ 273232 h 1153552"/>
              <a:gd name="connsiteX6" fmla="*/ 3288345 w 5228580"/>
              <a:gd name="connsiteY6" fmla="*/ 1080493 h 1153552"/>
              <a:gd name="connsiteX7" fmla="*/ 4624423 w 5228580"/>
              <a:gd name="connsiteY7" fmla="*/ 1054712 h 1153552"/>
              <a:gd name="connsiteX8" fmla="*/ 5228580 w 5228580"/>
              <a:gd name="connsiteY8" fmla="*/ 541651 h 1153552"/>
              <a:gd name="connsiteX0" fmla="*/ 0 w 5228580"/>
              <a:gd name="connsiteY0" fmla="*/ 534489 h 1141530"/>
              <a:gd name="connsiteX1" fmla="*/ 468945 w 5228580"/>
              <a:gd name="connsiteY1" fmla="*/ 154062 h 1141530"/>
              <a:gd name="connsiteX2" fmla="*/ 979141 w 5228580"/>
              <a:gd name="connsiteY2" fmla="*/ 17418 h 1141530"/>
              <a:gd name="connsiteX3" fmla="*/ 1437774 w 5228580"/>
              <a:gd name="connsiteY3" fmla="*/ 9397 h 1141530"/>
              <a:gd name="connsiteX4" fmla="*/ 1873489 w 5228580"/>
              <a:gd name="connsiteY4" fmla="*/ 86743 h 1141530"/>
              <a:gd name="connsiteX5" fmla="*/ 2221259 w 5228580"/>
              <a:gd name="connsiteY5" fmla="*/ 273232 h 1141530"/>
              <a:gd name="connsiteX6" fmla="*/ 3288345 w 5228580"/>
              <a:gd name="connsiteY6" fmla="*/ 1080493 h 1141530"/>
              <a:gd name="connsiteX7" fmla="*/ 4601371 w 5228580"/>
              <a:gd name="connsiteY7" fmla="*/ 1023976 h 1141530"/>
              <a:gd name="connsiteX8" fmla="*/ 5228580 w 5228580"/>
              <a:gd name="connsiteY8" fmla="*/ 541651 h 1141530"/>
              <a:gd name="connsiteX0" fmla="*/ 0 w 5228580"/>
              <a:gd name="connsiteY0" fmla="*/ 534489 h 1153804"/>
              <a:gd name="connsiteX1" fmla="*/ 468945 w 5228580"/>
              <a:gd name="connsiteY1" fmla="*/ 154062 h 1153804"/>
              <a:gd name="connsiteX2" fmla="*/ 979141 w 5228580"/>
              <a:gd name="connsiteY2" fmla="*/ 17418 h 1153804"/>
              <a:gd name="connsiteX3" fmla="*/ 1437774 w 5228580"/>
              <a:gd name="connsiteY3" fmla="*/ 9397 h 1153804"/>
              <a:gd name="connsiteX4" fmla="*/ 1873489 w 5228580"/>
              <a:gd name="connsiteY4" fmla="*/ 86743 h 1153804"/>
              <a:gd name="connsiteX5" fmla="*/ 2221259 w 5228580"/>
              <a:gd name="connsiteY5" fmla="*/ 273232 h 1153804"/>
              <a:gd name="connsiteX6" fmla="*/ 3288345 w 5228580"/>
              <a:gd name="connsiteY6" fmla="*/ 1080493 h 1153804"/>
              <a:gd name="connsiteX7" fmla="*/ 4601371 w 5228580"/>
              <a:gd name="connsiteY7" fmla="*/ 1023976 h 1153804"/>
              <a:gd name="connsiteX8" fmla="*/ 5228580 w 5228580"/>
              <a:gd name="connsiteY8" fmla="*/ 541651 h 1153804"/>
              <a:gd name="connsiteX0" fmla="*/ 0 w 5228580"/>
              <a:gd name="connsiteY0" fmla="*/ 534489 h 1123687"/>
              <a:gd name="connsiteX1" fmla="*/ 468945 w 5228580"/>
              <a:gd name="connsiteY1" fmla="*/ 154062 h 1123687"/>
              <a:gd name="connsiteX2" fmla="*/ 979141 w 5228580"/>
              <a:gd name="connsiteY2" fmla="*/ 17418 h 1123687"/>
              <a:gd name="connsiteX3" fmla="*/ 1437774 w 5228580"/>
              <a:gd name="connsiteY3" fmla="*/ 9397 h 1123687"/>
              <a:gd name="connsiteX4" fmla="*/ 1873489 w 5228580"/>
              <a:gd name="connsiteY4" fmla="*/ 86743 h 1123687"/>
              <a:gd name="connsiteX5" fmla="*/ 2221259 w 5228580"/>
              <a:gd name="connsiteY5" fmla="*/ 273232 h 1123687"/>
              <a:gd name="connsiteX6" fmla="*/ 2718109 w 5228580"/>
              <a:gd name="connsiteY6" fmla="*/ 703713 h 1123687"/>
              <a:gd name="connsiteX7" fmla="*/ 3288345 w 5228580"/>
              <a:gd name="connsiteY7" fmla="*/ 1080493 h 1123687"/>
              <a:gd name="connsiteX8" fmla="*/ 4601371 w 5228580"/>
              <a:gd name="connsiteY8" fmla="*/ 1023976 h 1123687"/>
              <a:gd name="connsiteX9" fmla="*/ 5228580 w 5228580"/>
              <a:gd name="connsiteY9" fmla="*/ 541651 h 1123687"/>
              <a:gd name="connsiteX0" fmla="*/ 0 w 5228580"/>
              <a:gd name="connsiteY0" fmla="*/ 534489 h 1123687"/>
              <a:gd name="connsiteX1" fmla="*/ 468945 w 5228580"/>
              <a:gd name="connsiteY1" fmla="*/ 154062 h 1123687"/>
              <a:gd name="connsiteX2" fmla="*/ 979141 w 5228580"/>
              <a:gd name="connsiteY2" fmla="*/ 17418 h 1123687"/>
              <a:gd name="connsiteX3" fmla="*/ 1437774 w 5228580"/>
              <a:gd name="connsiteY3" fmla="*/ 9397 h 1123687"/>
              <a:gd name="connsiteX4" fmla="*/ 1873489 w 5228580"/>
              <a:gd name="connsiteY4" fmla="*/ 86743 h 1123687"/>
              <a:gd name="connsiteX5" fmla="*/ 2221259 w 5228580"/>
              <a:gd name="connsiteY5" fmla="*/ 273232 h 1123687"/>
              <a:gd name="connsiteX6" fmla="*/ 2718109 w 5228580"/>
              <a:gd name="connsiteY6" fmla="*/ 703713 h 1123687"/>
              <a:gd name="connsiteX7" fmla="*/ 3288345 w 5228580"/>
              <a:gd name="connsiteY7" fmla="*/ 1080493 h 1123687"/>
              <a:gd name="connsiteX8" fmla="*/ 4601371 w 5228580"/>
              <a:gd name="connsiteY8" fmla="*/ 1023976 h 1123687"/>
              <a:gd name="connsiteX9" fmla="*/ 5228580 w 5228580"/>
              <a:gd name="connsiteY9" fmla="*/ 541651 h 1123687"/>
              <a:gd name="connsiteX0" fmla="*/ 0 w 5228580"/>
              <a:gd name="connsiteY0" fmla="*/ 534489 h 1121630"/>
              <a:gd name="connsiteX1" fmla="*/ 468945 w 5228580"/>
              <a:gd name="connsiteY1" fmla="*/ 154062 h 1121630"/>
              <a:gd name="connsiteX2" fmla="*/ 979141 w 5228580"/>
              <a:gd name="connsiteY2" fmla="*/ 17418 h 1121630"/>
              <a:gd name="connsiteX3" fmla="*/ 1437774 w 5228580"/>
              <a:gd name="connsiteY3" fmla="*/ 9397 h 1121630"/>
              <a:gd name="connsiteX4" fmla="*/ 1873489 w 5228580"/>
              <a:gd name="connsiteY4" fmla="*/ 86743 h 1121630"/>
              <a:gd name="connsiteX5" fmla="*/ 2221259 w 5228580"/>
              <a:gd name="connsiteY5" fmla="*/ 273232 h 1121630"/>
              <a:gd name="connsiteX6" fmla="*/ 2702741 w 5228580"/>
              <a:gd name="connsiteY6" fmla="*/ 734449 h 1121630"/>
              <a:gd name="connsiteX7" fmla="*/ 3288345 w 5228580"/>
              <a:gd name="connsiteY7" fmla="*/ 1080493 h 1121630"/>
              <a:gd name="connsiteX8" fmla="*/ 4601371 w 5228580"/>
              <a:gd name="connsiteY8" fmla="*/ 1023976 h 1121630"/>
              <a:gd name="connsiteX9" fmla="*/ 5228580 w 5228580"/>
              <a:gd name="connsiteY9" fmla="*/ 541651 h 1121630"/>
              <a:gd name="connsiteX0" fmla="*/ 0 w 5228580"/>
              <a:gd name="connsiteY0" fmla="*/ 534489 h 1122872"/>
              <a:gd name="connsiteX1" fmla="*/ 468945 w 5228580"/>
              <a:gd name="connsiteY1" fmla="*/ 154062 h 1122872"/>
              <a:gd name="connsiteX2" fmla="*/ 979141 w 5228580"/>
              <a:gd name="connsiteY2" fmla="*/ 17418 h 1122872"/>
              <a:gd name="connsiteX3" fmla="*/ 1437774 w 5228580"/>
              <a:gd name="connsiteY3" fmla="*/ 9397 h 1122872"/>
              <a:gd name="connsiteX4" fmla="*/ 1873489 w 5228580"/>
              <a:gd name="connsiteY4" fmla="*/ 86743 h 1122872"/>
              <a:gd name="connsiteX5" fmla="*/ 2221259 w 5228580"/>
              <a:gd name="connsiteY5" fmla="*/ 273232 h 1122872"/>
              <a:gd name="connsiteX6" fmla="*/ 2702741 w 5228580"/>
              <a:gd name="connsiteY6" fmla="*/ 734449 h 1122872"/>
              <a:gd name="connsiteX7" fmla="*/ 3288345 w 5228580"/>
              <a:gd name="connsiteY7" fmla="*/ 1080493 h 1122872"/>
              <a:gd name="connsiteX8" fmla="*/ 3909134 w 5228580"/>
              <a:gd name="connsiteY8" fmla="*/ 1110968 h 1122872"/>
              <a:gd name="connsiteX9" fmla="*/ 4601371 w 5228580"/>
              <a:gd name="connsiteY9" fmla="*/ 1023976 h 1122872"/>
              <a:gd name="connsiteX10" fmla="*/ 5228580 w 5228580"/>
              <a:gd name="connsiteY10" fmla="*/ 541651 h 1122872"/>
              <a:gd name="connsiteX0" fmla="*/ 0 w 5228580"/>
              <a:gd name="connsiteY0" fmla="*/ 534489 h 1145658"/>
              <a:gd name="connsiteX1" fmla="*/ 468945 w 5228580"/>
              <a:gd name="connsiteY1" fmla="*/ 154062 h 1145658"/>
              <a:gd name="connsiteX2" fmla="*/ 979141 w 5228580"/>
              <a:gd name="connsiteY2" fmla="*/ 17418 h 1145658"/>
              <a:gd name="connsiteX3" fmla="*/ 1437774 w 5228580"/>
              <a:gd name="connsiteY3" fmla="*/ 9397 h 1145658"/>
              <a:gd name="connsiteX4" fmla="*/ 1873489 w 5228580"/>
              <a:gd name="connsiteY4" fmla="*/ 86743 h 1145658"/>
              <a:gd name="connsiteX5" fmla="*/ 2221259 w 5228580"/>
              <a:gd name="connsiteY5" fmla="*/ 273232 h 1145658"/>
              <a:gd name="connsiteX6" fmla="*/ 2702741 w 5228580"/>
              <a:gd name="connsiteY6" fmla="*/ 734449 h 1145658"/>
              <a:gd name="connsiteX7" fmla="*/ 3288345 w 5228580"/>
              <a:gd name="connsiteY7" fmla="*/ 1080493 h 1145658"/>
              <a:gd name="connsiteX8" fmla="*/ 3909134 w 5228580"/>
              <a:gd name="connsiteY8" fmla="*/ 1141704 h 1145658"/>
              <a:gd name="connsiteX9" fmla="*/ 4601371 w 5228580"/>
              <a:gd name="connsiteY9" fmla="*/ 1023976 h 1145658"/>
              <a:gd name="connsiteX10" fmla="*/ 5228580 w 5228580"/>
              <a:gd name="connsiteY10" fmla="*/ 541651 h 1145658"/>
              <a:gd name="connsiteX0" fmla="*/ 0 w 5228580"/>
              <a:gd name="connsiteY0" fmla="*/ 534489 h 1144234"/>
              <a:gd name="connsiteX1" fmla="*/ 468945 w 5228580"/>
              <a:gd name="connsiteY1" fmla="*/ 154062 h 1144234"/>
              <a:gd name="connsiteX2" fmla="*/ 979141 w 5228580"/>
              <a:gd name="connsiteY2" fmla="*/ 17418 h 1144234"/>
              <a:gd name="connsiteX3" fmla="*/ 1437774 w 5228580"/>
              <a:gd name="connsiteY3" fmla="*/ 9397 h 1144234"/>
              <a:gd name="connsiteX4" fmla="*/ 1873489 w 5228580"/>
              <a:gd name="connsiteY4" fmla="*/ 86743 h 1144234"/>
              <a:gd name="connsiteX5" fmla="*/ 2221259 w 5228580"/>
              <a:gd name="connsiteY5" fmla="*/ 273232 h 1144234"/>
              <a:gd name="connsiteX6" fmla="*/ 2702741 w 5228580"/>
              <a:gd name="connsiteY6" fmla="*/ 734449 h 1144234"/>
              <a:gd name="connsiteX7" fmla="*/ 3317606 w 5228580"/>
              <a:gd name="connsiteY7" fmla="*/ 1068023 h 1144234"/>
              <a:gd name="connsiteX8" fmla="*/ 3909134 w 5228580"/>
              <a:gd name="connsiteY8" fmla="*/ 1141704 h 1144234"/>
              <a:gd name="connsiteX9" fmla="*/ 4601371 w 5228580"/>
              <a:gd name="connsiteY9" fmla="*/ 1023976 h 1144234"/>
              <a:gd name="connsiteX10" fmla="*/ 5228580 w 5228580"/>
              <a:gd name="connsiteY10" fmla="*/ 541651 h 1144234"/>
              <a:gd name="connsiteX0" fmla="*/ 0 w 5228580"/>
              <a:gd name="connsiteY0" fmla="*/ 534489 h 1144706"/>
              <a:gd name="connsiteX1" fmla="*/ 468945 w 5228580"/>
              <a:gd name="connsiteY1" fmla="*/ 154062 h 1144706"/>
              <a:gd name="connsiteX2" fmla="*/ 979141 w 5228580"/>
              <a:gd name="connsiteY2" fmla="*/ 17418 h 1144706"/>
              <a:gd name="connsiteX3" fmla="*/ 1437774 w 5228580"/>
              <a:gd name="connsiteY3" fmla="*/ 9397 h 1144706"/>
              <a:gd name="connsiteX4" fmla="*/ 1873489 w 5228580"/>
              <a:gd name="connsiteY4" fmla="*/ 86743 h 1144706"/>
              <a:gd name="connsiteX5" fmla="*/ 2221259 w 5228580"/>
              <a:gd name="connsiteY5" fmla="*/ 273232 h 1144706"/>
              <a:gd name="connsiteX6" fmla="*/ 2702741 w 5228580"/>
              <a:gd name="connsiteY6" fmla="*/ 701196 h 1144706"/>
              <a:gd name="connsiteX7" fmla="*/ 3317606 w 5228580"/>
              <a:gd name="connsiteY7" fmla="*/ 1068023 h 1144706"/>
              <a:gd name="connsiteX8" fmla="*/ 3909134 w 5228580"/>
              <a:gd name="connsiteY8" fmla="*/ 1141704 h 1144706"/>
              <a:gd name="connsiteX9" fmla="*/ 4601371 w 5228580"/>
              <a:gd name="connsiteY9" fmla="*/ 1023976 h 1144706"/>
              <a:gd name="connsiteX10" fmla="*/ 5228580 w 5228580"/>
              <a:gd name="connsiteY10" fmla="*/ 541651 h 114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8580" h="1144706">
                <a:moveTo>
                  <a:pt x="0" y="534489"/>
                </a:moveTo>
                <a:cubicBezTo>
                  <a:pt x="141514" y="378006"/>
                  <a:pt x="305755" y="240240"/>
                  <a:pt x="468945" y="154062"/>
                </a:cubicBezTo>
                <a:cubicBezTo>
                  <a:pt x="632135" y="67884"/>
                  <a:pt x="817670" y="41529"/>
                  <a:pt x="979141" y="17418"/>
                </a:cubicBezTo>
                <a:cubicBezTo>
                  <a:pt x="1140612" y="-6693"/>
                  <a:pt x="1288716" y="-2157"/>
                  <a:pt x="1437774" y="9397"/>
                </a:cubicBezTo>
                <a:cubicBezTo>
                  <a:pt x="1586832" y="20951"/>
                  <a:pt x="1742908" y="42771"/>
                  <a:pt x="1873489" y="86743"/>
                </a:cubicBezTo>
                <a:cubicBezTo>
                  <a:pt x="2004070" y="130715"/>
                  <a:pt x="2083050" y="170823"/>
                  <a:pt x="2221259" y="273232"/>
                </a:cubicBezTo>
                <a:cubicBezTo>
                  <a:pt x="2359468" y="375641"/>
                  <a:pt x="2524893" y="566653"/>
                  <a:pt x="2702741" y="701196"/>
                </a:cubicBezTo>
                <a:cubicBezTo>
                  <a:pt x="2857537" y="858791"/>
                  <a:pt x="3116541" y="994605"/>
                  <a:pt x="3317606" y="1068023"/>
                </a:cubicBezTo>
                <a:cubicBezTo>
                  <a:pt x="3518672" y="1141441"/>
                  <a:pt x="3690296" y="1151123"/>
                  <a:pt x="3909134" y="1141704"/>
                </a:cubicBezTo>
                <a:cubicBezTo>
                  <a:pt x="4127972" y="1132285"/>
                  <a:pt x="4381463" y="1123985"/>
                  <a:pt x="4601371" y="1023976"/>
                </a:cubicBezTo>
                <a:cubicBezTo>
                  <a:pt x="4821279" y="923967"/>
                  <a:pt x="5102714" y="648539"/>
                  <a:pt x="5228580" y="541651"/>
                </a:cubicBez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0" name="Straight Connector 129"/>
          <p:cNvCxnSpPr/>
          <p:nvPr/>
        </p:nvCxnSpPr>
        <p:spPr>
          <a:xfrm>
            <a:off x="2543390" y="2618533"/>
            <a:ext cx="5239681"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endCxn id="122" idx="0"/>
          </p:cNvCxnSpPr>
          <p:nvPr/>
        </p:nvCxnSpPr>
        <p:spPr>
          <a:xfrm>
            <a:off x="3094893" y="1917426"/>
            <a:ext cx="1398527" cy="286067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32" name="Picture 2" descr="C:\Users\freste\Desktop\DSC086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2635" y="1489624"/>
            <a:ext cx="529312" cy="3969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3" name="Freeform 132"/>
          <p:cNvSpPr/>
          <p:nvPr/>
        </p:nvSpPr>
        <p:spPr>
          <a:xfrm>
            <a:off x="2477474" y="4576571"/>
            <a:ext cx="65314" cy="849095"/>
          </a:xfrm>
          <a:custGeom>
            <a:avLst/>
            <a:gdLst>
              <a:gd name="connsiteX0" fmla="*/ 0 w 79535"/>
              <a:gd name="connsiteY0" fmla="*/ 836420 h 994882"/>
              <a:gd name="connsiteX1" fmla="*/ 39188 w 79535"/>
              <a:gd name="connsiteY1" fmla="*/ 397 h 994882"/>
              <a:gd name="connsiteX2" fmla="*/ 78377 w 79535"/>
              <a:gd name="connsiteY2" fmla="*/ 927860 h 994882"/>
              <a:gd name="connsiteX3" fmla="*/ 65314 w 79535"/>
              <a:gd name="connsiteY3" fmla="*/ 849483 h 994882"/>
              <a:gd name="connsiteX0" fmla="*/ 0 w 65314"/>
              <a:gd name="connsiteY0" fmla="*/ 836032 h 849095"/>
              <a:gd name="connsiteX1" fmla="*/ 39188 w 65314"/>
              <a:gd name="connsiteY1" fmla="*/ 9 h 849095"/>
              <a:gd name="connsiteX2" fmla="*/ 65314 w 65314"/>
              <a:gd name="connsiteY2" fmla="*/ 849095 h 849095"/>
            </a:gdLst>
            <a:ahLst/>
            <a:cxnLst>
              <a:cxn ang="0">
                <a:pos x="connsiteX0" y="connsiteY0"/>
              </a:cxn>
              <a:cxn ang="0">
                <a:pos x="connsiteX1" y="connsiteY1"/>
              </a:cxn>
              <a:cxn ang="0">
                <a:pos x="connsiteX2" y="connsiteY2"/>
              </a:cxn>
            </a:cxnLst>
            <a:rect l="l" t="t" r="r" b="b"/>
            <a:pathLst>
              <a:path w="65314" h="849095">
                <a:moveTo>
                  <a:pt x="0" y="836032"/>
                </a:moveTo>
                <a:cubicBezTo>
                  <a:pt x="13062" y="410400"/>
                  <a:pt x="28302" y="-2168"/>
                  <a:pt x="39188" y="9"/>
                </a:cubicBezTo>
                <a:cubicBezTo>
                  <a:pt x="50074" y="2186"/>
                  <a:pt x="59871" y="672202"/>
                  <a:pt x="65314" y="849095"/>
                </a:cubicBezTo>
              </a:path>
            </a:pathLst>
          </a:cu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 name="Straight Connector 133"/>
          <p:cNvCxnSpPr/>
          <p:nvPr/>
        </p:nvCxnSpPr>
        <p:spPr>
          <a:xfrm>
            <a:off x="3094108" y="1886608"/>
            <a:ext cx="2101780" cy="5042"/>
          </a:xfrm>
          <a:prstGeom prst="line">
            <a:avLst/>
          </a:prstGeom>
          <a:ln w="38100">
            <a:solidFill>
              <a:schemeClr val="bg1"/>
            </a:solidFill>
            <a:headEnd type="triangle" w="med" len="lg"/>
          </a:ln>
        </p:spPr>
        <p:style>
          <a:lnRef idx="1">
            <a:schemeClr val="accent1"/>
          </a:lnRef>
          <a:fillRef idx="0">
            <a:schemeClr val="accent1"/>
          </a:fillRef>
          <a:effectRef idx="0">
            <a:schemeClr val="accent1"/>
          </a:effectRef>
          <a:fontRef idx="minor">
            <a:schemeClr val="tx1"/>
          </a:fontRef>
        </p:style>
      </p:cxnSp>
      <p:sp>
        <p:nvSpPr>
          <p:cNvPr id="135" name="Text Box 80"/>
          <p:cNvSpPr txBox="1">
            <a:spLocks noChangeArrowheads="1"/>
          </p:cNvSpPr>
          <p:nvPr/>
        </p:nvSpPr>
        <p:spPr bwMode="auto">
          <a:xfrm>
            <a:off x="5336828" y="1599264"/>
            <a:ext cx="2512764" cy="584775"/>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GB" sz="1600" b="1">
                <a:solidFill>
                  <a:schemeClr val="bg1"/>
                </a:solidFill>
                <a:effectLst>
                  <a:outerShdw blurRad="38100" dist="38100" dir="2700000" algn="tl">
                    <a:srgbClr val="000000">
                      <a:alpha val="43137"/>
                    </a:srgbClr>
                  </a:outerShdw>
                </a:effectLst>
              </a:rPr>
              <a:t>Partial Discharge in a 10 kV cable</a:t>
            </a:r>
          </a:p>
        </p:txBody>
      </p:sp>
      <p:sp>
        <p:nvSpPr>
          <p:cNvPr id="136" name="Text Box 80"/>
          <p:cNvSpPr txBox="1">
            <a:spLocks noChangeArrowheads="1"/>
          </p:cNvSpPr>
          <p:nvPr/>
        </p:nvSpPr>
        <p:spPr bwMode="auto">
          <a:xfrm>
            <a:off x="3725282" y="4873629"/>
            <a:ext cx="1554857" cy="276999"/>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GB" sz="1200" b="1" i="1"/>
              <a:t>defect</a:t>
            </a:r>
          </a:p>
        </p:txBody>
      </p:sp>
      <p:cxnSp>
        <p:nvCxnSpPr>
          <p:cNvPr id="137" name="Straight Arrow Connector 136"/>
          <p:cNvCxnSpPr/>
          <p:nvPr/>
        </p:nvCxnSpPr>
        <p:spPr>
          <a:xfrm>
            <a:off x="2998788" y="4616184"/>
            <a:ext cx="5726112" cy="0"/>
          </a:xfrm>
          <a:prstGeom prst="straightConnector1">
            <a:avLst/>
          </a:prstGeom>
          <a:ln>
            <a:solidFill>
              <a:srgbClr val="33333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6669024" y="4367626"/>
            <a:ext cx="1088439" cy="208647"/>
          </a:xfrm>
          <a:prstGeom prst="rect">
            <a:avLst/>
          </a:prstGeom>
          <a:noFill/>
        </p:spPr>
        <p:txBody>
          <a:bodyPr wrap="none" lIns="0" tIns="0" rIns="0" bIns="0" rtlCol="0">
            <a:spAutoFit/>
          </a:bodyPr>
          <a:lstStyle/>
          <a:p>
            <a:pPr>
              <a:lnSpc>
                <a:spcPct val="113000"/>
              </a:lnSpc>
              <a:spcBef>
                <a:spcPts val="600"/>
              </a:spcBef>
            </a:pPr>
            <a:r>
              <a:rPr lang="en-GB" sz="1200" b="1" i="1">
                <a:solidFill>
                  <a:srgbClr val="333333"/>
                </a:solidFill>
              </a:rPr>
              <a:t>up to 16 km </a:t>
            </a:r>
          </a:p>
        </p:txBody>
      </p:sp>
      <p:sp>
        <p:nvSpPr>
          <p:cNvPr id="141" name="Freeform 140"/>
          <p:cNvSpPr/>
          <p:nvPr/>
        </p:nvSpPr>
        <p:spPr>
          <a:xfrm>
            <a:off x="5006408" y="5763037"/>
            <a:ext cx="65314" cy="424547"/>
          </a:xfrm>
          <a:custGeom>
            <a:avLst/>
            <a:gdLst>
              <a:gd name="connsiteX0" fmla="*/ 0 w 79535"/>
              <a:gd name="connsiteY0" fmla="*/ 836420 h 994882"/>
              <a:gd name="connsiteX1" fmla="*/ 39188 w 79535"/>
              <a:gd name="connsiteY1" fmla="*/ 397 h 994882"/>
              <a:gd name="connsiteX2" fmla="*/ 78377 w 79535"/>
              <a:gd name="connsiteY2" fmla="*/ 927860 h 994882"/>
              <a:gd name="connsiteX3" fmla="*/ 65314 w 79535"/>
              <a:gd name="connsiteY3" fmla="*/ 849483 h 994882"/>
              <a:gd name="connsiteX0" fmla="*/ 0 w 65314"/>
              <a:gd name="connsiteY0" fmla="*/ 836032 h 849095"/>
              <a:gd name="connsiteX1" fmla="*/ 39188 w 65314"/>
              <a:gd name="connsiteY1" fmla="*/ 9 h 849095"/>
              <a:gd name="connsiteX2" fmla="*/ 65314 w 65314"/>
              <a:gd name="connsiteY2" fmla="*/ 849095 h 849095"/>
            </a:gdLst>
            <a:ahLst/>
            <a:cxnLst>
              <a:cxn ang="0">
                <a:pos x="connsiteX0" y="connsiteY0"/>
              </a:cxn>
              <a:cxn ang="0">
                <a:pos x="connsiteX1" y="connsiteY1"/>
              </a:cxn>
              <a:cxn ang="0">
                <a:pos x="connsiteX2" y="connsiteY2"/>
              </a:cxn>
            </a:cxnLst>
            <a:rect l="l" t="t" r="r" b="b"/>
            <a:pathLst>
              <a:path w="65314" h="849095">
                <a:moveTo>
                  <a:pt x="0" y="836032"/>
                </a:moveTo>
                <a:cubicBezTo>
                  <a:pt x="13062" y="410400"/>
                  <a:pt x="28302" y="-2168"/>
                  <a:pt x="39188" y="9"/>
                </a:cubicBezTo>
                <a:cubicBezTo>
                  <a:pt x="50074" y="2186"/>
                  <a:pt x="59871" y="672202"/>
                  <a:pt x="65314" y="849095"/>
                </a:cubicBezTo>
              </a:path>
            </a:pathLst>
          </a:cu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TextBox 169"/>
          <p:cNvSpPr txBox="1"/>
          <p:nvPr/>
        </p:nvSpPr>
        <p:spPr>
          <a:xfrm>
            <a:off x="5207010" y="5905151"/>
            <a:ext cx="2443956" cy="243465"/>
          </a:xfrm>
          <a:prstGeom prst="rect">
            <a:avLst/>
          </a:prstGeom>
          <a:noFill/>
        </p:spPr>
        <p:txBody>
          <a:bodyPr wrap="square" lIns="0" tIns="0" rIns="0" bIns="0" rtlCol="0">
            <a:spAutoFit/>
          </a:bodyPr>
          <a:lstStyle/>
          <a:p>
            <a:pPr>
              <a:lnSpc>
                <a:spcPct val="113000"/>
              </a:lnSpc>
              <a:spcBef>
                <a:spcPts val="600"/>
              </a:spcBef>
            </a:pPr>
            <a:r>
              <a:rPr lang="en-GB" sz="1400">
                <a:solidFill>
                  <a:srgbClr val="333333"/>
                </a:solidFill>
              </a:rPr>
              <a:t>Synchronization pulse</a:t>
            </a:r>
          </a:p>
        </p:txBody>
      </p:sp>
      <p:sp>
        <p:nvSpPr>
          <p:cNvPr id="171" name="Freeform 170"/>
          <p:cNvSpPr/>
          <p:nvPr/>
        </p:nvSpPr>
        <p:spPr>
          <a:xfrm flipH="1">
            <a:off x="3735617" y="5875971"/>
            <a:ext cx="193804" cy="301899"/>
          </a:xfrm>
          <a:custGeom>
            <a:avLst/>
            <a:gdLst>
              <a:gd name="connsiteX0" fmla="*/ 677917 w 677917"/>
              <a:gd name="connsiteY0" fmla="*/ 363756 h 379521"/>
              <a:gd name="connsiteX1" fmla="*/ 488731 w 677917"/>
              <a:gd name="connsiteY1" fmla="*/ 1149 h 379521"/>
              <a:gd name="connsiteX2" fmla="*/ 378373 w 677917"/>
              <a:gd name="connsiteY2" fmla="*/ 253397 h 379521"/>
              <a:gd name="connsiteX3" fmla="*/ 0 w 677917"/>
              <a:gd name="connsiteY3" fmla="*/ 379521 h 379521"/>
              <a:gd name="connsiteX0" fmla="*/ 677917 w 677917"/>
              <a:gd name="connsiteY0" fmla="*/ 342628 h 358393"/>
              <a:gd name="connsiteX1" fmla="*/ 546789 w 677917"/>
              <a:gd name="connsiteY1" fmla="*/ 1250 h 358393"/>
              <a:gd name="connsiteX2" fmla="*/ 378373 w 677917"/>
              <a:gd name="connsiteY2" fmla="*/ 232269 h 358393"/>
              <a:gd name="connsiteX3" fmla="*/ 0 w 677917"/>
              <a:gd name="connsiteY3" fmla="*/ 358393 h 358393"/>
              <a:gd name="connsiteX0" fmla="*/ 677917 w 677917"/>
              <a:gd name="connsiteY0" fmla="*/ 345174 h 360939"/>
              <a:gd name="connsiteX1" fmla="*/ 546789 w 677917"/>
              <a:gd name="connsiteY1" fmla="*/ 3796 h 360939"/>
              <a:gd name="connsiteX2" fmla="*/ 446964 w 677917"/>
              <a:gd name="connsiteY2" fmla="*/ 166510 h 360939"/>
              <a:gd name="connsiteX3" fmla="*/ 378373 w 677917"/>
              <a:gd name="connsiteY3" fmla="*/ 234815 h 360939"/>
              <a:gd name="connsiteX4" fmla="*/ 0 w 677917"/>
              <a:gd name="connsiteY4" fmla="*/ 360939 h 360939"/>
              <a:gd name="connsiteX0" fmla="*/ 677917 w 677917"/>
              <a:gd name="connsiteY0" fmla="*/ 345174 h 360939"/>
              <a:gd name="connsiteX1" fmla="*/ 546789 w 677917"/>
              <a:gd name="connsiteY1" fmla="*/ 3796 h 360939"/>
              <a:gd name="connsiteX2" fmla="*/ 446964 w 677917"/>
              <a:gd name="connsiteY2" fmla="*/ 166510 h 360939"/>
              <a:gd name="connsiteX3" fmla="*/ 278093 w 677917"/>
              <a:gd name="connsiteY3" fmla="*/ 298502 h 360939"/>
              <a:gd name="connsiteX4" fmla="*/ 0 w 677917"/>
              <a:gd name="connsiteY4" fmla="*/ 360939 h 360939"/>
              <a:gd name="connsiteX0" fmla="*/ 677917 w 677917"/>
              <a:gd name="connsiteY0" fmla="*/ 346574 h 362339"/>
              <a:gd name="connsiteX1" fmla="*/ 546789 w 677917"/>
              <a:gd name="connsiteY1" fmla="*/ 5196 h 362339"/>
              <a:gd name="connsiteX2" fmla="*/ 446964 w 677917"/>
              <a:gd name="connsiteY2" fmla="*/ 146681 h 362339"/>
              <a:gd name="connsiteX3" fmla="*/ 278093 w 677917"/>
              <a:gd name="connsiteY3" fmla="*/ 299902 h 362339"/>
              <a:gd name="connsiteX4" fmla="*/ 0 w 677917"/>
              <a:gd name="connsiteY4" fmla="*/ 362339 h 362339"/>
              <a:gd name="connsiteX0" fmla="*/ 399824 w 399824"/>
              <a:gd name="connsiteY0" fmla="*/ 346574 h 346574"/>
              <a:gd name="connsiteX1" fmla="*/ 268696 w 399824"/>
              <a:gd name="connsiteY1" fmla="*/ 5196 h 346574"/>
              <a:gd name="connsiteX2" fmla="*/ 168871 w 399824"/>
              <a:gd name="connsiteY2" fmla="*/ 146681 h 346574"/>
              <a:gd name="connsiteX3" fmla="*/ 0 w 399824"/>
              <a:gd name="connsiteY3" fmla="*/ 299902 h 346574"/>
              <a:gd name="connsiteX0" fmla="*/ 358278 w 358278"/>
              <a:gd name="connsiteY0" fmla="*/ 346574 h 383459"/>
              <a:gd name="connsiteX1" fmla="*/ 227150 w 358278"/>
              <a:gd name="connsiteY1" fmla="*/ 5196 h 383459"/>
              <a:gd name="connsiteX2" fmla="*/ 127325 w 358278"/>
              <a:gd name="connsiteY2" fmla="*/ 146681 h 383459"/>
              <a:gd name="connsiteX3" fmla="*/ 0 w 358278"/>
              <a:gd name="connsiteY3" fmla="*/ 383459 h 383459"/>
              <a:gd name="connsiteX0" fmla="*/ 327118 w 327118"/>
              <a:gd name="connsiteY0" fmla="*/ 346574 h 350036"/>
              <a:gd name="connsiteX1" fmla="*/ 195990 w 327118"/>
              <a:gd name="connsiteY1" fmla="*/ 5196 h 350036"/>
              <a:gd name="connsiteX2" fmla="*/ 96165 w 327118"/>
              <a:gd name="connsiteY2" fmla="*/ 146681 h 350036"/>
              <a:gd name="connsiteX3" fmla="*/ 0 w 327118"/>
              <a:gd name="connsiteY3" fmla="*/ 350036 h 350036"/>
              <a:gd name="connsiteX0" fmla="*/ 327118 w 327118"/>
              <a:gd name="connsiteY0" fmla="*/ 341380 h 344842"/>
              <a:gd name="connsiteX1" fmla="*/ 195990 w 327118"/>
              <a:gd name="connsiteY1" fmla="*/ 2 h 344842"/>
              <a:gd name="connsiteX2" fmla="*/ 0 w 327118"/>
              <a:gd name="connsiteY2" fmla="*/ 344842 h 344842"/>
              <a:gd name="connsiteX0" fmla="*/ 275184 w 275184"/>
              <a:gd name="connsiteY0" fmla="*/ 341380 h 344842"/>
              <a:gd name="connsiteX1" fmla="*/ 144056 w 275184"/>
              <a:gd name="connsiteY1" fmla="*/ 2 h 344842"/>
              <a:gd name="connsiteX2" fmla="*/ 0 w 275184"/>
              <a:gd name="connsiteY2" fmla="*/ 344842 h 344842"/>
            </a:gdLst>
            <a:ahLst/>
            <a:cxnLst>
              <a:cxn ang="0">
                <a:pos x="connsiteX0" y="connsiteY0"/>
              </a:cxn>
              <a:cxn ang="0">
                <a:pos x="connsiteX1" y="connsiteY1"/>
              </a:cxn>
              <a:cxn ang="0">
                <a:pos x="connsiteX2" y="connsiteY2"/>
              </a:cxn>
            </a:cxnLst>
            <a:rect l="l" t="t" r="r" b="b"/>
            <a:pathLst>
              <a:path w="275184" h="344842">
                <a:moveTo>
                  <a:pt x="275184" y="341380"/>
                </a:moveTo>
                <a:cubicBezTo>
                  <a:pt x="205553" y="169273"/>
                  <a:pt x="189920" y="-575"/>
                  <a:pt x="144056" y="2"/>
                </a:cubicBezTo>
                <a:cubicBezTo>
                  <a:pt x="98192" y="579"/>
                  <a:pt x="40831" y="273000"/>
                  <a:pt x="0" y="344842"/>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TextBox 172"/>
          <p:cNvSpPr txBox="1"/>
          <p:nvPr/>
        </p:nvSpPr>
        <p:spPr>
          <a:xfrm>
            <a:off x="4031353" y="5909552"/>
            <a:ext cx="1950109" cy="243465"/>
          </a:xfrm>
          <a:prstGeom prst="rect">
            <a:avLst/>
          </a:prstGeom>
          <a:noFill/>
        </p:spPr>
        <p:txBody>
          <a:bodyPr wrap="square" lIns="0" tIns="0" rIns="0" bIns="0" rtlCol="0">
            <a:spAutoFit/>
          </a:bodyPr>
          <a:lstStyle/>
          <a:p>
            <a:pPr>
              <a:lnSpc>
                <a:spcPct val="113000"/>
              </a:lnSpc>
              <a:spcBef>
                <a:spcPts val="600"/>
              </a:spcBef>
            </a:pPr>
            <a:r>
              <a:rPr lang="en-GB" sz="1400">
                <a:solidFill>
                  <a:srgbClr val="333333"/>
                </a:solidFill>
              </a:rPr>
              <a:t>PD pulse</a:t>
            </a:r>
          </a:p>
        </p:txBody>
      </p:sp>
      <p:pic>
        <p:nvPicPr>
          <p:cNvPr id="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698" y="5355664"/>
            <a:ext cx="972725" cy="65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162" y="5366188"/>
            <a:ext cx="972725" cy="65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280415">
            <a:off x="8654407" y="5238556"/>
            <a:ext cx="301068" cy="25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034636" flipV="1">
            <a:off x="3043561" y="5190470"/>
            <a:ext cx="326557" cy="27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a:xfrm>
            <a:off x="7770963" y="1312956"/>
            <a:ext cx="2675675" cy="2589840"/>
          </a:xfrm>
          <a:prstGeom prst="roundRect">
            <a:avLst>
              <a:gd name="adj"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p>
        </p:txBody>
      </p:sp>
      <p:grpSp>
        <p:nvGrpSpPr>
          <p:cNvPr id="16" name="Group 15"/>
          <p:cNvGrpSpPr/>
          <p:nvPr/>
        </p:nvGrpSpPr>
        <p:grpSpPr>
          <a:xfrm>
            <a:off x="8286033" y="2688375"/>
            <a:ext cx="1714500" cy="1152525"/>
            <a:chOff x="6671349" y="2785746"/>
            <a:chExt cx="1714500" cy="1152525"/>
          </a:xfrm>
        </p:grpSpPr>
        <p:pic>
          <p:nvPicPr>
            <p:cNvPr id="18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1349" y="2785746"/>
              <a:ext cx="17145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7" name="TextBox 186"/>
            <p:cNvSpPr txBox="1"/>
            <p:nvPr/>
          </p:nvSpPr>
          <p:spPr>
            <a:xfrm>
              <a:off x="7394884" y="3556618"/>
              <a:ext cx="827117" cy="125675"/>
            </a:xfrm>
            <a:prstGeom prst="rect">
              <a:avLst/>
            </a:prstGeom>
            <a:noFill/>
          </p:spPr>
          <p:txBody>
            <a:bodyPr wrap="square" lIns="0" tIns="0" rIns="0" bIns="0" rtlCol="0">
              <a:spAutoFit/>
            </a:bodyPr>
            <a:lstStyle/>
            <a:p>
              <a:pPr>
                <a:lnSpc>
                  <a:spcPct val="113000"/>
                </a:lnSpc>
                <a:spcBef>
                  <a:spcPts val="600"/>
                </a:spcBef>
              </a:pPr>
              <a:r>
                <a:rPr lang="en-GB" sz="800" b="1">
                  <a:solidFill>
                    <a:srgbClr val="333333"/>
                  </a:solidFill>
                </a:rPr>
                <a:t>Server</a:t>
              </a:r>
            </a:p>
          </p:txBody>
        </p:sp>
      </p:grpSp>
      <p:grpSp>
        <p:nvGrpSpPr>
          <p:cNvPr id="189" name="Group 188"/>
          <p:cNvGrpSpPr/>
          <p:nvPr/>
        </p:nvGrpSpPr>
        <p:grpSpPr>
          <a:xfrm>
            <a:off x="9176512" y="1505626"/>
            <a:ext cx="1220505" cy="818012"/>
            <a:chOff x="7668344" y="1556793"/>
            <a:chExt cx="1827764" cy="1233797"/>
          </a:xfrm>
        </p:grpSpPr>
        <p:pic>
          <p:nvPicPr>
            <p:cNvPr id="190" name="Picture 2"/>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1556793"/>
              <a:ext cx="1827749" cy="12337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91" name="Straight Connector 190"/>
            <p:cNvCxnSpPr/>
            <p:nvPr/>
          </p:nvCxnSpPr>
          <p:spPr>
            <a:xfrm flipV="1">
              <a:off x="8610811" y="2092541"/>
              <a:ext cx="885297" cy="597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7860344" y="1517145"/>
            <a:ext cx="1248155" cy="818012"/>
            <a:chOff x="6419470" y="1073145"/>
            <a:chExt cx="1762887" cy="1148622"/>
          </a:xfrm>
        </p:grpSpPr>
        <p:pic>
          <p:nvPicPr>
            <p:cNvPr id="188" name="Picture 3"/>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9470" y="1073145"/>
              <a:ext cx="1750634" cy="11486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92" name="Straight Connector 191"/>
            <p:cNvCxnSpPr/>
            <p:nvPr/>
          </p:nvCxnSpPr>
          <p:spPr>
            <a:xfrm flipV="1">
              <a:off x="7334419" y="1512361"/>
              <a:ext cx="847938" cy="5566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3" name="TextBox 192"/>
          <p:cNvSpPr txBox="1"/>
          <p:nvPr/>
        </p:nvSpPr>
        <p:spPr>
          <a:xfrm>
            <a:off x="8007558" y="2387893"/>
            <a:ext cx="1058910" cy="157031"/>
          </a:xfrm>
          <a:prstGeom prst="rect">
            <a:avLst/>
          </a:prstGeom>
          <a:noFill/>
        </p:spPr>
        <p:txBody>
          <a:bodyPr wrap="square" lIns="0" tIns="0" rIns="0" bIns="0" rtlCol="0">
            <a:spAutoFit/>
          </a:bodyPr>
          <a:lstStyle/>
          <a:p>
            <a:pPr>
              <a:lnSpc>
                <a:spcPct val="113000"/>
              </a:lnSpc>
              <a:spcBef>
                <a:spcPts val="600"/>
              </a:spcBef>
            </a:pPr>
            <a:r>
              <a:rPr lang="en-GB" sz="1000" b="1">
                <a:solidFill>
                  <a:srgbClr val="333333"/>
                </a:solidFill>
              </a:rPr>
              <a:t>Raw data</a:t>
            </a:r>
          </a:p>
        </p:txBody>
      </p:sp>
      <p:sp>
        <p:nvSpPr>
          <p:cNvPr id="194" name="TextBox 193"/>
          <p:cNvSpPr txBox="1"/>
          <p:nvPr/>
        </p:nvSpPr>
        <p:spPr>
          <a:xfrm>
            <a:off x="9186814" y="2392426"/>
            <a:ext cx="1259824" cy="157031"/>
          </a:xfrm>
          <a:prstGeom prst="rect">
            <a:avLst/>
          </a:prstGeom>
          <a:noFill/>
        </p:spPr>
        <p:txBody>
          <a:bodyPr wrap="square" lIns="0" tIns="0" rIns="0" bIns="0" rtlCol="0">
            <a:spAutoFit/>
          </a:bodyPr>
          <a:lstStyle/>
          <a:p>
            <a:pPr>
              <a:lnSpc>
                <a:spcPct val="113000"/>
              </a:lnSpc>
              <a:spcBef>
                <a:spcPts val="600"/>
              </a:spcBef>
            </a:pPr>
            <a:r>
              <a:rPr lang="en-GB" sz="1000" b="1">
                <a:solidFill>
                  <a:srgbClr val="333333"/>
                </a:solidFill>
              </a:rPr>
              <a:t>Warning level</a:t>
            </a:r>
          </a:p>
        </p:txBody>
      </p:sp>
      <p:sp>
        <p:nvSpPr>
          <p:cNvPr id="81" name="Title 1"/>
          <p:cNvSpPr txBox="1">
            <a:spLocks/>
          </p:cNvSpPr>
          <p:nvPr/>
        </p:nvSpPr>
        <p:spPr>
          <a:xfrm>
            <a:off x="189209" y="176552"/>
            <a:ext cx="11522208" cy="670086"/>
          </a:xfrm>
          <a:prstGeom prst="rect">
            <a:avLst/>
          </a:prstGeom>
        </p:spPr>
        <p:txBody>
          <a:bodyPr/>
          <a:lstStyle>
            <a:lvl1pPr algn="l" defTabSz="914400" rtl="0" eaLnBrk="1" latinLnBrk="0" hangingPunct="1">
              <a:spcBef>
                <a:spcPct val="0"/>
              </a:spcBef>
              <a:buNone/>
              <a:defRPr sz="2000" b="1" kern="1200">
                <a:solidFill>
                  <a:schemeClr val="accent4"/>
                </a:solidFill>
                <a:latin typeface="+mj-lt"/>
                <a:ea typeface="+mj-ea"/>
                <a:cs typeface="+mj-cs"/>
              </a:defRPr>
            </a:lvl1pPr>
          </a:lstStyle>
          <a:p>
            <a:r>
              <a:rPr lang="en-GB" sz="3600" b="0" dirty="0">
                <a:solidFill>
                  <a:schemeClr val="accent1"/>
                </a:solidFill>
              </a:rPr>
              <a:t>Example 1: Smart Cable Guard</a:t>
            </a:r>
            <a:br>
              <a:rPr lang="en-GB" sz="2800" b="0" dirty="0">
                <a:solidFill>
                  <a:schemeClr val="accent1"/>
                </a:solidFill>
              </a:rPr>
            </a:br>
            <a:r>
              <a:rPr lang="en-GB" sz="2400" b="0" dirty="0">
                <a:solidFill>
                  <a:schemeClr val="accent1"/>
                </a:solidFill>
              </a:rPr>
              <a:t>Digital Twin solution for </a:t>
            </a:r>
            <a:r>
              <a:rPr lang="nl-NL" sz="2400" b="0" dirty="0">
                <a:solidFill>
                  <a:schemeClr val="accent1"/>
                </a:solidFill>
              </a:rPr>
              <a:t>cable failures</a:t>
            </a:r>
            <a:endParaRPr lang="en-GB" sz="2800" b="0" dirty="0">
              <a:solidFill>
                <a:schemeClr val="accent1"/>
              </a:solidFill>
            </a:endParaRPr>
          </a:p>
        </p:txBody>
      </p:sp>
      <p:pic>
        <p:nvPicPr>
          <p:cNvPr id="75" name="Afbeelding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84" y="1464595"/>
            <a:ext cx="2159329" cy="1891139"/>
          </a:xfrm>
          <a:prstGeom prst="roundRect">
            <a:avLst>
              <a:gd name="adj" fmla="val 16667"/>
            </a:avLst>
          </a:prstGeom>
          <a:solidFill>
            <a:schemeClr val="bg1"/>
          </a:solidFill>
          <a:ln w="25400" cap="flat" cmpd="sng" algn="ctr">
            <a:noFill/>
            <a:prstDash val="solid"/>
          </a:ln>
          <a:effectLst/>
        </p:spPr>
      </p:pic>
    </p:spTree>
    <p:extLst>
      <p:ext uri="{BB962C8B-B14F-4D97-AF65-F5344CB8AC3E}">
        <p14:creationId xmlns:p14="http://schemas.microsoft.com/office/powerpoint/2010/main" val="2446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repeatCount="indefinite" fill="hold" grpId="0" nodeType="withEffect">
                                  <p:stCondLst>
                                    <p:cond delay="0"/>
                                  </p:stCondLst>
                                  <p:childTnLst>
                                    <p:animMotion origin="layout" path="M -3.95833E-6 -1.48148E-6 C 0.01941 -0.07014 0.04623 -0.13657 0.10092 -0.13657 C 0.16172 -0.13657 0.18321 -0.07014 0.20365 -1.48148E-6 C 0.2306 0.07871 0.25026 0.15741 0.31914 0.15741 C 0.37995 0.15741 0.40052 0.07871 0.42761 -1.48148E-6 " pathEditMode="relative" rAng="0" ptsTypes="AAAAA">
                                      <p:cBhvr>
                                        <p:cTn id="6" dur="2000" fill="hold"/>
                                        <p:tgtEl>
                                          <p:spTgt spid="128"/>
                                        </p:tgtEl>
                                        <p:attrNameLst>
                                          <p:attrName>ppt_x</p:attrName>
                                          <p:attrName>ppt_y</p:attrName>
                                        </p:attrNameLst>
                                      </p:cBhvr>
                                      <p:rCtr x="21380" y="1042"/>
                                    </p:animMotion>
                                  </p:childTnLst>
                                </p:cTn>
                              </p:par>
                              <p:par>
                                <p:cTn id="7" presetID="63" presetClass="path" presetSubtype="0" repeatCount="indefinite" fill="hold" grpId="0" nodeType="withEffect">
                                  <p:stCondLst>
                                    <p:cond delay="250"/>
                                  </p:stCondLst>
                                  <p:childTnLst>
                                    <p:animMotion origin="layout" path="M -3.61111E-6 4.07407E-6 L 0.97014 0.00208 " pathEditMode="relative" rAng="0" ptsTypes="AA">
                                      <p:cBhvr>
                                        <p:cTn id="8" dur="2000" fill="hold"/>
                                        <p:tgtEl>
                                          <p:spTgt spid="126"/>
                                        </p:tgtEl>
                                        <p:attrNameLst>
                                          <p:attrName>ppt_x</p:attrName>
                                          <p:attrName>ppt_y</p:attrName>
                                        </p:attrNameLst>
                                      </p:cBhvr>
                                      <p:rCtr x="48507" y="93"/>
                                    </p:animMotion>
                                  </p:childTnLst>
                                </p:cTn>
                              </p:par>
                              <p:par>
                                <p:cTn id="9" presetID="63" presetClass="path" presetSubtype="0" repeatCount="indefinite" fill="hold" grpId="0" nodeType="withEffect">
                                  <p:stCondLst>
                                    <p:cond delay="250"/>
                                  </p:stCondLst>
                                  <p:childTnLst>
                                    <p:animMotion origin="layout" path="M 2.77778E-7 -2.96296E-6 L -0.87431 0.00255 " pathEditMode="relative" rAng="0" ptsTypes="AA">
                                      <p:cBhvr>
                                        <p:cTn id="10" dur="2000" fill="hold"/>
                                        <p:tgtEl>
                                          <p:spTgt spid="127"/>
                                        </p:tgtEl>
                                        <p:attrNameLst>
                                          <p:attrName>ppt_x</p:attrName>
                                          <p:attrName>ppt_y</p:attrName>
                                        </p:attrNameLst>
                                      </p:cBhvr>
                                      <p:rCtr x="-43715" y="116"/>
                                    </p:animMotion>
                                  </p:childTnLst>
                                </p:cTn>
                              </p:par>
                              <p:par>
                                <p:cTn id="11" presetID="35" presetClass="emph" presetSubtype="0" repeatCount="indefinite" fill="hold" nodeType="withEffect">
                                  <p:stCondLst>
                                    <p:cond delay="1300"/>
                                  </p:stCondLst>
                                  <p:childTnLst>
                                    <p:anim calcmode="discrete" valueType="str">
                                      <p:cBhvr>
                                        <p:cTn id="12" dur="2000" fill="hold"/>
                                        <p:tgtEl>
                                          <p:spTgt spid="131"/>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1"/>
                                            </p:cond>
                                          </p:stCondLst>
                                        </p:cTn>
                                        <p:tgtEl>
                                          <p:spTgt spid="131"/>
                                        </p:tgtEl>
                                        <p:attrNameLst>
                                          <p:attrName>style.visibility</p:attrName>
                                        </p:attrNameLst>
                                      </p:cBhvr>
                                      <p:to>
                                        <p:strVal val="hidden"/>
                                      </p:to>
                                    </p:set>
                                  </p:subTnLst>
                                </p:cTn>
                              </p:par>
                              <p:par>
                                <p:cTn id="13" presetID="35" presetClass="emph" presetSubtype="0" repeatCount="indefinite" fill="hold" nodeType="withEffect">
                                  <p:stCondLst>
                                    <p:cond delay="1300"/>
                                  </p:stCondLst>
                                  <p:childTnLst>
                                    <p:anim calcmode="discrete" valueType="str">
                                      <p:cBhvr>
                                        <p:cTn id="14" dur="2000" fill="hold"/>
                                        <p:tgtEl>
                                          <p:spTgt spid="132"/>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3"/>
                                            </p:cond>
                                          </p:stCondLst>
                                        </p:cTn>
                                        <p:tgtEl>
                                          <p:spTgt spid="132"/>
                                        </p:tgtEl>
                                        <p:attrNameLst>
                                          <p:attrName>style.visibility</p:attrName>
                                        </p:attrNameLst>
                                      </p:cBhvr>
                                      <p:to>
                                        <p:strVal val="hidden"/>
                                      </p:to>
                                    </p:set>
                                  </p:subTnLst>
                                </p:cTn>
                              </p:par>
                              <p:par>
                                <p:cTn id="15" presetID="6" presetClass="emph" presetSubtype="0" repeatCount="indefinite" fill="hold" nodeType="withEffect">
                                  <p:stCondLst>
                                    <p:cond delay="1300"/>
                                  </p:stCondLst>
                                  <p:childTnLst>
                                    <p:animScale>
                                      <p:cBhvr>
                                        <p:cTn id="16" dur="2000" fill="hold"/>
                                        <p:tgtEl>
                                          <p:spTgt spid="132"/>
                                        </p:tgtEl>
                                      </p:cBhvr>
                                      <p:by x="150000" y="150000"/>
                                    </p:animScale>
                                  </p:childTnLst>
                                  <p:subTnLst>
                                    <p:set>
                                      <p:cBhvr override="childStyle">
                                        <p:cTn dur="1" fill="hold" display="0" masterRel="sameClick" afterEffect="1">
                                          <p:stCondLst>
                                            <p:cond evt="end" delay="0">
                                              <p:tn val="15"/>
                                            </p:cond>
                                          </p:stCondLst>
                                        </p:cTn>
                                        <p:tgtEl>
                                          <p:spTgt spid="132"/>
                                        </p:tgtEl>
                                        <p:attrNameLst>
                                          <p:attrName>style.visibility</p:attrName>
                                        </p:attrNameLst>
                                      </p:cBhvr>
                                      <p:to>
                                        <p:strVal val="hidden"/>
                                      </p:to>
                                    </p:set>
                                  </p:subTnLst>
                                </p:cTn>
                              </p:par>
                              <p:par>
                                <p:cTn id="17" presetID="57" presetClass="path" presetSubtype="0" repeatCount="indefinite" fill="hold" grpId="0" nodeType="withEffect">
                                  <p:stCondLst>
                                    <p:cond delay="1300"/>
                                  </p:stCondLst>
                                  <p:childTnLst>
                                    <p:animMotion origin="layout" path="M 0.00625 -0.0419 L 0.00625 -0.07384 C 0.02327 -0.08217 0.0283 -0.07569 0.10469 -0.08102 C 0.18195 -0.08241 0.33299 -0.08217 0.46979 -0.08287 L 0.92604 -0.08449 " pathEditMode="relative" rAng="0" ptsTypes="FfaFF">
                                      <p:cBhvr>
                                        <p:cTn id="18" dur="2000" fill="hold"/>
                                        <p:tgtEl>
                                          <p:spTgt spid="133"/>
                                        </p:tgtEl>
                                        <p:attrNameLst>
                                          <p:attrName>ppt_x</p:attrName>
                                          <p:attrName>ppt_y</p:attrName>
                                        </p:attrNameLst>
                                      </p:cBhvr>
                                      <p:rCtr x="45990" y="-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E1DB70-DBC1-4112-B506-A0365494244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A07366-CB75-4AA8-9E5B-928B849F427C}" type="slidenum">
              <a:rPr kumimoji="0" lang="en-GB" sz="800" b="0" i="0" u="none" strike="noStrike" kern="1200" cap="none" spc="0" normalizeH="0" baseline="0" noProof="0" smtClean="0">
                <a:ln>
                  <a:noFill/>
                </a:ln>
                <a:solidFill>
                  <a:srgbClr val="333333"/>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srgbClr val="333333"/>
              </a:solidFill>
              <a:effectLst/>
              <a:uLnTx/>
              <a:uFillTx/>
              <a:latin typeface="Verdana"/>
              <a:ea typeface="+mn-ea"/>
              <a:cs typeface="+mn-cs"/>
            </a:endParaRPr>
          </a:p>
        </p:txBody>
      </p:sp>
      <p:sp>
        <p:nvSpPr>
          <p:cNvPr id="15" name="Arrow: Right 14">
            <a:extLst>
              <a:ext uri="{FF2B5EF4-FFF2-40B4-BE49-F238E27FC236}">
                <a16:creationId xmlns:a16="http://schemas.microsoft.com/office/drawing/2014/main" id="{1537F9E6-BAD1-4BAD-AD54-E4754955BDBB}"/>
              </a:ext>
            </a:extLst>
          </p:cNvPr>
          <p:cNvSpPr/>
          <p:nvPr/>
        </p:nvSpPr>
        <p:spPr>
          <a:xfrm>
            <a:off x="3164358" y="3386721"/>
            <a:ext cx="346401" cy="420759"/>
          </a:xfrm>
          <a:prstGeom prst="rightArrow">
            <a:avLst/>
          </a:prstGeom>
          <a:solidFill>
            <a:schemeClr val="bg1">
              <a:lumMod val="85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3000"/>
              </a:lnSpc>
              <a:spcBef>
                <a:spcPts val="60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19" name="Arrow: Right 18">
            <a:extLst>
              <a:ext uri="{FF2B5EF4-FFF2-40B4-BE49-F238E27FC236}">
                <a16:creationId xmlns:a16="http://schemas.microsoft.com/office/drawing/2014/main" id="{981FD7F9-18C8-4980-AFC0-88A376AF299D}"/>
              </a:ext>
            </a:extLst>
          </p:cNvPr>
          <p:cNvSpPr/>
          <p:nvPr/>
        </p:nvSpPr>
        <p:spPr>
          <a:xfrm>
            <a:off x="5973830" y="3386721"/>
            <a:ext cx="350007" cy="420759"/>
          </a:xfrm>
          <a:prstGeom prst="rightArrow">
            <a:avLst/>
          </a:prstGeom>
          <a:solidFill>
            <a:schemeClr val="bg1">
              <a:lumMod val="85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3000"/>
              </a:lnSpc>
              <a:spcBef>
                <a:spcPts val="60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Verdana"/>
              <a:ea typeface="+mn-ea"/>
              <a:cs typeface="+mn-cs"/>
            </a:endParaRPr>
          </a:p>
        </p:txBody>
      </p:sp>
      <p:sp>
        <p:nvSpPr>
          <p:cNvPr id="25" name="Arrow: Right 24">
            <a:extLst>
              <a:ext uri="{FF2B5EF4-FFF2-40B4-BE49-F238E27FC236}">
                <a16:creationId xmlns:a16="http://schemas.microsoft.com/office/drawing/2014/main" id="{31A2BDED-C20B-4AC8-886F-DDEDF01976EB}"/>
              </a:ext>
            </a:extLst>
          </p:cNvPr>
          <p:cNvSpPr/>
          <p:nvPr/>
        </p:nvSpPr>
        <p:spPr>
          <a:xfrm>
            <a:off x="8981481" y="3386721"/>
            <a:ext cx="350007" cy="420759"/>
          </a:xfrm>
          <a:prstGeom prst="rightArrow">
            <a:avLst/>
          </a:prstGeom>
          <a:solidFill>
            <a:schemeClr val="bg1">
              <a:lumMod val="85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3000"/>
              </a:lnSpc>
              <a:spcBef>
                <a:spcPts val="60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Verdana"/>
              <a:ea typeface="+mn-ea"/>
              <a:cs typeface="+mn-cs"/>
            </a:endParaRPr>
          </a:p>
        </p:txBody>
      </p:sp>
      <p:grpSp>
        <p:nvGrpSpPr>
          <p:cNvPr id="23" name="Group 22">
            <a:extLst>
              <a:ext uri="{FF2B5EF4-FFF2-40B4-BE49-F238E27FC236}">
                <a16:creationId xmlns:a16="http://schemas.microsoft.com/office/drawing/2014/main" id="{087CD51C-7895-487F-B611-D51F366FEB9F}"/>
              </a:ext>
            </a:extLst>
          </p:cNvPr>
          <p:cNvGrpSpPr/>
          <p:nvPr/>
        </p:nvGrpSpPr>
        <p:grpSpPr>
          <a:xfrm>
            <a:off x="1" y="1199200"/>
            <a:ext cx="3302792" cy="3501332"/>
            <a:chOff x="1" y="1199200"/>
            <a:chExt cx="3302792" cy="3501332"/>
          </a:xfrm>
        </p:grpSpPr>
        <p:sp>
          <p:nvSpPr>
            <p:cNvPr id="16" name="TextBox 15">
              <a:extLst>
                <a:ext uri="{FF2B5EF4-FFF2-40B4-BE49-F238E27FC236}">
                  <a16:creationId xmlns:a16="http://schemas.microsoft.com/office/drawing/2014/main" id="{9D8017DB-9035-43BE-BDCB-EF63B2293C61}"/>
                </a:ext>
              </a:extLst>
            </p:cNvPr>
            <p:cNvSpPr txBox="1"/>
            <p:nvPr/>
          </p:nvSpPr>
          <p:spPr>
            <a:xfrm>
              <a:off x="1" y="1199200"/>
              <a:ext cx="3302792" cy="807657"/>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333333"/>
                  </a:solidFill>
                  <a:effectLst/>
                  <a:uLnTx/>
                  <a:uFillTx/>
                  <a:latin typeface="Verdana"/>
                  <a:ea typeface="+mn-ea"/>
                  <a:cs typeface="+mn-cs"/>
                </a:rPr>
                <a:t>Asset information</a:t>
              </a:r>
              <a:br>
                <a:rPr kumimoji="0" lang="en-GB" sz="1600" b="0" i="0" u="none" strike="noStrike" kern="1200" cap="none" spc="0" normalizeH="0" baseline="0" noProof="0">
                  <a:ln>
                    <a:noFill/>
                  </a:ln>
                  <a:solidFill>
                    <a:srgbClr val="333333"/>
                  </a:solidFill>
                  <a:effectLst/>
                  <a:uLnTx/>
                  <a:uFillTx/>
                  <a:latin typeface="Verdana"/>
                  <a:ea typeface="+mn-ea"/>
                  <a:cs typeface="+mn-cs"/>
                </a:rPr>
              </a:br>
              <a:r>
                <a:rPr kumimoji="0" lang="en-GB" sz="1600" b="0" i="0" u="none" strike="noStrike" kern="1200" cap="none" spc="0" normalizeH="0" baseline="0" noProof="0">
                  <a:ln>
                    <a:noFill/>
                  </a:ln>
                  <a:solidFill>
                    <a:srgbClr val="333333"/>
                  </a:solidFill>
                  <a:effectLst/>
                  <a:uLnTx/>
                  <a:uFillTx/>
                  <a:latin typeface="Verdana"/>
                  <a:ea typeface="+mn-ea"/>
                  <a:cs typeface="+mn-cs"/>
                </a:rPr>
                <a:t>(Transformers, </a:t>
              </a:r>
              <a:br>
                <a:rPr kumimoji="0" lang="en-GB" sz="1600" b="0" i="0" u="none" strike="noStrike" kern="1200" cap="none" spc="0" normalizeH="0" baseline="0" noProof="0">
                  <a:ln>
                    <a:noFill/>
                  </a:ln>
                  <a:solidFill>
                    <a:srgbClr val="333333"/>
                  </a:solidFill>
                  <a:effectLst/>
                  <a:uLnTx/>
                  <a:uFillTx/>
                  <a:latin typeface="Verdana"/>
                  <a:ea typeface="+mn-ea"/>
                  <a:cs typeface="+mn-cs"/>
                </a:rPr>
              </a:br>
              <a:r>
                <a:rPr kumimoji="0" lang="en-GB" sz="1600" b="0" i="0" u="none" strike="noStrike" kern="1200" cap="none" spc="0" normalizeH="0" baseline="0" noProof="0">
                  <a:ln>
                    <a:noFill/>
                  </a:ln>
                  <a:solidFill>
                    <a:srgbClr val="333333"/>
                  </a:solidFill>
                  <a:effectLst/>
                  <a:uLnTx/>
                  <a:uFillTx/>
                  <a:latin typeface="Verdana"/>
                  <a:ea typeface="+mn-ea"/>
                  <a:cs typeface="+mn-cs"/>
                </a:rPr>
                <a:t>Switchgear) </a:t>
              </a:r>
            </a:p>
          </p:txBody>
        </p:sp>
        <p:grpSp>
          <p:nvGrpSpPr>
            <p:cNvPr id="26" name="Group 25">
              <a:extLst>
                <a:ext uri="{FF2B5EF4-FFF2-40B4-BE49-F238E27FC236}">
                  <a16:creationId xmlns:a16="http://schemas.microsoft.com/office/drawing/2014/main" id="{52FDE1EE-4B3E-FE44-8F42-3B6D0447D52B}"/>
                </a:ext>
              </a:extLst>
            </p:cNvPr>
            <p:cNvGrpSpPr/>
            <p:nvPr/>
          </p:nvGrpSpPr>
          <p:grpSpPr>
            <a:xfrm>
              <a:off x="393622" y="2171296"/>
              <a:ext cx="2848207" cy="2529236"/>
              <a:chOff x="393622" y="2171296"/>
              <a:chExt cx="2848207" cy="2529236"/>
            </a:xfrm>
          </p:grpSpPr>
          <p:pic>
            <p:nvPicPr>
              <p:cNvPr id="3" name="Picture 2">
                <a:extLst>
                  <a:ext uri="{FF2B5EF4-FFF2-40B4-BE49-F238E27FC236}">
                    <a16:creationId xmlns:a16="http://schemas.microsoft.com/office/drawing/2014/main" id="{D9AEDBDD-7EF2-4865-B62D-B97274C05682}"/>
                  </a:ext>
                </a:extLst>
              </p:cNvPr>
              <p:cNvPicPr>
                <a:picLocks noChangeAspect="1"/>
              </p:cNvPicPr>
              <p:nvPr/>
            </p:nvPicPr>
            <p:blipFill>
              <a:blip r:embed="rId3"/>
              <a:stretch>
                <a:fillRect/>
              </a:stretch>
            </p:blipFill>
            <p:spPr>
              <a:xfrm>
                <a:off x="393622" y="2190751"/>
                <a:ext cx="2663084" cy="2509781"/>
              </a:xfrm>
              <a:prstGeom prst="rect">
                <a:avLst/>
              </a:prstGeom>
            </p:spPr>
          </p:pic>
          <p:sp>
            <p:nvSpPr>
              <p:cNvPr id="5" name="Oval 4">
                <a:extLst>
                  <a:ext uri="{FF2B5EF4-FFF2-40B4-BE49-F238E27FC236}">
                    <a16:creationId xmlns:a16="http://schemas.microsoft.com/office/drawing/2014/main" id="{1D8CC9E2-18C9-46F6-8614-C9AEDB5A3150}"/>
                  </a:ext>
                </a:extLst>
              </p:cNvPr>
              <p:cNvSpPr/>
              <p:nvPr/>
            </p:nvSpPr>
            <p:spPr>
              <a:xfrm>
                <a:off x="2753200" y="2171296"/>
                <a:ext cx="488629" cy="34945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p>
            </p:txBody>
          </p:sp>
        </p:grpSp>
      </p:grpSp>
      <p:grpSp>
        <p:nvGrpSpPr>
          <p:cNvPr id="27" name="Group 26">
            <a:extLst>
              <a:ext uri="{FF2B5EF4-FFF2-40B4-BE49-F238E27FC236}">
                <a16:creationId xmlns:a16="http://schemas.microsoft.com/office/drawing/2014/main" id="{5AD43D78-4731-4680-895D-A05100D79F84}"/>
              </a:ext>
            </a:extLst>
          </p:cNvPr>
          <p:cNvGrpSpPr/>
          <p:nvPr/>
        </p:nvGrpSpPr>
        <p:grpSpPr>
          <a:xfrm>
            <a:off x="3569530" y="1053426"/>
            <a:ext cx="2330484" cy="4419977"/>
            <a:chOff x="3569530" y="1053426"/>
            <a:chExt cx="2330484" cy="4419977"/>
          </a:xfrm>
        </p:grpSpPr>
        <p:sp>
          <p:nvSpPr>
            <p:cNvPr id="30" name="Cylinder 29">
              <a:extLst>
                <a:ext uri="{FF2B5EF4-FFF2-40B4-BE49-F238E27FC236}">
                  <a16:creationId xmlns:a16="http://schemas.microsoft.com/office/drawing/2014/main" id="{5C09D436-B223-45D6-96BC-7B1D2E0B32B6}"/>
                </a:ext>
              </a:extLst>
            </p:cNvPr>
            <p:cNvSpPr/>
            <p:nvPr/>
          </p:nvSpPr>
          <p:spPr>
            <a:xfrm>
              <a:off x="3657099" y="4402084"/>
              <a:ext cx="2155346" cy="561012"/>
            </a:xfrm>
            <a:prstGeom prst="can">
              <a:avLst/>
            </a:prstGeom>
            <a:solidFill>
              <a:schemeClr val="accent4"/>
            </a:solidFill>
            <a:ln w="952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1600">
                  <a:solidFill>
                    <a:schemeClr val="bg1"/>
                  </a:solidFill>
                  <a:latin typeface="Verdana"/>
                </a:rPr>
                <a:t>Asset model</a:t>
              </a:r>
            </a:p>
          </p:txBody>
        </p:sp>
        <p:sp>
          <p:nvSpPr>
            <p:cNvPr id="11" name="Cylinder 10">
              <a:extLst>
                <a:ext uri="{FF2B5EF4-FFF2-40B4-BE49-F238E27FC236}">
                  <a16:creationId xmlns:a16="http://schemas.microsoft.com/office/drawing/2014/main" id="{9ED13732-364B-4428-BC44-78BB959A6C8E}"/>
                </a:ext>
              </a:extLst>
            </p:cNvPr>
            <p:cNvSpPr/>
            <p:nvPr/>
          </p:nvSpPr>
          <p:spPr>
            <a:xfrm>
              <a:off x="3657099" y="3883193"/>
              <a:ext cx="2155346" cy="561012"/>
            </a:xfrm>
            <a:prstGeom prst="can">
              <a:avLst/>
            </a:prstGeom>
            <a:solidFill>
              <a:schemeClr val="accent4"/>
            </a:solidFill>
            <a:ln w="952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solidFill>
                  <a:srgbClr val="FFFFFF"/>
                </a:solidFill>
                <a:latin typeface="Verdana"/>
              </a:endParaRPr>
            </a:p>
          </p:txBody>
        </p:sp>
        <p:sp>
          <p:nvSpPr>
            <p:cNvPr id="12" name="TextBox 11">
              <a:extLst>
                <a:ext uri="{FF2B5EF4-FFF2-40B4-BE49-F238E27FC236}">
                  <a16:creationId xmlns:a16="http://schemas.microsoft.com/office/drawing/2014/main" id="{208400CF-677D-4D52-9C9F-0959188C68F1}"/>
                </a:ext>
              </a:extLst>
            </p:cNvPr>
            <p:cNvSpPr txBox="1"/>
            <p:nvPr/>
          </p:nvSpPr>
          <p:spPr>
            <a:xfrm>
              <a:off x="3899361" y="4073045"/>
              <a:ext cx="1670823" cy="251223"/>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Verdana"/>
                  <a:ea typeface="+mn-ea"/>
                  <a:cs typeface="+mn-cs"/>
                </a:rPr>
                <a:t>3</a:t>
              </a:r>
              <a:r>
                <a:rPr kumimoji="0" lang="en-GB" sz="1600" b="0" i="0" u="none" strike="noStrike" kern="1200" cap="none" spc="0" normalizeH="0" baseline="30000" noProof="0">
                  <a:ln>
                    <a:noFill/>
                  </a:ln>
                  <a:solidFill>
                    <a:schemeClr val="bg1"/>
                  </a:solidFill>
                  <a:effectLst/>
                  <a:uLnTx/>
                  <a:uFillTx/>
                  <a:latin typeface="Verdana"/>
                  <a:ea typeface="+mn-ea"/>
                  <a:cs typeface="+mn-cs"/>
                </a:rPr>
                <a:t>rd</a:t>
              </a:r>
              <a:r>
                <a:rPr kumimoji="0" lang="en-GB" sz="1600" b="0" i="0" u="none" strike="noStrike" kern="1200" cap="none" spc="0" normalizeH="0" baseline="0" noProof="0">
                  <a:ln>
                    <a:noFill/>
                  </a:ln>
                  <a:solidFill>
                    <a:schemeClr val="bg1"/>
                  </a:solidFill>
                  <a:effectLst/>
                  <a:uLnTx/>
                  <a:uFillTx/>
                  <a:latin typeface="Verdana"/>
                  <a:ea typeface="+mn-ea"/>
                  <a:cs typeface="+mn-cs"/>
                </a:rPr>
                <a:t> party data</a:t>
              </a:r>
            </a:p>
          </p:txBody>
        </p:sp>
        <p:sp>
          <p:nvSpPr>
            <p:cNvPr id="6" name="Cylinder 5">
              <a:extLst>
                <a:ext uri="{FF2B5EF4-FFF2-40B4-BE49-F238E27FC236}">
                  <a16:creationId xmlns:a16="http://schemas.microsoft.com/office/drawing/2014/main" id="{967F79E9-1619-482A-BFC3-5DC69F3C686D}"/>
                </a:ext>
              </a:extLst>
            </p:cNvPr>
            <p:cNvSpPr/>
            <p:nvPr/>
          </p:nvSpPr>
          <p:spPr>
            <a:xfrm>
              <a:off x="3657099" y="3364300"/>
              <a:ext cx="2155346" cy="561012"/>
            </a:xfrm>
            <a:prstGeom prst="can">
              <a:avLst/>
            </a:prstGeom>
            <a:solidFill>
              <a:schemeClr val="accent4"/>
            </a:solidFill>
            <a:ln w="952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solidFill>
                  <a:srgbClr val="FFFFFF"/>
                </a:solidFill>
                <a:latin typeface="Verdana"/>
              </a:endParaRPr>
            </a:p>
          </p:txBody>
        </p:sp>
        <p:sp>
          <p:nvSpPr>
            <p:cNvPr id="8" name="TextBox 7">
              <a:extLst>
                <a:ext uri="{FF2B5EF4-FFF2-40B4-BE49-F238E27FC236}">
                  <a16:creationId xmlns:a16="http://schemas.microsoft.com/office/drawing/2014/main" id="{21BA607C-507D-4D39-8803-85AA4A94D3DE}"/>
                </a:ext>
              </a:extLst>
            </p:cNvPr>
            <p:cNvSpPr txBox="1"/>
            <p:nvPr/>
          </p:nvSpPr>
          <p:spPr>
            <a:xfrm>
              <a:off x="3969841" y="3557857"/>
              <a:ext cx="1529862" cy="251223"/>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Verdana"/>
                  <a:ea typeface="+mn-ea"/>
                  <a:cs typeface="+mn-cs"/>
                </a:rPr>
                <a:t>Context data</a:t>
              </a:r>
            </a:p>
          </p:txBody>
        </p:sp>
        <p:sp>
          <p:nvSpPr>
            <p:cNvPr id="13" name="Cylinder 12">
              <a:extLst>
                <a:ext uri="{FF2B5EF4-FFF2-40B4-BE49-F238E27FC236}">
                  <a16:creationId xmlns:a16="http://schemas.microsoft.com/office/drawing/2014/main" id="{1824DDA1-E207-4EAA-94C7-5317D960A03C}"/>
                </a:ext>
              </a:extLst>
            </p:cNvPr>
            <p:cNvSpPr/>
            <p:nvPr/>
          </p:nvSpPr>
          <p:spPr>
            <a:xfrm>
              <a:off x="3657099" y="2845407"/>
              <a:ext cx="2155346" cy="561012"/>
            </a:xfrm>
            <a:prstGeom prst="can">
              <a:avLst/>
            </a:prstGeom>
            <a:solidFill>
              <a:schemeClr val="accent4"/>
            </a:solidFill>
            <a:ln w="952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solidFill>
                  <a:srgbClr val="FFFFFF"/>
                </a:solidFill>
                <a:latin typeface="Verdana"/>
              </a:endParaRPr>
            </a:p>
          </p:txBody>
        </p:sp>
        <p:sp>
          <p:nvSpPr>
            <p:cNvPr id="14" name="TextBox 13">
              <a:extLst>
                <a:ext uri="{FF2B5EF4-FFF2-40B4-BE49-F238E27FC236}">
                  <a16:creationId xmlns:a16="http://schemas.microsoft.com/office/drawing/2014/main" id="{6B586A3D-5943-49CF-B220-C44754777308}"/>
                </a:ext>
              </a:extLst>
            </p:cNvPr>
            <p:cNvSpPr txBox="1"/>
            <p:nvPr/>
          </p:nvSpPr>
          <p:spPr>
            <a:xfrm>
              <a:off x="4185757" y="3054349"/>
              <a:ext cx="1098031" cy="251223"/>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Verdana"/>
                  <a:ea typeface="+mn-ea"/>
                  <a:cs typeface="+mn-cs"/>
                </a:rPr>
                <a:t>Metadata</a:t>
              </a:r>
            </a:p>
          </p:txBody>
        </p:sp>
        <p:sp>
          <p:nvSpPr>
            <p:cNvPr id="7" name="Cylinder 6">
              <a:extLst>
                <a:ext uri="{FF2B5EF4-FFF2-40B4-BE49-F238E27FC236}">
                  <a16:creationId xmlns:a16="http://schemas.microsoft.com/office/drawing/2014/main" id="{30FCA0FF-B1F1-4C48-B60E-B304591E5059}"/>
                </a:ext>
              </a:extLst>
            </p:cNvPr>
            <p:cNvSpPr/>
            <p:nvPr/>
          </p:nvSpPr>
          <p:spPr>
            <a:xfrm>
              <a:off x="3657099" y="2326514"/>
              <a:ext cx="2155346" cy="561012"/>
            </a:xfrm>
            <a:prstGeom prst="can">
              <a:avLst/>
            </a:prstGeom>
            <a:solidFill>
              <a:schemeClr val="accent4"/>
            </a:solidFill>
            <a:ln w="9525">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err="1">
                <a:solidFill>
                  <a:srgbClr val="FFFFFF"/>
                </a:solidFill>
                <a:latin typeface="Verdana"/>
              </a:endParaRPr>
            </a:p>
          </p:txBody>
        </p:sp>
        <p:sp>
          <p:nvSpPr>
            <p:cNvPr id="9" name="TextBox 8">
              <a:extLst>
                <a:ext uri="{FF2B5EF4-FFF2-40B4-BE49-F238E27FC236}">
                  <a16:creationId xmlns:a16="http://schemas.microsoft.com/office/drawing/2014/main" id="{C5431FE3-19ED-4B3A-A4AE-C1FCEC6E60F3}"/>
                </a:ext>
              </a:extLst>
            </p:cNvPr>
            <p:cNvSpPr txBox="1"/>
            <p:nvPr/>
          </p:nvSpPr>
          <p:spPr>
            <a:xfrm>
              <a:off x="3841584" y="2528956"/>
              <a:ext cx="1786376" cy="251223"/>
            </a:xfrm>
            <a:prstGeom prst="rect">
              <a:avLst/>
            </a:prstGeom>
            <a:noFill/>
          </p:spPr>
          <p:txBody>
            <a:bodyPr wrap="square" lIns="0" tIns="0" rIns="0" bIns="0" rtlCol="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Verdana"/>
                  <a:ea typeface="+mn-ea"/>
                  <a:cs typeface="+mn-cs"/>
                </a:rPr>
                <a:t>Sensor data</a:t>
              </a:r>
            </a:p>
          </p:txBody>
        </p:sp>
        <p:sp>
          <p:nvSpPr>
            <p:cNvPr id="17" name="TextBox 16">
              <a:extLst>
                <a:ext uri="{FF2B5EF4-FFF2-40B4-BE49-F238E27FC236}">
                  <a16:creationId xmlns:a16="http://schemas.microsoft.com/office/drawing/2014/main" id="{76FC242D-9707-49EE-95A2-70D50060A61D}"/>
                </a:ext>
              </a:extLst>
            </p:cNvPr>
            <p:cNvSpPr txBox="1"/>
            <p:nvPr/>
          </p:nvSpPr>
          <p:spPr>
            <a:xfrm>
              <a:off x="3569530" y="1053426"/>
              <a:ext cx="2330484" cy="1085938"/>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lang="en-GB" sz="1600">
                  <a:solidFill>
                    <a:srgbClr val="333333"/>
                  </a:solidFill>
                  <a:latin typeface="Verdana"/>
                </a:rPr>
                <a:t>Grid Analytics</a:t>
              </a:r>
              <a:br>
                <a:rPr lang="en-GB" sz="1600">
                  <a:solidFill>
                    <a:srgbClr val="333333"/>
                  </a:solidFill>
                  <a:latin typeface="Verdana"/>
                </a:rPr>
              </a:br>
              <a:r>
                <a:rPr lang="en-GB" sz="1600">
                  <a:solidFill>
                    <a:srgbClr val="333333"/>
                  </a:solidFill>
                  <a:latin typeface="Verdana"/>
                </a:rPr>
                <a:t>KPI Connect</a:t>
              </a:r>
              <a:br>
                <a:rPr lang="en-GB" sz="1600" b="1">
                  <a:solidFill>
                    <a:srgbClr val="333333"/>
                  </a:solidFill>
                  <a:latin typeface="Verdana"/>
                </a:rPr>
              </a:br>
              <a:r>
                <a:rPr lang="en-GB" sz="1600" b="1">
                  <a:solidFill>
                    <a:srgbClr val="333333"/>
                  </a:solidFill>
                  <a:latin typeface="Verdana"/>
                </a:rPr>
                <a:t>Digital Twin</a:t>
              </a:r>
              <a:br>
                <a:rPr lang="en-GB" sz="1600" b="1">
                  <a:solidFill>
                    <a:srgbClr val="333333"/>
                  </a:solidFill>
                  <a:latin typeface="Verdana"/>
                </a:rPr>
              </a:br>
              <a:r>
                <a:rPr lang="en-GB" sz="1600">
                  <a:solidFill>
                    <a:srgbClr val="333333"/>
                  </a:solidFill>
                  <a:latin typeface="Verdana"/>
                </a:rPr>
                <a:t>platform</a:t>
              </a:r>
            </a:p>
          </p:txBody>
        </p:sp>
        <p:pic>
          <p:nvPicPr>
            <p:cNvPr id="18" name="Picture 17">
              <a:extLst>
                <a:ext uri="{FF2B5EF4-FFF2-40B4-BE49-F238E27FC236}">
                  <a16:creationId xmlns:a16="http://schemas.microsoft.com/office/drawing/2014/main" id="{98E5F8CD-F8DC-48C4-89EB-D16C96C11C93}"/>
                </a:ext>
              </a:extLst>
            </p:cNvPr>
            <p:cNvPicPr>
              <a:picLocks noChangeAspect="1"/>
            </p:cNvPicPr>
            <p:nvPr/>
          </p:nvPicPr>
          <p:blipFill>
            <a:blip r:embed="rId4"/>
            <a:stretch>
              <a:fillRect/>
            </a:stretch>
          </p:blipFill>
          <p:spPr>
            <a:xfrm>
              <a:off x="4071612" y="5065304"/>
              <a:ext cx="1326320" cy="408099"/>
            </a:xfrm>
            <a:prstGeom prst="rect">
              <a:avLst/>
            </a:prstGeom>
          </p:spPr>
        </p:pic>
      </p:grpSp>
      <p:grpSp>
        <p:nvGrpSpPr>
          <p:cNvPr id="36" name="Group 35">
            <a:extLst>
              <a:ext uri="{FF2B5EF4-FFF2-40B4-BE49-F238E27FC236}">
                <a16:creationId xmlns:a16="http://schemas.microsoft.com/office/drawing/2014/main" id="{F5DFD3CD-6EC2-4EF8-A73F-EFEF4848AA2F}"/>
              </a:ext>
            </a:extLst>
          </p:cNvPr>
          <p:cNvGrpSpPr/>
          <p:nvPr/>
        </p:nvGrpSpPr>
        <p:grpSpPr>
          <a:xfrm>
            <a:off x="9166622" y="1199200"/>
            <a:ext cx="2748284" cy="3654094"/>
            <a:chOff x="9166622" y="1199200"/>
            <a:chExt cx="2748284" cy="3654094"/>
          </a:xfrm>
        </p:grpSpPr>
        <p:pic>
          <p:nvPicPr>
            <p:cNvPr id="32" name="Graphic 31" descr="Signpost">
              <a:extLst>
                <a:ext uri="{FF2B5EF4-FFF2-40B4-BE49-F238E27FC236}">
                  <a16:creationId xmlns:a16="http://schemas.microsoft.com/office/drawing/2014/main" id="{1EAE985B-60DD-4862-8DAC-C0ED6FDAA16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278" t="3942" r="10106" b="6025"/>
            <a:stretch/>
          </p:blipFill>
          <p:spPr>
            <a:xfrm>
              <a:off x="9166622" y="2381154"/>
              <a:ext cx="2748284" cy="2472140"/>
            </a:xfrm>
            <a:prstGeom prst="rect">
              <a:avLst/>
            </a:prstGeom>
            <a:ln>
              <a:noFill/>
            </a:ln>
            <a:effectLst/>
          </p:spPr>
        </p:pic>
        <p:sp>
          <p:nvSpPr>
            <p:cNvPr id="20" name="TextBox 19">
              <a:extLst>
                <a:ext uri="{FF2B5EF4-FFF2-40B4-BE49-F238E27FC236}">
                  <a16:creationId xmlns:a16="http://schemas.microsoft.com/office/drawing/2014/main" id="{1972D1E5-E65C-47FD-B0B7-1E129BC1CC7B}"/>
                </a:ext>
              </a:extLst>
            </p:cNvPr>
            <p:cNvSpPr txBox="1"/>
            <p:nvPr/>
          </p:nvSpPr>
          <p:spPr>
            <a:xfrm>
              <a:off x="9487353" y="3033814"/>
              <a:ext cx="1070322" cy="188385"/>
            </a:xfrm>
            <a:prstGeom prst="rect">
              <a:avLst/>
            </a:prstGeom>
            <a:noFill/>
          </p:spPr>
          <p:txBody>
            <a:bodyPr wrap="square" lIns="0" tIns="0" rIns="0" bIns="0" rtlCol="0">
              <a:spAutoFit/>
            </a:bodyPr>
            <a:lstStyle/>
            <a:p>
              <a:pPr algn="ctr">
                <a:lnSpc>
                  <a:spcPct val="113000"/>
                </a:lnSpc>
                <a:spcBef>
                  <a:spcPts val="600"/>
                </a:spcBef>
              </a:pPr>
              <a:r>
                <a:rPr lang="en-GB" sz="1200" b="1">
                  <a:solidFill>
                    <a:srgbClr val="333333"/>
                  </a:solidFill>
                </a:rPr>
                <a:t>Refurbish?</a:t>
              </a:r>
            </a:p>
          </p:txBody>
        </p:sp>
        <p:sp>
          <p:nvSpPr>
            <p:cNvPr id="33" name="TextBox 32">
              <a:extLst>
                <a:ext uri="{FF2B5EF4-FFF2-40B4-BE49-F238E27FC236}">
                  <a16:creationId xmlns:a16="http://schemas.microsoft.com/office/drawing/2014/main" id="{3BAE7CE7-2EA0-4E45-A5F7-FC4E85409E71}"/>
                </a:ext>
              </a:extLst>
            </p:cNvPr>
            <p:cNvSpPr txBox="1"/>
            <p:nvPr/>
          </p:nvSpPr>
          <p:spPr>
            <a:xfrm>
              <a:off x="10748751" y="3731411"/>
              <a:ext cx="1070322" cy="188385"/>
            </a:xfrm>
            <a:prstGeom prst="rect">
              <a:avLst/>
            </a:prstGeom>
            <a:noFill/>
          </p:spPr>
          <p:txBody>
            <a:bodyPr wrap="square" lIns="0" tIns="0" rIns="0" bIns="0" rtlCol="0">
              <a:spAutoFit/>
            </a:bodyPr>
            <a:lstStyle/>
            <a:p>
              <a:pPr>
                <a:lnSpc>
                  <a:spcPct val="113000"/>
                </a:lnSpc>
                <a:spcBef>
                  <a:spcPts val="600"/>
                </a:spcBef>
              </a:pPr>
              <a:r>
                <a:rPr lang="en-GB" sz="1200" b="1">
                  <a:solidFill>
                    <a:srgbClr val="333333"/>
                  </a:solidFill>
                </a:rPr>
                <a:t>Replace?</a:t>
              </a:r>
            </a:p>
          </p:txBody>
        </p:sp>
        <p:sp>
          <p:nvSpPr>
            <p:cNvPr id="29" name="TextBox 28">
              <a:extLst>
                <a:ext uri="{FF2B5EF4-FFF2-40B4-BE49-F238E27FC236}">
                  <a16:creationId xmlns:a16="http://schemas.microsoft.com/office/drawing/2014/main" id="{3974F35B-5054-4402-82BB-6DC7394B1091}"/>
                </a:ext>
              </a:extLst>
            </p:cNvPr>
            <p:cNvSpPr txBox="1"/>
            <p:nvPr/>
          </p:nvSpPr>
          <p:spPr>
            <a:xfrm>
              <a:off x="9878596" y="1199200"/>
              <a:ext cx="1402529" cy="807657"/>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Verdana"/>
                  <a:ea typeface="+mn-ea"/>
                  <a:cs typeface="+mn-cs"/>
                </a:rPr>
                <a:t>Asset Management</a:t>
              </a:r>
              <a:br>
                <a:rPr kumimoji="0" lang="en-GB" sz="1600" b="0" i="0" u="none" strike="noStrike" kern="1200" cap="none" spc="0" normalizeH="0" baseline="0" noProof="0">
                  <a:ln>
                    <a:noFill/>
                  </a:ln>
                  <a:solidFill>
                    <a:srgbClr val="333333"/>
                  </a:solidFill>
                  <a:effectLst/>
                  <a:uLnTx/>
                  <a:uFillTx/>
                  <a:latin typeface="Verdana"/>
                  <a:ea typeface="+mn-ea"/>
                  <a:cs typeface="+mn-cs"/>
                </a:rPr>
              </a:br>
              <a:r>
                <a:rPr kumimoji="0" lang="en-GB" sz="1600" b="1" i="0" u="none" strike="noStrike" kern="1200" cap="none" spc="0" normalizeH="0" baseline="0" noProof="0">
                  <a:ln>
                    <a:noFill/>
                  </a:ln>
                  <a:solidFill>
                    <a:srgbClr val="333333"/>
                  </a:solidFill>
                  <a:effectLst/>
                  <a:uLnTx/>
                  <a:uFillTx/>
                  <a:latin typeface="Verdana"/>
                  <a:ea typeface="+mn-ea"/>
                  <a:cs typeface="+mn-cs"/>
                </a:rPr>
                <a:t>Decision</a:t>
              </a:r>
            </a:p>
          </p:txBody>
        </p:sp>
      </p:grpSp>
      <p:grpSp>
        <p:nvGrpSpPr>
          <p:cNvPr id="37" name="Group 36">
            <a:extLst>
              <a:ext uri="{FF2B5EF4-FFF2-40B4-BE49-F238E27FC236}">
                <a16:creationId xmlns:a16="http://schemas.microsoft.com/office/drawing/2014/main" id="{8858F17F-C4BB-4AF6-94FB-651BEF32A38A}"/>
              </a:ext>
            </a:extLst>
          </p:cNvPr>
          <p:cNvGrpSpPr/>
          <p:nvPr/>
        </p:nvGrpSpPr>
        <p:grpSpPr>
          <a:xfrm>
            <a:off x="778200" y="4829278"/>
            <a:ext cx="9762565" cy="251287"/>
            <a:chOff x="778200" y="4829278"/>
            <a:chExt cx="9762565" cy="251287"/>
          </a:xfrm>
        </p:grpSpPr>
        <p:sp>
          <p:nvSpPr>
            <p:cNvPr id="34" name="TextBox 33">
              <a:extLst>
                <a:ext uri="{FF2B5EF4-FFF2-40B4-BE49-F238E27FC236}">
                  <a16:creationId xmlns:a16="http://schemas.microsoft.com/office/drawing/2014/main" id="{58AD27B2-BD29-4032-9B8D-3C39ECC3D6A7}"/>
                </a:ext>
              </a:extLst>
            </p:cNvPr>
            <p:cNvSpPr txBox="1"/>
            <p:nvPr/>
          </p:nvSpPr>
          <p:spPr>
            <a:xfrm>
              <a:off x="778200" y="4829278"/>
              <a:ext cx="2386157" cy="251287"/>
            </a:xfrm>
            <a:prstGeom prst="rect">
              <a:avLst/>
            </a:prstGeom>
            <a:noFill/>
          </p:spPr>
          <p:txBody>
            <a:bodyPr wrap="square" lIns="0" tIns="0" rIns="0" bIns="0" rtlCol="0">
              <a:spAutoFit/>
            </a:bodyPr>
            <a:lstStyle/>
            <a:p>
              <a:pPr marL="0" marR="0" lvl="0" indent="0" algn="l" defTabSz="914400" rtl="0" eaLnBrk="1" fontAlgn="auto" latinLnBrk="0" hangingPunct="1">
                <a:lnSpc>
                  <a:spcPct val="113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333333"/>
                  </a:solidFill>
                  <a:effectLst/>
                  <a:uLnTx/>
                  <a:uFillTx/>
                  <a:latin typeface="Verdana"/>
                  <a:ea typeface="+mn-ea"/>
                  <a:cs typeface="+mn-cs"/>
                </a:rPr>
                <a:t>Real world impact</a:t>
              </a:r>
            </a:p>
          </p:txBody>
        </p:sp>
        <p:cxnSp>
          <p:nvCxnSpPr>
            <p:cNvPr id="31" name="Connector: Elbow 30">
              <a:extLst>
                <a:ext uri="{FF2B5EF4-FFF2-40B4-BE49-F238E27FC236}">
                  <a16:creationId xmlns:a16="http://schemas.microsoft.com/office/drawing/2014/main" id="{41AFF2D6-2924-4BD7-9F6F-E6AA5C34F068}"/>
                </a:ext>
              </a:extLst>
            </p:cNvPr>
            <p:cNvCxnSpPr>
              <a:cxnSpLocks/>
              <a:stCxn id="32" idx="2"/>
              <a:endCxn id="34" idx="2"/>
            </p:cNvCxnSpPr>
            <p:nvPr/>
          </p:nvCxnSpPr>
          <p:spPr>
            <a:xfrm rot="5400000">
              <a:off x="6142387" y="682187"/>
              <a:ext cx="227271" cy="8569485"/>
            </a:xfrm>
            <a:prstGeom prst="bentConnector3">
              <a:avLst>
                <a:gd name="adj1" fmla="val 433519"/>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27CC1B4E-FAEB-4908-B96A-A51839243690}"/>
              </a:ext>
            </a:extLst>
          </p:cNvPr>
          <p:cNvGrpSpPr/>
          <p:nvPr/>
        </p:nvGrpSpPr>
        <p:grpSpPr>
          <a:xfrm>
            <a:off x="6166752" y="1199200"/>
            <a:ext cx="2994857" cy="3584095"/>
            <a:chOff x="6166752" y="1199200"/>
            <a:chExt cx="2994857" cy="3584095"/>
          </a:xfrm>
        </p:grpSpPr>
        <p:sp>
          <p:nvSpPr>
            <p:cNvPr id="24" name="TextBox 23">
              <a:extLst>
                <a:ext uri="{FF2B5EF4-FFF2-40B4-BE49-F238E27FC236}">
                  <a16:creationId xmlns:a16="http://schemas.microsoft.com/office/drawing/2014/main" id="{BD15988C-2F21-4142-B6E3-8C98DE2A5098}"/>
                </a:ext>
              </a:extLst>
            </p:cNvPr>
            <p:cNvSpPr txBox="1"/>
            <p:nvPr/>
          </p:nvSpPr>
          <p:spPr>
            <a:xfrm>
              <a:off x="6166752" y="1199200"/>
              <a:ext cx="2994857" cy="807657"/>
            </a:xfrm>
            <a:prstGeom prst="rect">
              <a:avLst/>
            </a:prstGeom>
            <a:noFill/>
          </p:spPr>
          <p:txBody>
            <a:bodyPr wrap="square" lIns="0" tIns="0" rIns="0" bIns="0" rtlCol="0" anchor="b" anchorCtr="0">
              <a:spAutoFit/>
            </a:bodyPr>
            <a:lstStyle/>
            <a:p>
              <a:pPr marL="0" marR="0" lvl="0" indent="0" algn="ctr" defTabSz="914400" rtl="0" eaLnBrk="1" fontAlgn="auto" latinLnBrk="0" hangingPunct="1">
                <a:lnSpc>
                  <a:spcPct val="113000"/>
                </a:lnSpc>
                <a:spcBef>
                  <a:spcPts val="600"/>
                </a:spcBef>
                <a:spcAft>
                  <a:spcPts val="0"/>
                </a:spcAft>
                <a:buClrTx/>
                <a:buSzTx/>
                <a:buFontTx/>
                <a:buNone/>
                <a:tabLst/>
                <a:defRPr/>
              </a:pPr>
              <a:r>
                <a:rPr kumimoji="0" lang="en-GB" sz="1600" b="1" i="0" u="none" strike="noStrike" kern="1200" cap="none" spc="0" normalizeH="0" baseline="0" noProof="0">
                  <a:ln>
                    <a:noFill/>
                  </a:ln>
                  <a:solidFill>
                    <a:srgbClr val="333333"/>
                  </a:solidFill>
                  <a:effectLst/>
                  <a:uLnTx/>
                  <a:uFillTx/>
                  <a:latin typeface="Verdana"/>
                  <a:ea typeface="+mn-ea"/>
                  <a:cs typeface="+mn-cs"/>
                </a:rPr>
                <a:t>Asset KPI</a:t>
              </a:r>
              <a:r>
                <a:rPr lang="en-GB" sz="1600" b="1">
                  <a:solidFill>
                    <a:srgbClr val="333333"/>
                  </a:solidFill>
                  <a:latin typeface="Verdana"/>
                </a:rPr>
                <a:t> Dashboard</a:t>
              </a:r>
              <a:br>
                <a:rPr kumimoji="0" lang="en-GB" sz="1600" b="0" i="0" u="none" strike="noStrike" kern="1200" cap="none" spc="0" normalizeH="0" baseline="0" noProof="0">
                  <a:ln>
                    <a:noFill/>
                  </a:ln>
                  <a:solidFill>
                    <a:srgbClr val="333333"/>
                  </a:solidFill>
                  <a:effectLst/>
                  <a:uLnTx/>
                  <a:uFillTx/>
                  <a:latin typeface="Verdana"/>
                  <a:ea typeface="+mn-ea"/>
                  <a:cs typeface="+mn-cs"/>
                </a:rPr>
              </a:br>
              <a:r>
                <a:rPr kumimoji="0" lang="en-GB" sz="1600" b="0" i="0" u="none" strike="noStrike" kern="1200" cap="none" spc="0" normalizeH="0" baseline="0" noProof="0">
                  <a:ln>
                    <a:noFill/>
                  </a:ln>
                  <a:solidFill>
                    <a:srgbClr val="333333"/>
                  </a:solidFill>
                  <a:effectLst/>
                  <a:uLnTx/>
                  <a:uFillTx/>
                  <a:latin typeface="Verdana"/>
                  <a:ea typeface="+mn-ea"/>
                  <a:cs typeface="+mn-cs"/>
                </a:rPr>
                <a:t>Condition based analytics</a:t>
              </a:r>
              <a:br>
                <a:rPr kumimoji="0" lang="en-GB" sz="1600" b="0" i="0" u="none" strike="noStrike" kern="1200" cap="none" spc="0" normalizeH="0" baseline="0" noProof="0">
                  <a:ln>
                    <a:noFill/>
                  </a:ln>
                  <a:solidFill>
                    <a:srgbClr val="333333"/>
                  </a:solidFill>
                  <a:effectLst/>
                  <a:uLnTx/>
                  <a:uFillTx/>
                  <a:latin typeface="Verdana"/>
                  <a:ea typeface="+mn-ea"/>
                  <a:cs typeface="+mn-cs"/>
                </a:rPr>
              </a:br>
              <a:r>
                <a:rPr kumimoji="0" lang="en-GB" sz="1600" b="0" i="0" u="none" strike="noStrike" kern="1200" cap="none" spc="0" normalizeH="0" baseline="0" noProof="0">
                  <a:ln>
                    <a:noFill/>
                  </a:ln>
                  <a:solidFill>
                    <a:srgbClr val="333333"/>
                  </a:solidFill>
                  <a:effectLst/>
                  <a:uLnTx/>
                  <a:uFillTx/>
                  <a:latin typeface="Verdana"/>
                  <a:ea typeface="+mn-ea"/>
                  <a:cs typeface="+mn-cs"/>
                </a:rPr>
                <a:t>Predictive maintenance</a:t>
              </a:r>
            </a:p>
          </p:txBody>
        </p:sp>
        <p:pic>
          <p:nvPicPr>
            <p:cNvPr id="10" name="Picture 9">
              <a:extLst>
                <a:ext uri="{FF2B5EF4-FFF2-40B4-BE49-F238E27FC236}">
                  <a16:creationId xmlns:a16="http://schemas.microsoft.com/office/drawing/2014/main" id="{130FE7E9-7A21-46E1-8F8A-4095EA123030}"/>
                </a:ext>
              </a:extLst>
            </p:cNvPr>
            <p:cNvPicPr>
              <a:picLocks noChangeAspect="1"/>
            </p:cNvPicPr>
            <p:nvPr/>
          </p:nvPicPr>
          <p:blipFill>
            <a:blip r:embed="rId7"/>
            <a:stretch>
              <a:fillRect/>
            </a:stretch>
          </p:blipFill>
          <p:spPr>
            <a:xfrm>
              <a:off x="6468240" y="2616628"/>
              <a:ext cx="2391881" cy="2166667"/>
            </a:xfrm>
            <a:prstGeom prst="rect">
              <a:avLst/>
            </a:prstGeom>
          </p:spPr>
        </p:pic>
      </p:grpSp>
      <p:sp>
        <p:nvSpPr>
          <p:cNvPr id="35" name="Title 1">
            <a:extLst>
              <a:ext uri="{FF2B5EF4-FFF2-40B4-BE49-F238E27FC236}">
                <a16:creationId xmlns:a16="http://schemas.microsoft.com/office/drawing/2014/main" id="{37F34C0A-76E0-4C6A-8120-19D943F1BD50}"/>
              </a:ext>
            </a:extLst>
          </p:cNvPr>
          <p:cNvSpPr txBox="1">
            <a:spLocks/>
          </p:cNvSpPr>
          <p:nvPr/>
        </p:nvSpPr>
        <p:spPr>
          <a:xfrm>
            <a:off x="334432" y="211869"/>
            <a:ext cx="11522208" cy="670086"/>
          </a:xfrm>
          <a:prstGeom prst="rect">
            <a:avLst/>
          </a:prstGeom>
        </p:spPr>
        <p:txBody>
          <a:bodyPr vert="horz" lIns="0" tIns="0" rIns="0" bIns="0" rtlCol="0" anchor="b" anchorCtr="0">
            <a:noAutofit/>
          </a:bodyPr>
          <a:lstStyle>
            <a:lvl1pPr algn="l" defTabSz="914400" rtl="0" eaLnBrk="1" latinLnBrk="0" hangingPunct="1">
              <a:spcBef>
                <a:spcPct val="0"/>
              </a:spcBef>
              <a:buNone/>
              <a:defRPr sz="2000" b="1" kern="1200">
                <a:solidFill>
                  <a:schemeClr val="accent4"/>
                </a:solidFill>
                <a:latin typeface="+mj-lt"/>
                <a:ea typeface="+mj-ea"/>
                <a:cs typeface="+mj-cs"/>
              </a:defRPr>
            </a:lvl1pPr>
          </a:lstStyle>
          <a:p>
            <a:r>
              <a:rPr lang="en-GB" sz="3600" b="0" dirty="0">
                <a:solidFill>
                  <a:schemeClr val="accent1"/>
                </a:solidFill>
              </a:rPr>
              <a:t>Example 2: Digital Twin for Power Transformers </a:t>
            </a:r>
            <a:endParaRPr lang="en-GB" b="0" dirty="0">
              <a:solidFill>
                <a:schemeClr val="accent1"/>
              </a:solidFill>
            </a:endParaRPr>
          </a:p>
        </p:txBody>
      </p:sp>
    </p:spTree>
    <p:extLst>
      <p:ext uri="{BB962C8B-B14F-4D97-AF65-F5344CB8AC3E}">
        <p14:creationId xmlns:p14="http://schemas.microsoft.com/office/powerpoint/2010/main" val="3311586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42" presetClass="entr" presetSubtype="0"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42" presetClass="entr" presetSubtype="0" fill="hold" nodeType="withEffect">
                                  <p:stCondLst>
                                    <p:cond delay="2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42" presetClass="entr" presetSubtype="0" fill="hold" nodeType="with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2964-114B-4B61-9C6C-D6CC9DA2115C}"/>
              </a:ext>
            </a:extLst>
          </p:cNvPr>
          <p:cNvSpPr>
            <a:spLocks noGrp="1"/>
          </p:cNvSpPr>
          <p:nvPr>
            <p:ph type="title"/>
          </p:nvPr>
        </p:nvSpPr>
        <p:spPr>
          <a:xfrm>
            <a:off x="540000" y="1536806"/>
            <a:ext cx="10884592" cy="3784387"/>
          </a:xfrm>
        </p:spPr>
        <p:txBody>
          <a:bodyPr/>
          <a:lstStyle/>
          <a:p>
            <a:pPr algn="ctr"/>
            <a:r>
              <a:rPr lang="en-GB" dirty="0"/>
              <a:t>Assurance of Digital Asset Solutions</a:t>
            </a:r>
          </a:p>
        </p:txBody>
      </p:sp>
      <p:sp>
        <p:nvSpPr>
          <p:cNvPr id="3" name="Slide Number Placeholder 2">
            <a:extLst>
              <a:ext uri="{FF2B5EF4-FFF2-40B4-BE49-F238E27FC236}">
                <a16:creationId xmlns:a16="http://schemas.microsoft.com/office/drawing/2014/main" id="{8CEA8045-3A07-476C-B816-305D79BDB22B}"/>
              </a:ext>
            </a:extLst>
          </p:cNvPr>
          <p:cNvSpPr>
            <a:spLocks noGrp="1"/>
          </p:cNvSpPr>
          <p:nvPr>
            <p:ph type="sldNum" sz="quarter" idx="12"/>
          </p:nvPr>
        </p:nvSpPr>
        <p:spPr/>
        <p:txBody>
          <a:bodyPr/>
          <a:lstStyle/>
          <a:p>
            <a:fld id="{5BA07366-CB75-4AA8-9E5B-928B849F427C}" type="slidenum">
              <a:rPr lang="en-GB" smtClean="0"/>
              <a:pPr/>
              <a:t>22</a:t>
            </a:fld>
            <a:endParaRPr lang="en-GB"/>
          </a:p>
        </p:txBody>
      </p:sp>
    </p:spTree>
    <p:extLst>
      <p:ext uri="{BB962C8B-B14F-4D97-AF65-F5344CB8AC3E}">
        <p14:creationId xmlns:p14="http://schemas.microsoft.com/office/powerpoint/2010/main" val="154935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EF45D6E-48A7-42EF-945E-5F5FFBE3363C}"/>
              </a:ext>
            </a:extLst>
          </p:cNvPr>
          <p:cNvPicPr>
            <a:picLocks noChangeAspect="1"/>
          </p:cNvPicPr>
          <p:nvPr/>
        </p:nvPicPr>
        <p:blipFill>
          <a:blip r:embed="rId3"/>
          <a:stretch>
            <a:fillRect/>
          </a:stretch>
        </p:blipFill>
        <p:spPr>
          <a:xfrm>
            <a:off x="9955135" y="3167449"/>
            <a:ext cx="2111097" cy="1424923"/>
          </a:xfrm>
          <a:prstGeom prst="rect">
            <a:avLst/>
          </a:prstGeom>
        </p:spPr>
      </p:pic>
      <p:sp>
        <p:nvSpPr>
          <p:cNvPr id="27" name="TextBox 26">
            <a:extLst>
              <a:ext uri="{FF2B5EF4-FFF2-40B4-BE49-F238E27FC236}">
                <a16:creationId xmlns:a16="http://schemas.microsoft.com/office/drawing/2014/main" id="{E849337A-6CB9-4568-B585-E99751A6BF93}"/>
              </a:ext>
            </a:extLst>
          </p:cNvPr>
          <p:cNvSpPr txBox="1"/>
          <p:nvPr/>
        </p:nvSpPr>
        <p:spPr>
          <a:xfrm>
            <a:off x="2815546" y="5348152"/>
            <a:ext cx="6558615" cy="800219"/>
          </a:xfrm>
          <a:prstGeom prst="rect">
            <a:avLst/>
          </a:prstGeom>
          <a:noFill/>
        </p:spPr>
        <p:txBody>
          <a:bodyPr wrap="square" lIns="0" tIns="0" rIns="0" bIns="0" rtlCol="0">
            <a:spAutoFit/>
          </a:bodyPr>
          <a:lstStyle/>
          <a:p>
            <a:pPr algn="ctr">
              <a:lnSpc>
                <a:spcPct val="100000"/>
              </a:lnSpc>
            </a:pPr>
            <a:r>
              <a:rPr lang="en-GB" sz="3200">
                <a:solidFill>
                  <a:schemeClr val="accent6">
                    <a:lumMod val="50000"/>
                  </a:schemeClr>
                </a:solidFill>
              </a:rPr>
              <a:t>Continuous &amp; Periodic Assessments</a:t>
            </a:r>
          </a:p>
          <a:p>
            <a:pPr algn="ctr">
              <a:lnSpc>
                <a:spcPct val="100000"/>
              </a:lnSpc>
            </a:pPr>
            <a:r>
              <a:rPr lang="en-GB" sz="2000">
                <a:solidFill>
                  <a:schemeClr val="accent6">
                    <a:lumMod val="50000"/>
                  </a:schemeClr>
                </a:solidFill>
              </a:rPr>
              <a:t>Automated statements based on SaaS and Audits</a:t>
            </a:r>
          </a:p>
        </p:txBody>
      </p:sp>
      <p:sp>
        <p:nvSpPr>
          <p:cNvPr id="26" name="TextBox 25">
            <a:extLst>
              <a:ext uri="{FF2B5EF4-FFF2-40B4-BE49-F238E27FC236}">
                <a16:creationId xmlns:a16="http://schemas.microsoft.com/office/drawing/2014/main" id="{652A1AA0-5784-4C4B-A186-CC5E5139BD52}"/>
              </a:ext>
            </a:extLst>
          </p:cNvPr>
          <p:cNvSpPr txBox="1"/>
          <p:nvPr/>
        </p:nvSpPr>
        <p:spPr>
          <a:xfrm>
            <a:off x="2924180" y="1295724"/>
            <a:ext cx="6558615" cy="492443"/>
          </a:xfrm>
          <a:prstGeom prst="rect">
            <a:avLst/>
          </a:prstGeom>
          <a:noFill/>
        </p:spPr>
        <p:txBody>
          <a:bodyPr wrap="square" lIns="0" tIns="0" rIns="0" bIns="0" rtlCol="0">
            <a:spAutoFit/>
          </a:bodyPr>
          <a:lstStyle/>
          <a:p>
            <a:pPr algn="ctr">
              <a:lnSpc>
                <a:spcPct val="100000"/>
              </a:lnSpc>
              <a:spcBef>
                <a:spcPts val="600"/>
              </a:spcBef>
            </a:pPr>
            <a:r>
              <a:rPr lang="en-GB" sz="3200">
                <a:solidFill>
                  <a:srgbClr val="00B0F0"/>
                </a:solidFill>
              </a:rPr>
              <a:t>Management of Changes</a:t>
            </a:r>
          </a:p>
        </p:txBody>
      </p:sp>
      <p:grpSp>
        <p:nvGrpSpPr>
          <p:cNvPr id="10" name="Group 9">
            <a:extLst>
              <a:ext uri="{FF2B5EF4-FFF2-40B4-BE49-F238E27FC236}">
                <a16:creationId xmlns:a16="http://schemas.microsoft.com/office/drawing/2014/main" id="{4500D644-6A0A-4279-805C-39D260A727D7}"/>
              </a:ext>
            </a:extLst>
          </p:cNvPr>
          <p:cNvGrpSpPr/>
          <p:nvPr/>
        </p:nvGrpSpPr>
        <p:grpSpPr>
          <a:xfrm>
            <a:off x="42034" y="3144418"/>
            <a:ext cx="2111097" cy="1508718"/>
            <a:chOff x="30864" y="3455481"/>
            <a:chExt cx="2610809" cy="1614229"/>
          </a:xfrm>
        </p:grpSpPr>
        <p:pic>
          <p:nvPicPr>
            <p:cNvPr id="20" name="Picture 19">
              <a:extLst>
                <a:ext uri="{FF2B5EF4-FFF2-40B4-BE49-F238E27FC236}">
                  <a16:creationId xmlns:a16="http://schemas.microsoft.com/office/drawing/2014/main" id="{D46ABA5C-D991-4E14-BBF1-B78606E44DC5}"/>
                </a:ext>
              </a:extLst>
            </p:cNvPr>
            <p:cNvPicPr>
              <a:picLocks noChangeAspect="1"/>
            </p:cNvPicPr>
            <p:nvPr/>
          </p:nvPicPr>
          <p:blipFill>
            <a:blip r:embed="rId4"/>
            <a:stretch>
              <a:fillRect/>
            </a:stretch>
          </p:blipFill>
          <p:spPr>
            <a:xfrm>
              <a:off x="108370" y="3455481"/>
              <a:ext cx="2533303" cy="1497150"/>
            </a:xfrm>
            <a:prstGeom prst="rect">
              <a:avLst/>
            </a:prstGeom>
          </p:spPr>
        </p:pic>
        <p:sp>
          <p:nvSpPr>
            <p:cNvPr id="9" name="Rectangle: Rounded Corners 8">
              <a:extLst>
                <a:ext uri="{FF2B5EF4-FFF2-40B4-BE49-F238E27FC236}">
                  <a16:creationId xmlns:a16="http://schemas.microsoft.com/office/drawing/2014/main" id="{C10A7AE9-2D49-4075-9DA7-69120A6A8143}"/>
                </a:ext>
              </a:extLst>
            </p:cNvPr>
            <p:cNvSpPr/>
            <p:nvPr/>
          </p:nvSpPr>
          <p:spPr>
            <a:xfrm>
              <a:off x="30864" y="4760743"/>
              <a:ext cx="508881" cy="30896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grpSp>
      <p:grpSp>
        <p:nvGrpSpPr>
          <p:cNvPr id="24" name="Group 23">
            <a:extLst>
              <a:ext uri="{FF2B5EF4-FFF2-40B4-BE49-F238E27FC236}">
                <a16:creationId xmlns:a16="http://schemas.microsoft.com/office/drawing/2014/main" id="{394EACF1-5828-43E2-88F2-E844688380BF}"/>
              </a:ext>
            </a:extLst>
          </p:cNvPr>
          <p:cNvGrpSpPr/>
          <p:nvPr/>
        </p:nvGrpSpPr>
        <p:grpSpPr>
          <a:xfrm>
            <a:off x="2170070" y="2026496"/>
            <a:ext cx="7785065" cy="3274712"/>
            <a:chOff x="413658" y="1850571"/>
            <a:chExt cx="11125200" cy="3940629"/>
          </a:xfrm>
          <a:solidFill>
            <a:schemeClr val="bg2"/>
          </a:solidFill>
        </p:grpSpPr>
        <p:sp>
          <p:nvSpPr>
            <p:cNvPr id="25" name="Rectangle 24">
              <a:extLst>
                <a:ext uri="{FF2B5EF4-FFF2-40B4-BE49-F238E27FC236}">
                  <a16:creationId xmlns:a16="http://schemas.microsoft.com/office/drawing/2014/main" id="{C36909D7-0F33-458F-ADAD-39699DA157EF}"/>
                </a:ext>
              </a:extLst>
            </p:cNvPr>
            <p:cNvSpPr/>
            <p:nvPr/>
          </p:nvSpPr>
          <p:spPr>
            <a:xfrm>
              <a:off x="413658" y="1850571"/>
              <a:ext cx="11125200" cy="3940629"/>
            </a:xfrm>
            <a:prstGeom prst="rect">
              <a:avLst/>
            </a:prstGeom>
            <a:solidFill>
              <a:schemeClr val="bg1">
                <a:lumMod val="8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400" err="1"/>
            </a:p>
          </p:txBody>
        </p:sp>
        <p:sp>
          <p:nvSpPr>
            <p:cNvPr id="28" name="TextBox 27">
              <a:extLst>
                <a:ext uri="{FF2B5EF4-FFF2-40B4-BE49-F238E27FC236}">
                  <a16:creationId xmlns:a16="http://schemas.microsoft.com/office/drawing/2014/main" id="{13A85A9D-736A-46B2-ACD1-EA189ACAD2F1}"/>
                </a:ext>
              </a:extLst>
            </p:cNvPr>
            <p:cNvSpPr txBox="1"/>
            <p:nvPr/>
          </p:nvSpPr>
          <p:spPr>
            <a:xfrm rot="16200000">
              <a:off x="-890259" y="3592770"/>
              <a:ext cx="3171236" cy="456229"/>
            </a:xfrm>
            <a:prstGeom prst="rect">
              <a:avLst/>
            </a:prstGeom>
            <a:solidFill>
              <a:schemeClr val="bg1">
                <a:lumMod val="85000"/>
              </a:schemeClr>
            </a:solidFill>
            <a:ln>
              <a:noFill/>
            </a:ln>
          </p:spPr>
          <p:txBody>
            <a:bodyPr wrap="none" lIns="0" tIns="0" rIns="0" bIns="0" rtlCol="0">
              <a:spAutoFit/>
            </a:bodyPr>
            <a:lstStyle/>
            <a:p>
              <a:pPr>
                <a:lnSpc>
                  <a:spcPct val="113000"/>
                </a:lnSpc>
                <a:spcBef>
                  <a:spcPts val="600"/>
                </a:spcBef>
              </a:pPr>
              <a:r>
                <a:rPr lang="en-GB" sz="2000">
                  <a:solidFill>
                    <a:srgbClr val="333333"/>
                  </a:solidFill>
                </a:rPr>
                <a:t>Organisational Maturity</a:t>
              </a:r>
            </a:p>
          </p:txBody>
        </p:sp>
      </p:grpSp>
      <p:pic>
        <p:nvPicPr>
          <p:cNvPr id="5" name="Picture 4" descr="Diagram&#10;&#10;Description automatically generated">
            <a:extLst>
              <a:ext uri="{FF2B5EF4-FFF2-40B4-BE49-F238E27FC236}">
                <a16:creationId xmlns:a16="http://schemas.microsoft.com/office/drawing/2014/main" id="{E69CDDDA-6578-4031-A3E2-7C1E4CF374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2775" y="3167449"/>
            <a:ext cx="2130576" cy="1411367"/>
          </a:xfrm>
          <a:prstGeom prst="rect">
            <a:avLst/>
          </a:prstGeom>
        </p:spPr>
      </p:pic>
      <p:pic>
        <p:nvPicPr>
          <p:cNvPr id="7" name="Picture 6">
            <a:extLst>
              <a:ext uri="{FF2B5EF4-FFF2-40B4-BE49-F238E27FC236}">
                <a16:creationId xmlns:a16="http://schemas.microsoft.com/office/drawing/2014/main" id="{5184F1C3-7BEC-4450-A3BB-3F6B27119E7B}"/>
              </a:ext>
            </a:extLst>
          </p:cNvPr>
          <p:cNvPicPr>
            <a:picLocks noChangeAspect="1"/>
          </p:cNvPicPr>
          <p:nvPr/>
        </p:nvPicPr>
        <p:blipFill rotWithShape="1">
          <a:blip r:embed="rId6">
            <a:alphaModFix/>
            <a:grayscl/>
          </a:blip>
          <a:srcRect l="948" t="-1943" r="-948" b="1943"/>
          <a:stretch/>
        </p:blipFill>
        <p:spPr>
          <a:xfrm>
            <a:off x="53896" y="3183072"/>
            <a:ext cx="2116174" cy="1439230"/>
          </a:xfrm>
          <a:prstGeom prst="rect">
            <a:avLst/>
          </a:prstGeom>
          <a:effectLst/>
        </p:spPr>
      </p:pic>
      <p:pic>
        <p:nvPicPr>
          <p:cNvPr id="13" name="Graphic 12" descr="Wi-Fi outline">
            <a:extLst>
              <a:ext uri="{FF2B5EF4-FFF2-40B4-BE49-F238E27FC236}">
                <a16:creationId xmlns:a16="http://schemas.microsoft.com/office/drawing/2014/main" id="{B10C6496-B48A-4065-B017-B5B383982A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591" y="2982031"/>
            <a:ext cx="751638" cy="751638"/>
          </a:xfrm>
          <a:prstGeom prst="rect">
            <a:avLst/>
          </a:prstGeom>
        </p:spPr>
      </p:pic>
      <p:pic>
        <p:nvPicPr>
          <p:cNvPr id="6" name="Picture 5">
            <a:extLst>
              <a:ext uri="{FF2B5EF4-FFF2-40B4-BE49-F238E27FC236}">
                <a16:creationId xmlns:a16="http://schemas.microsoft.com/office/drawing/2014/main" id="{E8CC4FC7-818E-4B63-B6C7-5DFF956FE763}"/>
              </a:ext>
            </a:extLst>
          </p:cNvPr>
          <p:cNvPicPr>
            <a:picLocks noChangeAspect="1"/>
          </p:cNvPicPr>
          <p:nvPr/>
        </p:nvPicPr>
        <p:blipFill>
          <a:blip r:embed="rId9"/>
          <a:stretch>
            <a:fillRect/>
          </a:stretch>
        </p:blipFill>
        <p:spPr>
          <a:xfrm>
            <a:off x="2736661" y="2132855"/>
            <a:ext cx="6901523" cy="3024337"/>
          </a:xfrm>
          <a:prstGeom prst="rect">
            <a:avLst/>
          </a:prstGeom>
        </p:spPr>
      </p:pic>
      <p:sp>
        <p:nvSpPr>
          <p:cNvPr id="33" name="TextBox 32">
            <a:extLst>
              <a:ext uri="{FF2B5EF4-FFF2-40B4-BE49-F238E27FC236}">
                <a16:creationId xmlns:a16="http://schemas.microsoft.com/office/drawing/2014/main" id="{23A5F49E-4F56-406D-8088-85AF9DC5BC09}"/>
              </a:ext>
            </a:extLst>
          </p:cNvPr>
          <p:cNvSpPr txBox="1"/>
          <p:nvPr/>
        </p:nvSpPr>
        <p:spPr>
          <a:xfrm>
            <a:off x="10204775" y="3140968"/>
            <a:ext cx="1933329" cy="246221"/>
          </a:xfrm>
          <a:prstGeom prst="rect">
            <a:avLst/>
          </a:prstGeom>
          <a:noFill/>
        </p:spPr>
        <p:txBody>
          <a:bodyPr wrap="square" lIns="0" tIns="0" rIns="0" bIns="0" rtlCol="0">
            <a:spAutoFit/>
          </a:bodyPr>
          <a:lstStyle/>
          <a:p>
            <a:pPr algn="ctr">
              <a:lnSpc>
                <a:spcPct val="100000"/>
              </a:lnSpc>
              <a:spcBef>
                <a:spcPts val="600"/>
              </a:spcBef>
            </a:pPr>
            <a:r>
              <a:rPr lang="en-GB" sz="1600">
                <a:solidFill>
                  <a:schemeClr val="accent1"/>
                </a:solidFill>
              </a:rPr>
              <a:t>Physical</a:t>
            </a:r>
          </a:p>
        </p:txBody>
      </p:sp>
      <p:sp>
        <p:nvSpPr>
          <p:cNvPr id="34" name="TextBox 33">
            <a:extLst>
              <a:ext uri="{FF2B5EF4-FFF2-40B4-BE49-F238E27FC236}">
                <a16:creationId xmlns:a16="http://schemas.microsoft.com/office/drawing/2014/main" id="{C36C0EE0-1135-4843-90F6-28D06030BBB8}"/>
              </a:ext>
            </a:extLst>
          </p:cNvPr>
          <p:cNvSpPr txBox="1"/>
          <p:nvPr/>
        </p:nvSpPr>
        <p:spPr>
          <a:xfrm>
            <a:off x="37369" y="3175764"/>
            <a:ext cx="2066294" cy="246221"/>
          </a:xfrm>
          <a:prstGeom prst="rect">
            <a:avLst/>
          </a:prstGeom>
          <a:noFill/>
        </p:spPr>
        <p:txBody>
          <a:bodyPr wrap="square" lIns="0" tIns="0" rIns="0" bIns="0" rtlCol="0">
            <a:spAutoFit/>
          </a:bodyPr>
          <a:lstStyle/>
          <a:p>
            <a:pPr algn="ctr">
              <a:lnSpc>
                <a:spcPct val="100000"/>
              </a:lnSpc>
              <a:spcBef>
                <a:spcPts val="600"/>
              </a:spcBef>
            </a:pPr>
            <a:r>
              <a:rPr lang="en-GB" sz="1600">
                <a:solidFill>
                  <a:schemeClr val="accent1"/>
                </a:solidFill>
              </a:rPr>
              <a:t>Virtual</a:t>
            </a:r>
          </a:p>
        </p:txBody>
      </p:sp>
      <p:pic>
        <p:nvPicPr>
          <p:cNvPr id="30" name="Graphic 29" descr="Wi-Fi outline">
            <a:extLst>
              <a:ext uri="{FF2B5EF4-FFF2-40B4-BE49-F238E27FC236}">
                <a16:creationId xmlns:a16="http://schemas.microsoft.com/office/drawing/2014/main" id="{B86D1A31-9BF1-49A6-8198-6F10A90B8C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70069" y="2912213"/>
            <a:ext cx="751638" cy="751638"/>
          </a:xfrm>
          <a:prstGeom prst="rect">
            <a:avLst/>
          </a:prstGeom>
        </p:spPr>
      </p:pic>
      <p:sp>
        <p:nvSpPr>
          <p:cNvPr id="35" name="Title 1">
            <a:extLst>
              <a:ext uri="{FF2B5EF4-FFF2-40B4-BE49-F238E27FC236}">
                <a16:creationId xmlns:a16="http://schemas.microsoft.com/office/drawing/2014/main" id="{8A22902C-40D6-44A9-AC95-D124B2A56C05}"/>
              </a:ext>
            </a:extLst>
          </p:cNvPr>
          <p:cNvSpPr>
            <a:spLocks noGrp="1"/>
          </p:cNvSpPr>
          <p:nvPr>
            <p:ph type="title"/>
          </p:nvPr>
        </p:nvSpPr>
        <p:spPr>
          <a:xfrm>
            <a:off x="104705" y="104319"/>
            <a:ext cx="11978646" cy="936000"/>
          </a:xfrm>
        </p:spPr>
        <p:txBody>
          <a:bodyPr/>
          <a:lstStyle/>
          <a:p>
            <a:pPr>
              <a:lnSpc>
                <a:spcPts val="3500"/>
              </a:lnSpc>
            </a:pPr>
            <a:r>
              <a:rPr lang="en-GB" sz="3600" b="0" dirty="0">
                <a:solidFill>
                  <a:schemeClr val="accent1"/>
                </a:solidFill>
              </a:rPr>
              <a:t>Project: </a:t>
            </a:r>
            <a:r>
              <a:rPr lang="en-GB" dirty="0"/>
              <a:t>Continuous Assurance of Digital Asset solutions</a:t>
            </a:r>
            <a:br>
              <a:rPr lang="en-GB" dirty="0"/>
            </a:br>
            <a:r>
              <a:rPr lang="en-GB" dirty="0"/>
              <a:t>                </a:t>
            </a:r>
            <a:r>
              <a:rPr lang="en-GB" sz="2400" i="1" dirty="0"/>
              <a:t>- a process to confirm that Capabilities remain valid over time</a:t>
            </a:r>
          </a:p>
        </p:txBody>
      </p:sp>
      <p:grpSp>
        <p:nvGrpSpPr>
          <p:cNvPr id="17" name="Group 16">
            <a:extLst>
              <a:ext uri="{FF2B5EF4-FFF2-40B4-BE49-F238E27FC236}">
                <a16:creationId xmlns:a16="http://schemas.microsoft.com/office/drawing/2014/main" id="{8BE4ED2E-FFA6-4718-A6E8-3D4FBDCC40A0}"/>
              </a:ext>
            </a:extLst>
          </p:cNvPr>
          <p:cNvGrpSpPr/>
          <p:nvPr/>
        </p:nvGrpSpPr>
        <p:grpSpPr>
          <a:xfrm>
            <a:off x="294370" y="1052736"/>
            <a:ext cx="11571015" cy="2069572"/>
            <a:chOff x="294370" y="1052736"/>
            <a:chExt cx="11571015" cy="2069572"/>
          </a:xfrm>
        </p:grpSpPr>
        <p:sp>
          <p:nvSpPr>
            <p:cNvPr id="23" name="Arrow: Curved Down 22">
              <a:extLst>
                <a:ext uri="{FF2B5EF4-FFF2-40B4-BE49-F238E27FC236}">
                  <a16:creationId xmlns:a16="http://schemas.microsoft.com/office/drawing/2014/main" id="{19258F6D-D73B-4E82-A4F9-A28A25DAFC8D}"/>
                </a:ext>
              </a:extLst>
            </p:cNvPr>
            <p:cNvSpPr/>
            <p:nvPr/>
          </p:nvSpPr>
          <p:spPr>
            <a:xfrm>
              <a:off x="541592" y="1052736"/>
              <a:ext cx="11323793" cy="1736493"/>
            </a:xfrm>
            <a:prstGeom prst="curvedDownArrow">
              <a:avLst/>
            </a:prstGeom>
            <a:solidFill>
              <a:schemeClr val="accent1"/>
            </a:solidFill>
            <a:ln w="9525">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solidFill>
                  <a:schemeClr val="tx1"/>
                </a:solidFill>
              </a:endParaRPr>
            </a:p>
          </p:txBody>
        </p:sp>
        <p:sp>
          <p:nvSpPr>
            <p:cNvPr id="15" name="Arrow: Down 14">
              <a:extLst>
                <a:ext uri="{FF2B5EF4-FFF2-40B4-BE49-F238E27FC236}">
                  <a16:creationId xmlns:a16="http://schemas.microsoft.com/office/drawing/2014/main" id="{A3C1CFAC-25ED-412A-A1AE-2322CB7B7289}"/>
                </a:ext>
              </a:extLst>
            </p:cNvPr>
            <p:cNvSpPr/>
            <p:nvPr/>
          </p:nvSpPr>
          <p:spPr>
            <a:xfrm>
              <a:off x="294370" y="2458244"/>
              <a:ext cx="967890" cy="664064"/>
            </a:xfrm>
            <a:prstGeom prst="downArrow">
              <a:avLst>
                <a:gd name="adj1" fmla="val 47356"/>
                <a:gd name="adj2" fmla="val 10000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grpSp>
      <p:grpSp>
        <p:nvGrpSpPr>
          <p:cNvPr id="16" name="Group 15">
            <a:extLst>
              <a:ext uri="{FF2B5EF4-FFF2-40B4-BE49-F238E27FC236}">
                <a16:creationId xmlns:a16="http://schemas.microsoft.com/office/drawing/2014/main" id="{A0D4D0F3-03FB-4C27-B513-FAAD2D4594AB}"/>
              </a:ext>
            </a:extLst>
          </p:cNvPr>
          <p:cNvGrpSpPr/>
          <p:nvPr/>
        </p:nvGrpSpPr>
        <p:grpSpPr>
          <a:xfrm rot="10800000">
            <a:off x="309345" y="4644642"/>
            <a:ext cx="11571015" cy="2069572"/>
            <a:chOff x="446770" y="1493168"/>
            <a:chExt cx="11571015" cy="2069572"/>
          </a:xfrm>
        </p:grpSpPr>
        <p:sp>
          <p:nvSpPr>
            <p:cNvPr id="32" name="Arrow: Curved Down 31">
              <a:extLst>
                <a:ext uri="{FF2B5EF4-FFF2-40B4-BE49-F238E27FC236}">
                  <a16:creationId xmlns:a16="http://schemas.microsoft.com/office/drawing/2014/main" id="{80B7BDD8-F162-481F-821E-7A9ACE1E2663}"/>
                </a:ext>
              </a:extLst>
            </p:cNvPr>
            <p:cNvSpPr/>
            <p:nvPr/>
          </p:nvSpPr>
          <p:spPr>
            <a:xfrm>
              <a:off x="693992" y="1493168"/>
              <a:ext cx="11323793" cy="1736493"/>
            </a:xfrm>
            <a:prstGeom prst="curvedDownArrow">
              <a:avLst/>
            </a:prstGeom>
            <a:solidFill>
              <a:schemeClr val="accent1"/>
            </a:solidFill>
            <a:ln w="9525">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solidFill>
                  <a:schemeClr val="tx1"/>
                </a:solidFill>
              </a:endParaRPr>
            </a:p>
          </p:txBody>
        </p:sp>
        <p:sp>
          <p:nvSpPr>
            <p:cNvPr id="36" name="Arrow: Down 35">
              <a:extLst>
                <a:ext uri="{FF2B5EF4-FFF2-40B4-BE49-F238E27FC236}">
                  <a16:creationId xmlns:a16="http://schemas.microsoft.com/office/drawing/2014/main" id="{54CACF19-F2BD-447A-96E1-4AFEACB4DBCB}"/>
                </a:ext>
              </a:extLst>
            </p:cNvPr>
            <p:cNvSpPr/>
            <p:nvPr/>
          </p:nvSpPr>
          <p:spPr>
            <a:xfrm>
              <a:off x="446770" y="2898676"/>
              <a:ext cx="967890" cy="664064"/>
            </a:xfrm>
            <a:prstGeom prst="downArrow">
              <a:avLst>
                <a:gd name="adj1" fmla="val 47356"/>
                <a:gd name="adj2" fmla="val 10000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GB" sz="2000" err="1"/>
            </a:p>
          </p:txBody>
        </p:sp>
      </p:grpSp>
      <p:grpSp>
        <p:nvGrpSpPr>
          <p:cNvPr id="29" name="Group 28">
            <a:extLst>
              <a:ext uri="{FF2B5EF4-FFF2-40B4-BE49-F238E27FC236}">
                <a16:creationId xmlns:a16="http://schemas.microsoft.com/office/drawing/2014/main" id="{6E48C84B-E729-4BCB-9CDE-95CE7BE3DD63}"/>
              </a:ext>
            </a:extLst>
          </p:cNvPr>
          <p:cNvGrpSpPr/>
          <p:nvPr/>
        </p:nvGrpSpPr>
        <p:grpSpPr>
          <a:xfrm>
            <a:off x="2157025" y="2033995"/>
            <a:ext cx="7806670" cy="3274712"/>
            <a:chOff x="382783" y="1850571"/>
            <a:chExt cx="11156075" cy="3940629"/>
          </a:xfrm>
        </p:grpSpPr>
        <p:grpSp>
          <p:nvGrpSpPr>
            <p:cNvPr id="31" name="Group 30">
              <a:extLst>
                <a:ext uri="{FF2B5EF4-FFF2-40B4-BE49-F238E27FC236}">
                  <a16:creationId xmlns:a16="http://schemas.microsoft.com/office/drawing/2014/main" id="{C9204BC3-2AFA-4248-BBF9-6AF14E0A0D04}"/>
                </a:ext>
              </a:extLst>
            </p:cNvPr>
            <p:cNvGrpSpPr/>
            <p:nvPr/>
          </p:nvGrpSpPr>
          <p:grpSpPr>
            <a:xfrm>
              <a:off x="382783" y="1850571"/>
              <a:ext cx="11156075" cy="3940629"/>
              <a:chOff x="382783" y="1850571"/>
              <a:chExt cx="11156075" cy="3940629"/>
            </a:xfrm>
            <a:solidFill>
              <a:schemeClr val="bg2"/>
            </a:solidFill>
          </p:grpSpPr>
          <p:sp>
            <p:nvSpPr>
              <p:cNvPr id="40" name="Rectangle 39">
                <a:extLst>
                  <a:ext uri="{FF2B5EF4-FFF2-40B4-BE49-F238E27FC236}">
                    <a16:creationId xmlns:a16="http://schemas.microsoft.com/office/drawing/2014/main" id="{79BD9117-C31C-4185-A208-7404AF161CA0}"/>
                  </a:ext>
                </a:extLst>
              </p:cNvPr>
              <p:cNvSpPr/>
              <p:nvPr/>
            </p:nvSpPr>
            <p:spPr>
              <a:xfrm>
                <a:off x="413658" y="1850571"/>
                <a:ext cx="11125200" cy="3940629"/>
              </a:xfrm>
              <a:prstGeom prst="rect">
                <a:avLst/>
              </a:prstGeom>
              <a:solidFill>
                <a:schemeClr val="bg1">
                  <a:lumMod val="8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400" err="1"/>
              </a:p>
            </p:txBody>
          </p:sp>
          <p:sp>
            <p:nvSpPr>
              <p:cNvPr id="41" name="TextBox 40">
                <a:extLst>
                  <a:ext uri="{FF2B5EF4-FFF2-40B4-BE49-F238E27FC236}">
                    <a16:creationId xmlns:a16="http://schemas.microsoft.com/office/drawing/2014/main" id="{A156CEE5-3E86-4DA0-BCF8-01B9B0053D6A}"/>
                  </a:ext>
                </a:extLst>
              </p:cNvPr>
              <p:cNvSpPr txBox="1"/>
              <p:nvPr/>
            </p:nvSpPr>
            <p:spPr>
              <a:xfrm rot="16200000">
                <a:off x="-974720" y="3592770"/>
                <a:ext cx="3171236" cy="456229"/>
              </a:xfrm>
              <a:prstGeom prst="rect">
                <a:avLst/>
              </a:prstGeom>
              <a:solidFill>
                <a:schemeClr val="bg1">
                  <a:lumMod val="85000"/>
                </a:schemeClr>
              </a:solidFill>
              <a:ln>
                <a:noFill/>
              </a:ln>
            </p:spPr>
            <p:txBody>
              <a:bodyPr wrap="none" lIns="0" tIns="0" rIns="0" bIns="0" rtlCol="0">
                <a:spAutoFit/>
              </a:bodyPr>
              <a:lstStyle/>
              <a:p>
                <a:pPr>
                  <a:lnSpc>
                    <a:spcPct val="113000"/>
                  </a:lnSpc>
                  <a:spcBef>
                    <a:spcPts val="600"/>
                  </a:spcBef>
                </a:pPr>
                <a:r>
                  <a:rPr lang="en-GB" sz="2000">
                    <a:solidFill>
                      <a:srgbClr val="333333"/>
                    </a:solidFill>
                  </a:rPr>
                  <a:t>Organisational Maturity</a:t>
                </a:r>
              </a:p>
            </p:txBody>
          </p:sp>
        </p:grpSp>
        <p:sp>
          <p:nvSpPr>
            <p:cNvPr id="37" name="Rectangle 36">
              <a:extLst>
                <a:ext uri="{FF2B5EF4-FFF2-40B4-BE49-F238E27FC236}">
                  <a16:creationId xmlns:a16="http://schemas.microsoft.com/office/drawing/2014/main" id="{639F3D2D-19D2-4A56-A99E-257457FF812D}"/>
                </a:ext>
              </a:extLst>
            </p:cNvPr>
            <p:cNvSpPr/>
            <p:nvPr/>
          </p:nvSpPr>
          <p:spPr>
            <a:xfrm>
              <a:off x="1154324" y="2307121"/>
              <a:ext cx="4712942" cy="13208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2000" b="1"/>
                <a:t>Functional Assurance</a:t>
              </a:r>
            </a:p>
          </p:txBody>
        </p:sp>
        <p:sp>
          <p:nvSpPr>
            <p:cNvPr id="38" name="Rectangle 37">
              <a:extLst>
                <a:ext uri="{FF2B5EF4-FFF2-40B4-BE49-F238E27FC236}">
                  <a16:creationId xmlns:a16="http://schemas.microsoft.com/office/drawing/2014/main" id="{D24B903D-C462-475F-B499-81937915E284}"/>
                </a:ext>
              </a:extLst>
            </p:cNvPr>
            <p:cNvSpPr/>
            <p:nvPr/>
          </p:nvSpPr>
          <p:spPr>
            <a:xfrm>
              <a:off x="6274964" y="2307121"/>
              <a:ext cx="4712942" cy="13208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2000" b="1"/>
                <a:t>Operational Assurance</a:t>
              </a:r>
            </a:p>
          </p:txBody>
        </p:sp>
        <p:sp>
          <p:nvSpPr>
            <p:cNvPr id="39" name="Rectangle 38">
              <a:extLst>
                <a:ext uri="{FF2B5EF4-FFF2-40B4-BE49-F238E27FC236}">
                  <a16:creationId xmlns:a16="http://schemas.microsoft.com/office/drawing/2014/main" id="{30DF37B4-E563-4473-B722-59BE2483C09B}"/>
                </a:ext>
              </a:extLst>
            </p:cNvPr>
            <p:cNvSpPr/>
            <p:nvPr/>
          </p:nvSpPr>
          <p:spPr>
            <a:xfrm>
              <a:off x="1154324" y="3983521"/>
              <a:ext cx="9833582" cy="13208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r>
                <a:rPr lang="en-GB" sz="2000" b="1"/>
                <a:t>Digital Twin Platform Assurance</a:t>
              </a:r>
            </a:p>
          </p:txBody>
        </p:sp>
      </p:grpSp>
    </p:spTree>
    <p:extLst>
      <p:ext uri="{BB962C8B-B14F-4D97-AF65-F5344CB8AC3E}">
        <p14:creationId xmlns:p14="http://schemas.microsoft.com/office/powerpoint/2010/main" val="8427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8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Avrundet rektangel 110">
            <a:extLst>
              <a:ext uri="{FF2B5EF4-FFF2-40B4-BE49-F238E27FC236}">
                <a16:creationId xmlns:a16="http://schemas.microsoft.com/office/drawing/2014/main" id="{33768A7C-C0BE-5643-ACEE-B09E67621FD6}"/>
              </a:ext>
            </a:extLst>
          </p:cNvPr>
          <p:cNvSpPr/>
          <p:nvPr/>
        </p:nvSpPr>
        <p:spPr>
          <a:xfrm>
            <a:off x="413968" y="1189524"/>
            <a:ext cx="5556222" cy="3802696"/>
          </a:xfrm>
          <a:prstGeom prst="roundRect">
            <a:avLst>
              <a:gd name="adj" fmla="val 3932"/>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4" name="Avrundet rektangel 110">
            <a:extLst>
              <a:ext uri="{FF2B5EF4-FFF2-40B4-BE49-F238E27FC236}">
                <a16:creationId xmlns:a16="http://schemas.microsoft.com/office/drawing/2014/main" id="{9053890F-329C-4983-AE42-C263EFE63932}"/>
              </a:ext>
            </a:extLst>
          </p:cNvPr>
          <p:cNvSpPr/>
          <p:nvPr/>
        </p:nvSpPr>
        <p:spPr>
          <a:xfrm>
            <a:off x="6221811" y="1193777"/>
            <a:ext cx="5695598" cy="3798443"/>
          </a:xfrm>
          <a:prstGeom prst="roundRect">
            <a:avLst>
              <a:gd name="adj" fmla="val 1848"/>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2" name="Title 2">
            <a:extLst>
              <a:ext uri="{FF2B5EF4-FFF2-40B4-BE49-F238E27FC236}">
                <a16:creationId xmlns:a16="http://schemas.microsoft.com/office/drawing/2014/main" id="{4FFC04D1-45CB-F545-8622-A10AABCABE10}"/>
              </a:ext>
            </a:extLst>
          </p:cNvPr>
          <p:cNvSpPr>
            <a:spLocks noGrp="1"/>
          </p:cNvSpPr>
          <p:nvPr>
            <p:ph type="title"/>
          </p:nvPr>
        </p:nvSpPr>
        <p:spPr>
          <a:xfrm>
            <a:off x="3048" y="1"/>
            <a:ext cx="12188952" cy="747465"/>
          </a:xfrm>
        </p:spPr>
        <p:txBody>
          <a:bodyPr lIns="0" rIns="0" anchor="ctr">
            <a:normAutofit fontScale="90000"/>
          </a:bodyPr>
          <a:lstStyle/>
          <a:p>
            <a:pPr marL="484360" algn="ctr"/>
            <a:r>
              <a:rPr lang="en-US" dirty="0"/>
              <a:t>Project: Digitalization and collaboration to establish Information Model Definitions &amp; Data Validation Architecture</a:t>
            </a:r>
            <a:endParaRPr lang="nb-NO" dirty="0"/>
          </a:p>
        </p:txBody>
      </p:sp>
      <p:sp>
        <p:nvSpPr>
          <p:cNvPr id="145" name="Avrundet rektangel 110">
            <a:extLst>
              <a:ext uri="{FF2B5EF4-FFF2-40B4-BE49-F238E27FC236}">
                <a16:creationId xmlns:a16="http://schemas.microsoft.com/office/drawing/2014/main" id="{37006AAA-65E1-45FD-A81B-0913B30CA8A1}"/>
              </a:ext>
            </a:extLst>
          </p:cNvPr>
          <p:cNvSpPr/>
          <p:nvPr/>
        </p:nvSpPr>
        <p:spPr>
          <a:xfrm>
            <a:off x="6339439" y="1249758"/>
            <a:ext cx="2659303" cy="690317"/>
          </a:xfrm>
          <a:prstGeom prst="roundRect">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9" name="Sylinder 36">
            <a:extLst>
              <a:ext uri="{FF2B5EF4-FFF2-40B4-BE49-F238E27FC236}">
                <a16:creationId xmlns:a16="http://schemas.microsoft.com/office/drawing/2014/main" id="{DF64CBA5-EA46-476F-99F0-3044E6F2712A}"/>
              </a:ext>
            </a:extLst>
          </p:cNvPr>
          <p:cNvSpPr/>
          <p:nvPr/>
        </p:nvSpPr>
        <p:spPr>
          <a:xfrm>
            <a:off x="7063723" y="1296192"/>
            <a:ext cx="1854823" cy="590705"/>
          </a:xfrm>
          <a:prstGeom prst="round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1"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a:ea typeface="+mn-ea"/>
                <a:cs typeface="+mn-cs"/>
              </a:rPr>
              <a:t>Services</a:t>
            </a:r>
          </a:p>
        </p:txBody>
      </p:sp>
      <p:sp>
        <p:nvSpPr>
          <p:cNvPr id="62" name="TekstSylinder 61">
            <a:extLst>
              <a:ext uri="{FF2B5EF4-FFF2-40B4-BE49-F238E27FC236}">
                <a16:creationId xmlns:a16="http://schemas.microsoft.com/office/drawing/2014/main" id="{3F900C90-A021-AB44-A24F-00329C875DB1}"/>
              </a:ext>
            </a:extLst>
          </p:cNvPr>
          <p:cNvSpPr txBox="1"/>
          <p:nvPr/>
        </p:nvSpPr>
        <p:spPr>
          <a:xfrm>
            <a:off x="7598" y="107563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kstSylinder 79">
            <a:extLst>
              <a:ext uri="{FF2B5EF4-FFF2-40B4-BE49-F238E27FC236}">
                <a16:creationId xmlns:a16="http://schemas.microsoft.com/office/drawing/2014/main" id="{FD9AD3ED-8D27-9949-86A2-0C9962A3A2BC}"/>
              </a:ext>
            </a:extLst>
          </p:cNvPr>
          <p:cNvSpPr txBox="1"/>
          <p:nvPr/>
        </p:nvSpPr>
        <p:spPr>
          <a:xfrm>
            <a:off x="-442647" y="1125962"/>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TekstSylinder 276">
            <a:extLst>
              <a:ext uri="{FF2B5EF4-FFF2-40B4-BE49-F238E27FC236}">
                <a16:creationId xmlns:a16="http://schemas.microsoft.com/office/drawing/2014/main" id="{D8C22A35-7F76-544A-B58B-122441A4FC8D}"/>
              </a:ext>
            </a:extLst>
          </p:cNvPr>
          <p:cNvSpPr txBox="1"/>
          <p:nvPr/>
        </p:nvSpPr>
        <p:spPr>
          <a:xfrm>
            <a:off x="413968" y="5042029"/>
            <a:ext cx="2594296" cy="914162"/>
          </a:xfrm>
          <a:prstGeom prst="rect">
            <a:avLst/>
          </a:prstGeom>
          <a:noFill/>
          <a:ln w="9525" cap="rnd">
            <a:solidFill>
              <a:schemeClr val="tx1">
                <a:lumMod val="65000"/>
                <a:lumOff val="35000"/>
              </a:schemeClr>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EPC </a:t>
            </a:r>
            <a:r>
              <a:rPr lang="en-US" sz="1200" dirty="0">
                <a:solidFill>
                  <a:prstClr val="black"/>
                </a:solidFill>
                <a:latin typeface="Calibri" panose="020F0502020204030204"/>
              </a:rPr>
              <a:t>share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Asset data in client project according to </a:t>
            </a:r>
            <a:r>
              <a:rPr lang="en-US" sz="1200" dirty="0">
                <a:solidFill>
                  <a:prstClr val="black"/>
                </a:solidFill>
                <a:latin typeface="Calibri" panose="020F0502020204030204"/>
              </a:rPr>
              <a:t>requirements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prepares managed versions with agreed quality.</a:t>
            </a:r>
          </a:p>
        </p:txBody>
      </p:sp>
      <p:sp>
        <p:nvSpPr>
          <p:cNvPr id="87" name="TekstSylinder 86">
            <a:extLst>
              <a:ext uri="{FF2B5EF4-FFF2-40B4-BE49-F238E27FC236}">
                <a16:creationId xmlns:a16="http://schemas.microsoft.com/office/drawing/2014/main" id="{A633497E-6482-1C41-BCA9-B04BA77B6070}"/>
              </a:ext>
            </a:extLst>
          </p:cNvPr>
          <p:cNvSpPr txBox="1"/>
          <p:nvPr/>
        </p:nvSpPr>
        <p:spPr>
          <a:xfrm>
            <a:off x="2042284" y="8962324"/>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Vinkel 8">
            <a:extLst>
              <a:ext uri="{FF2B5EF4-FFF2-40B4-BE49-F238E27FC236}">
                <a16:creationId xmlns:a16="http://schemas.microsoft.com/office/drawing/2014/main" id="{C7FD151F-CF66-3F4D-AF6C-782219428527}"/>
              </a:ext>
            </a:extLst>
          </p:cNvPr>
          <p:cNvCxnSpPr>
            <a:cxnSpLocks/>
            <a:stCxn id="322" idx="0"/>
            <a:endCxn id="191" idx="3"/>
          </p:cNvCxnSpPr>
          <p:nvPr/>
        </p:nvCxnSpPr>
        <p:spPr>
          <a:xfrm flipH="1" flipV="1">
            <a:off x="406411" y="3710179"/>
            <a:ext cx="11623314" cy="195848"/>
          </a:xfrm>
          <a:prstGeom prst="bentConnector5">
            <a:avLst>
              <a:gd name="adj1" fmla="val -738"/>
              <a:gd name="adj2" fmla="val -1427873"/>
              <a:gd name="adj3" fmla="val 101967"/>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1" name="TekstSylinder 180">
            <a:extLst>
              <a:ext uri="{FF2B5EF4-FFF2-40B4-BE49-F238E27FC236}">
                <a16:creationId xmlns:a16="http://schemas.microsoft.com/office/drawing/2014/main" id="{EB20245A-ED72-EC4E-85BE-75D7767A9445}"/>
              </a:ext>
            </a:extLst>
          </p:cNvPr>
          <p:cNvSpPr txBox="1"/>
          <p:nvPr/>
        </p:nvSpPr>
        <p:spPr>
          <a:xfrm>
            <a:off x="3278179" y="6304928"/>
            <a:ext cx="5468379" cy="276999"/>
          </a:xfrm>
          <a:prstGeom prst="rect">
            <a:avLst/>
          </a:prstGeom>
          <a:solidFill>
            <a:srgbClr val="F2F2F2"/>
          </a:solidFill>
          <a:ln>
            <a:solidFill>
              <a:schemeClr val="tx1">
                <a:lumMod val="65000"/>
                <a:lumOff val="3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Condition-</a:t>
            </a:r>
            <a:r>
              <a:rPr lang="en-US" sz="1200" dirty="0">
                <a:solidFill>
                  <a:prstClr val="black"/>
                </a:solidFill>
                <a:latin typeface="Calibri" panose="020F0502020204030204"/>
              </a:rPr>
              <a:t>D</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enabling Life of Field Services </a:t>
            </a:r>
          </a:p>
        </p:txBody>
      </p:sp>
      <p:sp>
        <p:nvSpPr>
          <p:cNvPr id="191" name="Trekant 190">
            <a:extLst>
              <a:ext uri="{FF2B5EF4-FFF2-40B4-BE49-F238E27FC236}">
                <a16:creationId xmlns:a16="http://schemas.microsoft.com/office/drawing/2014/main" id="{BADC7EEE-28E1-C144-A0CF-A162B89B8E4E}"/>
              </a:ext>
            </a:extLst>
          </p:cNvPr>
          <p:cNvSpPr/>
          <p:nvPr/>
        </p:nvSpPr>
        <p:spPr>
          <a:xfrm rot="5400000">
            <a:off x="-264193" y="3613952"/>
            <a:ext cx="1552193" cy="210986"/>
          </a:xfrm>
          <a:prstGeom prst="triangle">
            <a:avLst>
              <a:gd name="adj" fmla="val 49403"/>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306" name="Group 305">
            <a:extLst>
              <a:ext uri="{FF2B5EF4-FFF2-40B4-BE49-F238E27FC236}">
                <a16:creationId xmlns:a16="http://schemas.microsoft.com/office/drawing/2014/main" id="{EA75B09C-3F49-4D3D-B998-349AFE52C5B0}"/>
              </a:ext>
            </a:extLst>
          </p:cNvPr>
          <p:cNvGrpSpPr/>
          <p:nvPr/>
        </p:nvGrpSpPr>
        <p:grpSpPr>
          <a:xfrm>
            <a:off x="8514275" y="2628447"/>
            <a:ext cx="3329479" cy="2121057"/>
            <a:chOff x="8514275" y="2990397"/>
            <a:chExt cx="3329479" cy="2121057"/>
          </a:xfrm>
        </p:grpSpPr>
        <p:sp>
          <p:nvSpPr>
            <p:cNvPr id="133" name="Rectangle: Rounded Corners 168">
              <a:extLst>
                <a:ext uri="{FF2B5EF4-FFF2-40B4-BE49-F238E27FC236}">
                  <a16:creationId xmlns:a16="http://schemas.microsoft.com/office/drawing/2014/main" id="{84B1513A-FB09-BC4A-9594-BFBC50502BD9}"/>
                </a:ext>
              </a:extLst>
            </p:cNvPr>
            <p:cNvSpPr/>
            <p:nvPr/>
          </p:nvSpPr>
          <p:spPr>
            <a:xfrm>
              <a:off x="8514275" y="3154280"/>
              <a:ext cx="943088" cy="1901774"/>
            </a:xfrm>
            <a:prstGeom prst="roundRect">
              <a:avLst>
                <a:gd name="adj" fmla="val 7037"/>
              </a:avLst>
            </a:prstGeom>
            <a:solidFill>
              <a:srgbClr val="0070C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30" rIns="91458" bIns="45730" numCol="1" spcCol="0" rtlCol="0" fromWordArt="0" anchor="ctr" anchorCtr="0" forceAA="0" compatLnSpc="1">
              <a:prstTxWarp prst="textNoShape">
                <a:avLst/>
              </a:prstTxWarp>
              <a:no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Rectangle: Rounded Corners 168">
              <a:extLst>
                <a:ext uri="{FF2B5EF4-FFF2-40B4-BE49-F238E27FC236}">
                  <a16:creationId xmlns:a16="http://schemas.microsoft.com/office/drawing/2014/main" id="{B32CB788-0F28-504A-8550-537C6B0DDF93}"/>
                </a:ext>
              </a:extLst>
            </p:cNvPr>
            <p:cNvSpPr/>
            <p:nvPr/>
          </p:nvSpPr>
          <p:spPr>
            <a:xfrm>
              <a:off x="9488516" y="3039858"/>
              <a:ext cx="2316209" cy="2016196"/>
            </a:xfrm>
            <a:prstGeom prst="roundRect">
              <a:avLst>
                <a:gd name="adj" fmla="val 2747"/>
              </a:avLst>
            </a:prstGeom>
            <a:solidFill>
              <a:schemeClr val="accent1">
                <a:lumMod val="7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30" rIns="91458" bIns="45730" numCol="1" spcCol="0" rtlCol="0" fromWordArt="0" anchor="ctr" anchorCtr="0" forceAA="0" compatLnSpc="1">
              <a:prstTxWarp prst="textNoShape">
                <a:avLst/>
              </a:prstTxWarp>
              <a:no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Rectangle: Rounded Corners 27">
              <a:extLst>
                <a:ext uri="{FF2B5EF4-FFF2-40B4-BE49-F238E27FC236}">
                  <a16:creationId xmlns:a16="http://schemas.microsoft.com/office/drawing/2014/main" id="{86033352-3BDC-8A4B-AFB2-8969472502A5}"/>
                </a:ext>
              </a:extLst>
            </p:cNvPr>
            <p:cNvSpPr/>
            <p:nvPr/>
          </p:nvSpPr>
          <p:spPr>
            <a:xfrm>
              <a:off x="8515136" y="2990397"/>
              <a:ext cx="3289588" cy="290555"/>
            </a:xfrm>
            <a:prstGeom prst="roundRect">
              <a:avLst>
                <a:gd name="adj" fmla="val 24095"/>
              </a:avLst>
            </a:prstGeom>
            <a:solidFill>
              <a:schemeClr val="accent1">
                <a:lumMod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30" rIns="91458" bIns="45730" numCol="1" spcCol="0" rtlCol="0" fromWordArt="0" anchor="ctr" anchorCtr="0" forceAA="0" compatLnSpc="1">
              <a:prstTxWarp prst="textNoShape">
                <a:avLst/>
              </a:prstTxWarp>
              <a:no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Operator Data Platform – Digital Twin solutions</a:t>
              </a:r>
            </a:p>
          </p:txBody>
        </p:sp>
        <p:grpSp>
          <p:nvGrpSpPr>
            <p:cNvPr id="12" name="Group 74">
              <a:extLst>
                <a:ext uri="{FF2B5EF4-FFF2-40B4-BE49-F238E27FC236}">
                  <a16:creationId xmlns:a16="http://schemas.microsoft.com/office/drawing/2014/main" id="{498DF1AC-72FB-C444-A80A-B1ED9D09E9A5}"/>
                </a:ext>
              </a:extLst>
            </p:cNvPr>
            <p:cNvGrpSpPr/>
            <p:nvPr/>
          </p:nvGrpSpPr>
          <p:grpSpPr>
            <a:xfrm>
              <a:off x="8739580" y="3350343"/>
              <a:ext cx="602509" cy="574495"/>
              <a:chOff x="650936" y="3466832"/>
              <a:chExt cx="620616" cy="645582"/>
            </a:xfrm>
          </p:grpSpPr>
          <p:sp>
            <p:nvSpPr>
              <p:cNvPr id="13" name="Freeform: Shape 75">
                <a:extLst>
                  <a:ext uri="{FF2B5EF4-FFF2-40B4-BE49-F238E27FC236}">
                    <a16:creationId xmlns:a16="http://schemas.microsoft.com/office/drawing/2014/main" id="{AEFF24BE-B4A6-7046-B9E3-46E1F04D8652}"/>
                  </a:ext>
                </a:extLst>
              </p:cNvPr>
              <p:cNvSpPr/>
              <p:nvPr/>
            </p:nvSpPr>
            <p:spPr>
              <a:xfrm>
                <a:off x="650936" y="3466832"/>
                <a:ext cx="620616" cy="645582"/>
              </a:xfrm>
              <a:custGeom>
                <a:avLst/>
                <a:gdLst>
                  <a:gd name="connsiteX0" fmla="*/ 475659 w 1071287"/>
                  <a:gd name="connsiteY0" fmla="*/ 16305 h 1069086"/>
                  <a:gd name="connsiteX1" fmla="*/ 554131 w 1071287"/>
                  <a:gd name="connsiteY1" fmla="*/ 15439 h 1069086"/>
                  <a:gd name="connsiteX2" fmla="*/ 1054456 w 1071287"/>
                  <a:gd name="connsiteY2" fmla="*/ 504143 h 1069086"/>
                  <a:gd name="connsiteX3" fmla="*/ 1055321 w 1071287"/>
                  <a:gd name="connsiteY3" fmla="*/ 582501 h 1069086"/>
                  <a:gd name="connsiteX4" fmla="*/ 595342 w 1071287"/>
                  <a:gd name="connsiteY4" fmla="*/ 1052062 h 1069086"/>
                  <a:gd name="connsiteX5" fmla="*/ 516870 w 1071287"/>
                  <a:gd name="connsiteY5" fmla="*/ 1052926 h 1069086"/>
                  <a:gd name="connsiteX6" fmla="*/ 16545 w 1071287"/>
                  <a:gd name="connsiteY6" fmla="*/ 564225 h 1069086"/>
                  <a:gd name="connsiteX7" fmla="*/ 15678 w 1071287"/>
                  <a:gd name="connsiteY7" fmla="*/ 485866 h 10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287" h="1069086">
                    <a:moveTo>
                      <a:pt x="475659" y="16305"/>
                    </a:moveTo>
                    <a:cubicBezTo>
                      <a:pt x="497089" y="-5572"/>
                      <a:pt x="532222" y="-5960"/>
                      <a:pt x="554131" y="15439"/>
                    </a:cubicBezTo>
                    <a:lnTo>
                      <a:pt x="1054456" y="504143"/>
                    </a:lnTo>
                    <a:cubicBezTo>
                      <a:pt x="1076365" y="525542"/>
                      <a:pt x="1076751" y="560624"/>
                      <a:pt x="1055321" y="582501"/>
                    </a:cubicBezTo>
                    <a:lnTo>
                      <a:pt x="595342" y="1052062"/>
                    </a:lnTo>
                    <a:cubicBezTo>
                      <a:pt x="573912" y="1073939"/>
                      <a:pt x="538779" y="1074325"/>
                      <a:pt x="516870" y="1052926"/>
                    </a:cubicBezTo>
                    <a:lnTo>
                      <a:pt x="16545" y="564225"/>
                    </a:lnTo>
                    <a:cubicBezTo>
                      <a:pt x="-5364" y="542825"/>
                      <a:pt x="-5752" y="507743"/>
                      <a:pt x="15678" y="485866"/>
                    </a:cubicBezTo>
                    <a:close/>
                  </a:path>
                </a:pathLst>
              </a:custGeom>
              <a:solidFill>
                <a:srgbClr val="00A44A"/>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4" name="Grafikk 96">
                <a:extLst>
                  <a:ext uri="{FF2B5EF4-FFF2-40B4-BE49-F238E27FC236}">
                    <a16:creationId xmlns:a16="http://schemas.microsoft.com/office/drawing/2014/main" id="{530C0318-DADF-7542-BE92-0678F48F522F}"/>
                  </a:ext>
                </a:extLst>
              </p:cNvPr>
              <p:cNvGrpSpPr/>
              <p:nvPr/>
            </p:nvGrpSpPr>
            <p:grpSpPr>
              <a:xfrm>
                <a:off x="812725" y="3597058"/>
                <a:ext cx="297039" cy="292993"/>
                <a:chOff x="5699572" y="3698661"/>
                <a:chExt cx="297039" cy="292993"/>
              </a:xfrm>
              <a:solidFill>
                <a:srgbClr val="FFFFFF"/>
              </a:solidFill>
            </p:grpSpPr>
            <p:sp>
              <p:nvSpPr>
                <p:cNvPr id="15" name="Freeform: Shape 77">
                  <a:extLst>
                    <a:ext uri="{FF2B5EF4-FFF2-40B4-BE49-F238E27FC236}">
                      <a16:creationId xmlns:a16="http://schemas.microsoft.com/office/drawing/2014/main" id="{918EA58B-D8FE-EA4B-97B8-5016EFA85733}"/>
                    </a:ext>
                  </a:extLst>
                </p:cNvPr>
                <p:cNvSpPr/>
                <p:nvPr/>
              </p:nvSpPr>
              <p:spPr>
                <a:xfrm>
                  <a:off x="5699572" y="3896790"/>
                  <a:ext cx="54445" cy="94864"/>
                </a:xfrm>
                <a:custGeom>
                  <a:avLst/>
                  <a:gdLst>
                    <a:gd name="connsiteX0" fmla="*/ -144 w 54445"/>
                    <a:gd name="connsiteY0" fmla="*/ 5430 h 94864"/>
                    <a:gd name="connsiteX1" fmla="*/ -144 w 54445"/>
                    <a:gd name="connsiteY1" fmla="*/ 61552 h 94864"/>
                    <a:gd name="connsiteX2" fmla="*/ 54301 w 54445"/>
                    <a:gd name="connsiteY2" fmla="*/ 94505 h 94864"/>
                    <a:gd name="connsiteX3" fmla="*/ 54301 w 54445"/>
                    <a:gd name="connsiteY3" fmla="*/ 32578 h 94864"/>
                    <a:gd name="connsiteX4" fmla="*/ -144 w 54445"/>
                    <a:gd name="connsiteY4" fmla="*/ -360 h 94864"/>
                    <a:gd name="connsiteX5" fmla="*/ -144 w 54445"/>
                    <a:gd name="connsiteY5" fmla="*/ 543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45" h="94864">
                      <a:moveTo>
                        <a:pt x="-144" y="5430"/>
                      </a:moveTo>
                      <a:lnTo>
                        <a:pt x="-144" y="61552"/>
                      </a:lnTo>
                      <a:lnTo>
                        <a:pt x="54301" y="94505"/>
                      </a:lnTo>
                      <a:lnTo>
                        <a:pt x="54301" y="32578"/>
                      </a:lnTo>
                      <a:lnTo>
                        <a:pt x="-144" y="-360"/>
                      </a:lnTo>
                      <a:lnTo>
                        <a:pt x="-144" y="543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Freeform: Shape 80">
                  <a:extLst>
                    <a:ext uri="{FF2B5EF4-FFF2-40B4-BE49-F238E27FC236}">
                      <a16:creationId xmlns:a16="http://schemas.microsoft.com/office/drawing/2014/main" id="{6D2E4ED2-D9D5-E344-B4ED-A13BAC00B31A}"/>
                    </a:ext>
                  </a:extLst>
                </p:cNvPr>
                <p:cNvSpPr/>
                <p:nvPr/>
              </p:nvSpPr>
              <p:spPr>
                <a:xfrm>
                  <a:off x="5942167" y="3896759"/>
                  <a:ext cx="54445" cy="94896"/>
                </a:xfrm>
                <a:custGeom>
                  <a:avLst/>
                  <a:gdLst>
                    <a:gd name="connsiteX0" fmla="*/ -144 w 54445"/>
                    <a:gd name="connsiteY0" fmla="*/ 94536 h 94896"/>
                    <a:gd name="connsiteX1" fmla="*/ 54301 w 54445"/>
                    <a:gd name="connsiteY1" fmla="*/ 61583 h 94896"/>
                    <a:gd name="connsiteX2" fmla="*/ 54301 w 54445"/>
                    <a:gd name="connsiteY2" fmla="*/ -360 h 94896"/>
                    <a:gd name="connsiteX3" fmla="*/ -144 w 54445"/>
                    <a:gd name="connsiteY3" fmla="*/ 32573 h 94896"/>
                    <a:gd name="connsiteX4" fmla="*/ -144 w 54445"/>
                    <a:gd name="connsiteY4" fmla="*/ 94536 h 9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94896">
                      <a:moveTo>
                        <a:pt x="-144" y="94536"/>
                      </a:moveTo>
                      <a:lnTo>
                        <a:pt x="54301" y="61583"/>
                      </a:lnTo>
                      <a:lnTo>
                        <a:pt x="54301" y="-360"/>
                      </a:lnTo>
                      <a:lnTo>
                        <a:pt x="-144" y="32573"/>
                      </a:lnTo>
                      <a:lnTo>
                        <a:pt x="-144" y="94536"/>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Shape 81">
                  <a:extLst>
                    <a:ext uri="{FF2B5EF4-FFF2-40B4-BE49-F238E27FC236}">
                      <a16:creationId xmlns:a16="http://schemas.microsoft.com/office/drawing/2014/main" id="{B865143C-636E-E845-872A-B48FB8486218}"/>
                    </a:ext>
                  </a:extLst>
                </p:cNvPr>
                <p:cNvSpPr/>
                <p:nvPr/>
              </p:nvSpPr>
              <p:spPr>
                <a:xfrm>
                  <a:off x="5790133" y="3741981"/>
                  <a:ext cx="54445" cy="94857"/>
                </a:xfrm>
                <a:custGeom>
                  <a:avLst/>
                  <a:gdLst>
                    <a:gd name="connsiteX0" fmla="*/ 14937 w 54445"/>
                    <a:gd name="connsiteY0" fmla="*/ 37312 h 94857"/>
                    <a:gd name="connsiteX1" fmla="*/ 21182 w 54445"/>
                    <a:gd name="connsiteY1" fmla="*/ 35899 h 94857"/>
                    <a:gd name="connsiteX2" fmla="*/ 35675 w 54445"/>
                    <a:gd name="connsiteY2" fmla="*/ 50363 h 94857"/>
                    <a:gd name="connsiteX3" fmla="*/ 27432 w 54445"/>
                    <a:gd name="connsiteY3" fmla="*/ 63423 h 94857"/>
                    <a:gd name="connsiteX4" fmla="*/ 13742 w 54445"/>
                    <a:gd name="connsiteY4" fmla="*/ 69954 h 94857"/>
                    <a:gd name="connsiteX5" fmla="*/ 54301 w 54445"/>
                    <a:gd name="connsiteY5" fmla="*/ 94498 h 94857"/>
                    <a:gd name="connsiteX6" fmla="*/ 54301 w 54445"/>
                    <a:gd name="connsiteY6" fmla="*/ 32576 h 94857"/>
                    <a:gd name="connsiteX7" fmla="*/ -144 w 54445"/>
                    <a:gd name="connsiteY7" fmla="*/ -360 h 94857"/>
                    <a:gd name="connsiteX8" fmla="*/ -144 w 54445"/>
                    <a:gd name="connsiteY8" fmla="*/ 44493 h 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57">
                      <a:moveTo>
                        <a:pt x="14937" y="37312"/>
                      </a:moveTo>
                      <a:cubicBezTo>
                        <a:pt x="16884" y="36376"/>
                        <a:pt x="19019" y="35894"/>
                        <a:pt x="21182" y="35899"/>
                      </a:cubicBezTo>
                      <a:cubicBezTo>
                        <a:pt x="29183" y="35897"/>
                        <a:pt x="35672" y="42374"/>
                        <a:pt x="35675" y="50363"/>
                      </a:cubicBezTo>
                      <a:cubicBezTo>
                        <a:pt x="35677" y="55938"/>
                        <a:pt x="32470" y="61019"/>
                        <a:pt x="27432" y="63423"/>
                      </a:cubicBezTo>
                      <a:lnTo>
                        <a:pt x="13742" y="69954"/>
                      </a:lnTo>
                      <a:lnTo>
                        <a:pt x="54301" y="94498"/>
                      </a:lnTo>
                      <a:lnTo>
                        <a:pt x="54301" y="32576"/>
                      </a:lnTo>
                      <a:lnTo>
                        <a:pt x="-144" y="-360"/>
                      </a:lnTo>
                      <a:lnTo>
                        <a:pt x="-144" y="4449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8" name="Freeform: Shape 82">
                  <a:extLst>
                    <a:ext uri="{FF2B5EF4-FFF2-40B4-BE49-F238E27FC236}">
                      <a16:creationId xmlns:a16="http://schemas.microsoft.com/office/drawing/2014/main" id="{C2D37E19-DE02-6A4E-A5D7-870B565AF45F}"/>
                    </a:ext>
                  </a:extLst>
                </p:cNvPr>
                <p:cNvSpPr/>
                <p:nvPr/>
              </p:nvSpPr>
              <p:spPr>
                <a:xfrm>
                  <a:off x="5851606" y="3741945"/>
                  <a:ext cx="54445" cy="94893"/>
                </a:xfrm>
                <a:custGeom>
                  <a:avLst/>
                  <a:gdLst>
                    <a:gd name="connsiteX0" fmla="*/ -144 w 54445"/>
                    <a:gd name="connsiteY0" fmla="*/ 32576 h 94893"/>
                    <a:gd name="connsiteX1" fmla="*/ -144 w 54445"/>
                    <a:gd name="connsiteY1" fmla="*/ 94534 h 94893"/>
                    <a:gd name="connsiteX2" fmla="*/ 40427 w 54445"/>
                    <a:gd name="connsiteY2" fmla="*/ 69987 h 94893"/>
                    <a:gd name="connsiteX3" fmla="*/ 26737 w 54445"/>
                    <a:gd name="connsiteY3" fmla="*/ 63455 h 94893"/>
                    <a:gd name="connsiteX4" fmla="*/ 19924 w 54445"/>
                    <a:gd name="connsiteY4" fmla="*/ 44158 h 94893"/>
                    <a:gd name="connsiteX5" fmla="*/ 32975 w 54445"/>
                    <a:gd name="connsiteY5" fmla="*/ 35935 h 94893"/>
                    <a:gd name="connsiteX6" fmla="*/ 39225 w 54445"/>
                    <a:gd name="connsiteY6" fmla="*/ 37355 h 94893"/>
                    <a:gd name="connsiteX7" fmla="*/ 54301 w 54445"/>
                    <a:gd name="connsiteY7" fmla="*/ 44544 h 94893"/>
                    <a:gd name="connsiteX8" fmla="*/ 54301 w 54445"/>
                    <a:gd name="connsiteY8" fmla="*/ -360 h 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93">
                      <a:moveTo>
                        <a:pt x="-144" y="32576"/>
                      </a:moveTo>
                      <a:lnTo>
                        <a:pt x="-144" y="94534"/>
                      </a:lnTo>
                      <a:lnTo>
                        <a:pt x="40427" y="69987"/>
                      </a:lnTo>
                      <a:lnTo>
                        <a:pt x="26737" y="63455"/>
                      </a:lnTo>
                      <a:cubicBezTo>
                        <a:pt x="19521" y="60004"/>
                        <a:pt x="16469" y="51366"/>
                        <a:pt x="19924" y="44158"/>
                      </a:cubicBezTo>
                      <a:cubicBezTo>
                        <a:pt x="22330" y="39138"/>
                        <a:pt x="27403" y="35942"/>
                        <a:pt x="32975" y="35935"/>
                      </a:cubicBezTo>
                      <a:cubicBezTo>
                        <a:pt x="35139" y="35933"/>
                        <a:pt x="37276" y="36417"/>
                        <a:pt x="39225" y="37355"/>
                      </a:cubicBezTo>
                      <a:lnTo>
                        <a:pt x="54301" y="44544"/>
                      </a:lnTo>
                      <a:lnTo>
                        <a:pt x="54301"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9" name="Freeform: Shape 83">
                  <a:extLst>
                    <a:ext uri="{FF2B5EF4-FFF2-40B4-BE49-F238E27FC236}">
                      <a16:creationId xmlns:a16="http://schemas.microsoft.com/office/drawing/2014/main" id="{3DA72663-3A3B-E346-B59B-2BE08285C9E5}"/>
                    </a:ext>
                  </a:extLst>
                </p:cNvPr>
                <p:cNvSpPr/>
                <p:nvPr/>
              </p:nvSpPr>
              <p:spPr>
                <a:xfrm>
                  <a:off x="5790133" y="3698661"/>
                  <a:ext cx="115917" cy="70152"/>
                </a:xfrm>
                <a:custGeom>
                  <a:avLst/>
                  <a:gdLst>
                    <a:gd name="connsiteX0" fmla="*/ 84075 w 115917"/>
                    <a:gd name="connsiteY0" fmla="*/ 53903 h 70152"/>
                    <a:gd name="connsiteX1" fmla="*/ 90835 w 115917"/>
                    <a:gd name="connsiteY1" fmla="*/ 49799 h 70152"/>
                    <a:gd name="connsiteX2" fmla="*/ 115774 w 115917"/>
                    <a:gd name="connsiteY2" fmla="*/ 34715 h 70152"/>
                    <a:gd name="connsiteX3" fmla="*/ 57815 w 115917"/>
                    <a:gd name="connsiteY3" fmla="*/ -360 h 70152"/>
                    <a:gd name="connsiteX4" fmla="*/ 32876 w 115917"/>
                    <a:gd name="connsiteY4" fmla="*/ 14724 h 70152"/>
                    <a:gd name="connsiteX5" fmla="*/ 26116 w 115917"/>
                    <a:gd name="connsiteY5" fmla="*/ 18826 h 70152"/>
                    <a:gd name="connsiteX6" fmla="*/ -144 w 115917"/>
                    <a:gd name="connsiteY6" fmla="*/ 34715 h 70152"/>
                    <a:gd name="connsiteX7" fmla="*/ 57815 w 115917"/>
                    <a:gd name="connsiteY7" fmla="*/ 69792 h 70152"/>
                    <a:gd name="connsiteX8" fmla="*/ 84075 w 115917"/>
                    <a:gd name="connsiteY8" fmla="*/ 53903 h 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7" h="70152">
                      <a:moveTo>
                        <a:pt x="84075" y="53903"/>
                      </a:moveTo>
                      <a:lnTo>
                        <a:pt x="90835" y="49799"/>
                      </a:lnTo>
                      <a:lnTo>
                        <a:pt x="115774" y="34715"/>
                      </a:lnTo>
                      <a:lnTo>
                        <a:pt x="57815" y="-360"/>
                      </a:lnTo>
                      <a:lnTo>
                        <a:pt x="32876" y="14724"/>
                      </a:lnTo>
                      <a:lnTo>
                        <a:pt x="26116" y="18826"/>
                      </a:lnTo>
                      <a:lnTo>
                        <a:pt x="-144" y="34715"/>
                      </a:lnTo>
                      <a:lnTo>
                        <a:pt x="57815" y="69792"/>
                      </a:lnTo>
                      <a:lnTo>
                        <a:pt x="84075" y="5390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Freeform: Shape 84">
                  <a:extLst>
                    <a:ext uri="{FF2B5EF4-FFF2-40B4-BE49-F238E27FC236}">
                      <a16:creationId xmlns:a16="http://schemas.microsoft.com/office/drawing/2014/main" id="{F4750503-41AE-E549-BB78-1AC04D502221}"/>
                    </a:ext>
                  </a:extLst>
                </p:cNvPr>
                <p:cNvSpPr/>
                <p:nvPr/>
              </p:nvSpPr>
              <p:spPr>
                <a:xfrm>
                  <a:off x="5699572" y="3862241"/>
                  <a:ext cx="115917" cy="61410"/>
                </a:xfrm>
                <a:custGeom>
                  <a:avLst/>
                  <a:gdLst>
                    <a:gd name="connsiteX0" fmla="*/ 90835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61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5"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61"/>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Freeform: Shape 85">
                  <a:extLst>
                    <a:ext uri="{FF2B5EF4-FFF2-40B4-BE49-F238E27FC236}">
                      <a16:creationId xmlns:a16="http://schemas.microsoft.com/office/drawing/2014/main" id="{C345C12C-050B-BF40-83B3-677549392BC6}"/>
                    </a:ext>
                  </a:extLst>
                </p:cNvPr>
                <p:cNvSpPr/>
                <p:nvPr/>
              </p:nvSpPr>
              <p:spPr>
                <a:xfrm>
                  <a:off x="5880694" y="3862241"/>
                  <a:ext cx="115917" cy="61410"/>
                </a:xfrm>
                <a:custGeom>
                  <a:avLst/>
                  <a:gdLst>
                    <a:gd name="connsiteX0" fmla="*/ 90832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56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2"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56"/>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2" name="Freeform: Shape 86">
                  <a:extLst>
                    <a:ext uri="{FF2B5EF4-FFF2-40B4-BE49-F238E27FC236}">
                      <a16:creationId xmlns:a16="http://schemas.microsoft.com/office/drawing/2014/main" id="{C5B08BC1-F6D6-AF46-918B-6C6F7617A2C5}"/>
                    </a:ext>
                  </a:extLst>
                </p:cNvPr>
                <p:cNvSpPr/>
                <p:nvPr/>
              </p:nvSpPr>
              <p:spPr>
                <a:xfrm>
                  <a:off x="5880694" y="3896790"/>
                  <a:ext cx="54445" cy="94864"/>
                </a:xfrm>
                <a:custGeom>
                  <a:avLst/>
                  <a:gdLst>
                    <a:gd name="connsiteX0" fmla="*/ -144 w 54445"/>
                    <a:gd name="connsiteY0" fmla="*/ 5430 h 94864"/>
                    <a:gd name="connsiteX1" fmla="*/ -144 w 54445"/>
                    <a:gd name="connsiteY1" fmla="*/ 46565 h 94864"/>
                    <a:gd name="connsiteX2" fmla="*/ 10390 w 54445"/>
                    <a:gd name="connsiteY2" fmla="*/ 40109 h 94864"/>
                    <a:gd name="connsiteX3" fmla="*/ 30321 w 54445"/>
                    <a:gd name="connsiteY3" fmla="*/ 44874 h 94864"/>
                    <a:gd name="connsiteX4" fmla="*/ 25549 w 54445"/>
                    <a:gd name="connsiteY4" fmla="*/ 64776 h 94864"/>
                    <a:gd name="connsiteX5" fmla="*/ 15432 w 54445"/>
                    <a:gd name="connsiteY5" fmla="*/ 70993 h 94864"/>
                    <a:gd name="connsiteX6" fmla="*/ 54301 w 54445"/>
                    <a:gd name="connsiteY6" fmla="*/ 94505 h 94864"/>
                    <a:gd name="connsiteX7" fmla="*/ 54301 w 54445"/>
                    <a:gd name="connsiteY7" fmla="*/ 32578 h 94864"/>
                    <a:gd name="connsiteX8" fmla="*/ -144 w 54445"/>
                    <a:gd name="connsiteY8" fmla="*/ -36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64">
                      <a:moveTo>
                        <a:pt x="-144" y="5430"/>
                      </a:moveTo>
                      <a:lnTo>
                        <a:pt x="-144" y="46565"/>
                      </a:lnTo>
                      <a:lnTo>
                        <a:pt x="10390" y="40109"/>
                      </a:lnTo>
                      <a:cubicBezTo>
                        <a:pt x="17210" y="35928"/>
                        <a:pt x="26133" y="38062"/>
                        <a:pt x="30321" y="44874"/>
                      </a:cubicBezTo>
                      <a:cubicBezTo>
                        <a:pt x="34508" y="51684"/>
                        <a:pt x="32371" y="60595"/>
                        <a:pt x="25549" y="64776"/>
                      </a:cubicBezTo>
                      <a:lnTo>
                        <a:pt x="15432" y="70993"/>
                      </a:lnTo>
                      <a:lnTo>
                        <a:pt x="54301" y="94505"/>
                      </a:lnTo>
                      <a:lnTo>
                        <a:pt x="54301" y="32578"/>
                      </a:lnTo>
                      <a:lnTo>
                        <a:pt x="-144"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Shape 87">
                  <a:extLst>
                    <a:ext uri="{FF2B5EF4-FFF2-40B4-BE49-F238E27FC236}">
                      <a16:creationId xmlns:a16="http://schemas.microsoft.com/office/drawing/2014/main" id="{9F0C797B-3AEB-5246-B7BA-E1446BE251BC}"/>
                    </a:ext>
                  </a:extLst>
                </p:cNvPr>
                <p:cNvSpPr/>
                <p:nvPr/>
              </p:nvSpPr>
              <p:spPr>
                <a:xfrm>
                  <a:off x="5761045" y="3896759"/>
                  <a:ext cx="54445" cy="94896"/>
                </a:xfrm>
                <a:custGeom>
                  <a:avLst/>
                  <a:gdLst>
                    <a:gd name="connsiteX0" fmla="*/ 28314 w 54445"/>
                    <a:gd name="connsiteY0" fmla="*/ 63175 h 94896"/>
                    <a:gd name="connsiteX1" fmla="*/ 24179 w 54445"/>
                    <a:gd name="connsiteY1" fmla="*/ 43133 h 94896"/>
                    <a:gd name="connsiteX2" fmla="*/ 44064 w 54445"/>
                    <a:gd name="connsiteY2" fmla="*/ 38884 h 94896"/>
                    <a:gd name="connsiteX3" fmla="*/ 54301 w 54445"/>
                    <a:gd name="connsiteY3" fmla="*/ 45504 h 94896"/>
                    <a:gd name="connsiteX4" fmla="*/ 54301 w 54445"/>
                    <a:gd name="connsiteY4" fmla="*/ -360 h 94896"/>
                    <a:gd name="connsiteX5" fmla="*/ -144 w 54445"/>
                    <a:gd name="connsiteY5" fmla="*/ 32573 h 94896"/>
                    <a:gd name="connsiteX6" fmla="*/ -144 w 54445"/>
                    <a:gd name="connsiteY6" fmla="*/ 94536 h 94896"/>
                    <a:gd name="connsiteX7" fmla="*/ 39604 w 54445"/>
                    <a:gd name="connsiteY7" fmla="*/ 70477 h 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45" h="94896">
                      <a:moveTo>
                        <a:pt x="28314" y="63175"/>
                      </a:moveTo>
                      <a:cubicBezTo>
                        <a:pt x="21629" y="58781"/>
                        <a:pt x="19779" y="49808"/>
                        <a:pt x="24179" y="43133"/>
                      </a:cubicBezTo>
                      <a:cubicBezTo>
                        <a:pt x="28531" y="36531"/>
                        <a:pt x="37387" y="34640"/>
                        <a:pt x="44064" y="38884"/>
                      </a:cubicBezTo>
                      <a:lnTo>
                        <a:pt x="54301" y="45504"/>
                      </a:lnTo>
                      <a:lnTo>
                        <a:pt x="54301" y="-360"/>
                      </a:lnTo>
                      <a:lnTo>
                        <a:pt x="-144" y="32573"/>
                      </a:lnTo>
                      <a:lnTo>
                        <a:pt x="-144" y="94536"/>
                      </a:lnTo>
                      <a:lnTo>
                        <a:pt x="39604" y="70477"/>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Shape 88">
                  <a:extLst>
                    <a:ext uri="{FF2B5EF4-FFF2-40B4-BE49-F238E27FC236}">
                      <a16:creationId xmlns:a16="http://schemas.microsoft.com/office/drawing/2014/main" id="{6A56FF5C-0D2C-804C-B4EA-AEF826E6B423}"/>
                    </a:ext>
                  </a:extLst>
                </p:cNvPr>
                <p:cNvSpPr/>
                <p:nvPr/>
              </p:nvSpPr>
              <p:spPr>
                <a:xfrm>
                  <a:off x="5790033" y="3940850"/>
                  <a:ext cx="116019" cy="47187"/>
                </a:xfrm>
                <a:custGeom>
                  <a:avLst/>
                  <a:gdLst>
                    <a:gd name="connsiteX0" fmla="*/ 57691 w 116019"/>
                    <a:gd name="connsiteY0" fmla="*/ 46828 h 47187"/>
                    <a:gd name="connsiteX1" fmla="*/ 53752 w 116019"/>
                    <a:gd name="connsiteY1" fmla="*/ 45665 h 47187"/>
                    <a:gd name="connsiteX2" fmla="*/ 3265 w 116019"/>
                    <a:gd name="connsiteY2" fmla="*/ 13012 h 47187"/>
                    <a:gd name="connsiteX3" fmla="*/ 956 w 116019"/>
                    <a:gd name="connsiteY3" fmla="*/ 3043 h 47187"/>
                    <a:gd name="connsiteX4" fmla="*/ 10940 w 116019"/>
                    <a:gd name="connsiteY4" fmla="*/ 740 h 47187"/>
                    <a:gd name="connsiteX5" fmla="*/ 11138 w 116019"/>
                    <a:gd name="connsiteY5" fmla="*/ 868 h 47187"/>
                    <a:gd name="connsiteX6" fmla="*/ 57797 w 116019"/>
                    <a:gd name="connsiteY6" fmla="*/ 31042 h 47187"/>
                    <a:gd name="connsiteX7" fmla="*/ 104840 w 116019"/>
                    <a:gd name="connsiteY7" fmla="*/ 2216 h 47187"/>
                    <a:gd name="connsiteX8" fmla="*/ 114804 w 116019"/>
                    <a:gd name="connsiteY8" fmla="*/ 4601 h 47187"/>
                    <a:gd name="connsiteX9" fmla="*/ 112418 w 116019"/>
                    <a:gd name="connsiteY9" fmla="*/ 14550 h 47187"/>
                    <a:gd name="connsiteX10" fmla="*/ 61475 w 116019"/>
                    <a:gd name="connsiteY10" fmla="*/ 45760 h 47187"/>
                    <a:gd name="connsiteX11" fmla="*/ 57691 w 116019"/>
                    <a:gd name="connsiteY11" fmla="*/ 46828 h 4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19" h="47187">
                      <a:moveTo>
                        <a:pt x="57691" y="46828"/>
                      </a:moveTo>
                      <a:cubicBezTo>
                        <a:pt x="56292" y="46828"/>
                        <a:pt x="54926" y="46425"/>
                        <a:pt x="53752" y="45665"/>
                      </a:cubicBezTo>
                      <a:lnTo>
                        <a:pt x="3265" y="13012"/>
                      </a:lnTo>
                      <a:cubicBezTo>
                        <a:pt x="-131" y="10894"/>
                        <a:pt x="-1162" y="6431"/>
                        <a:pt x="956" y="3043"/>
                      </a:cubicBezTo>
                      <a:cubicBezTo>
                        <a:pt x="3077" y="-345"/>
                        <a:pt x="7547" y="-1377"/>
                        <a:pt x="10940" y="740"/>
                      </a:cubicBezTo>
                      <a:cubicBezTo>
                        <a:pt x="11007" y="781"/>
                        <a:pt x="11072" y="824"/>
                        <a:pt x="11138" y="868"/>
                      </a:cubicBezTo>
                      <a:lnTo>
                        <a:pt x="57797" y="31042"/>
                      </a:lnTo>
                      <a:lnTo>
                        <a:pt x="104840" y="2216"/>
                      </a:lnTo>
                      <a:cubicBezTo>
                        <a:pt x="108250" y="127"/>
                        <a:pt x="112713" y="1196"/>
                        <a:pt x="114804" y="4601"/>
                      </a:cubicBezTo>
                      <a:cubicBezTo>
                        <a:pt x="116898" y="8006"/>
                        <a:pt x="115828" y="12462"/>
                        <a:pt x="112418" y="14550"/>
                      </a:cubicBezTo>
                      <a:lnTo>
                        <a:pt x="61475" y="45760"/>
                      </a:lnTo>
                      <a:cubicBezTo>
                        <a:pt x="60338" y="46459"/>
                        <a:pt x="59026" y="46828"/>
                        <a:pt x="57691" y="46828"/>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5" name="Freeform: Shape 89">
                  <a:extLst>
                    <a:ext uri="{FF2B5EF4-FFF2-40B4-BE49-F238E27FC236}">
                      <a16:creationId xmlns:a16="http://schemas.microsoft.com/office/drawing/2014/main" id="{FFF1CE35-D52B-394E-8D6F-B934870350E6}"/>
                    </a:ext>
                  </a:extLst>
                </p:cNvPr>
                <p:cNvSpPr/>
                <p:nvPr/>
              </p:nvSpPr>
              <p:spPr>
                <a:xfrm>
                  <a:off x="5750286" y="3785470"/>
                  <a:ext cx="68421" cy="100265"/>
                </a:xfrm>
                <a:custGeom>
                  <a:avLst/>
                  <a:gdLst>
                    <a:gd name="connsiteX0" fmla="*/ 14346 w 68421"/>
                    <a:gd name="connsiteY0" fmla="*/ 92671 h 100265"/>
                    <a:gd name="connsiteX1" fmla="*/ 14346 w 68421"/>
                    <a:gd name="connsiteY1" fmla="*/ 37166 h 100265"/>
                    <a:gd name="connsiteX2" fmla="*/ 64154 w 68421"/>
                    <a:gd name="connsiteY2" fmla="*/ 13409 h 100265"/>
                    <a:gd name="connsiteX3" fmla="*/ 67569 w 68421"/>
                    <a:gd name="connsiteY3" fmla="*/ 3758 h 100265"/>
                    <a:gd name="connsiteX4" fmla="*/ 57907 w 68421"/>
                    <a:gd name="connsiteY4" fmla="*/ 348 h 100265"/>
                    <a:gd name="connsiteX5" fmla="*/ 3981 w 68421"/>
                    <a:gd name="connsiteY5" fmla="*/ 26078 h 100265"/>
                    <a:gd name="connsiteX6" fmla="*/ -144 w 68421"/>
                    <a:gd name="connsiteY6" fmla="*/ 32604 h 100265"/>
                    <a:gd name="connsiteX7" fmla="*/ -144 w 68421"/>
                    <a:gd name="connsiteY7" fmla="*/ 92671 h 100265"/>
                    <a:gd name="connsiteX8" fmla="*/ 7101 w 68421"/>
                    <a:gd name="connsiteY8" fmla="*/ 99906 h 100265"/>
                    <a:gd name="connsiteX9" fmla="*/ 14346 w 68421"/>
                    <a:gd name="connsiteY9" fmla="*/ 92671 h 10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65">
                      <a:moveTo>
                        <a:pt x="14346" y="92671"/>
                      </a:moveTo>
                      <a:lnTo>
                        <a:pt x="14346" y="37166"/>
                      </a:lnTo>
                      <a:lnTo>
                        <a:pt x="64154" y="13409"/>
                      </a:lnTo>
                      <a:cubicBezTo>
                        <a:pt x="67765" y="11684"/>
                        <a:pt x="69293" y="7365"/>
                        <a:pt x="67569" y="3758"/>
                      </a:cubicBezTo>
                      <a:cubicBezTo>
                        <a:pt x="65842" y="153"/>
                        <a:pt x="61517" y="-1374"/>
                        <a:pt x="57907" y="348"/>
                      </a:cubicBezTo>
                      <a:lnTo>
                        <a:pt x="3981" y="26078"/>
                      </a:lnTo>
                      <a:cubicBezTo>
                        <a:pt x="1462" y="27279"/>
                        <a:pt x="-142" y="29816"/>
                        <a:pt x="-144" y="32604"/>
                      </a:cubicBezTo>
                      <a:lnTo>
                        <a:pt x="-144" y="92671"/>
                      </a:lnTo>
                      <a:cubicBezTo>
                        <a:pt x="-144" y="96667"/>
                        <a:pt x="3099" y="99906"/>
                        <a:pt x="7101" y="99906"/>
                      </a:cubicBezTo>
                      <a:cubicBezTo>
                        <a:pt x="11102" y="99906"/>
                        <a:pt x="14346" y="96667"/>
                        <a:pt x="14346" y="92671"/>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Shape 90">
                  <a:extLst>
                    <a:ext uri="{FF2B5EF4-FFF2-40B4-BE49-F238E27FC236}">
                      <a16:creationId xmlns:a16="http://schemas.microsoft.com/office/drawing/2014/main" id="{A6A1FF0E-5530-F445-B573-6A18FD475CB3}"/>
                    </a:ext>
                  </a:extLst>
                </p:cNvPr>
                <p:cNvSpPr/>
                <p:nvPr/>
              </p:nvSpPr>
              <p:spPr>
                <a:xfrm>
                  <a:off x="5877476" y="3785489"/>
                  <a:ext cx="68421" cy="100246"/>
                </a:xfrm>
                <a:custGeom>
                  <a:avLst/>
                  <a:gdLst>
                    <a:gd name="connsiteX0" fmla="*/ 68278 w 68421"/>
                    <a:gd name="connsiteY0" fmla="*/ 92652 h 100246"/>
                    <a:gd name="connsiteX1" fmla="*/ 68278 w 68421"/>
                    <a:gd name="connsiteY1" fmla="*/ 32585 h 100246"/>
                    <a:gd name="connsiteX2" fmla="*/ 64156 w 68421"/>
                    <a:gd name="connsiteY2" fmla="*/ 26074 h 100246"/>
                    <a:gd name="connsiteX3" fmla="*/ 10227 w 68421"/>
                    <a:gd name="connsiteY3" fmla="*/ 348 h 100246"/>
                    <a:gd name="connsiteX4" fmla="*/ 565 w 68421"/>
                    <a:gd name="connsiteY4" fmla="*/ 3758 h 100246"/>
                    <a:gd name="connsiteX5" fmla="*/ 3980 w 68421"/>
                    <a:gd name="connsiteY5" fmla="*/ 13407 h 100246"/>
                    <a:gd name="connsiteX6" fmla="*/ 53788 w 68421"/>
                    <a:gd name="connsiteY6" fmla="*/ 37147 h 100246"/>
                    <a:gd name="connsiteX7" fmla="*/ 53788 w 68421"/>
                    <a:gd name="connsiteY7" fmla="*/ 92652 h 100246"/>
                    <a:gd name="connsiteX8" fmla="*/ 61033 w 68421"/>
                    <a:gd name="connsiteY8" fmla="*/ 99887 h 100246"/>
                    <a:gd name="connsiteX9" fmla="*/ 68278 w 68421"/>
                    <a:gd name="connsiteY9" fmla="*/ 92652 h 1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46">
                      <a:moveTo>
                        <a:pt x="68278" y="92652"/>
                      </a:moveTo>
                      <a:lnTo>
                        <a:pt x="68278" y="32585"/>
                      </a:lnTo>
                      <a:cubicBezTo>
                        <a:pt x="68271" y="29805"/>
                        <a:pt x="66670" y="27273"/>
                        <a:pt x="64156" y="26074"/>
                      </a:cubicBezTo>
                      <a:lnTo>
                        <a:pt x="10227" y="348"/>
                      </a:lnTo>
                      <a:cubicBezTo>
                        <a:pt x="6617" y="-1373"/>
                        <a:pt x="2292" y="151"/>
                        <a:pt x="565" y="3758"/>
                      </a:cubicBezTo>
                      <a:cubicBezTo>
                        <a:pt x="-1159" y="7363"/>
                        <a:pt x="369" y="11685"/>
                        <a:pt x="3980" y="13407"/>
                      </a:cubicBezTo>
                      <a:lnTo>
                        <a:pt x="53788" y="37147"/>
                      </a:lnTo>
                      <a:lnTo>
                        <a:pt x="53788" y="92652"/>
                      </a:lnTo>
                      <a:cubicBezTo>
                        <a:pt x="53788" y="96648"/>
                        <a:pt x="57031" y="99887"/>
                        <a:pt x="61033" y="99887"/>
                      </a:cubicBezTo>
                      <a:cubicBezTo>
                        <a:pt x="65035" y="99887"/>
                        <a:pt x="68278" y="96648"/>
                        <a:pt x="68278" y="92652"/>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 name="Group 187">
              <a:extLst>
                <a:ext uri="{FF2B5EF4-FFF2-40B4-BE49-F238E27FC236}">
                  <a16:creationId xmlns:a16="http://schemas.microsoft.com/office/drawing/2014/main" id="{7DD9FED1-BD8B-A640-8416-7C526CBDA601}"/>
                </a:ext>
              </a:extLst>
            </p:cNvPr>
            <p:cNvGrpSpPr/>
            <p:nvPr/>
          </p:nvGrpSpPr>
          <p:grpSpPr>
            <a:xfrm>
              <a:off x="10354250" y="3358955"/>
              <a:ext cx="620742" cy="645712"/>
              <a:chOff x="8081132" y="3433115"/>
              <a:chExt cx="620616" cy="645582"/>
            </a:xfrm>
          </p:grpSpPr>
          <p:sp>
            <p:nvSpPr>
              <p:cNvPr id="30" name="Freeform: Shape 173">
                <a:extLst>
                  <a:ext uri="{FF2B5EF4-FFF2-40B4-BE49-F238E27FC236}">
                    <a16:creationId xmlns:a16="http://schemas.microsoft.com/office/drawing/2014/main" id="{B39A7795-980B-3043-9271-033D2C151629}"/>
                  </a:ext>
                </a:extLst>
              </p:cNvPr>
              <p:cNvSpPr/>
              <p:nvPr/>
            </p:nvSpPr>
            <p:spPr>
              <a:xfrm>
                <a:off x="8081132" y="3433115"/>
                <a:ext cx="620616" cy="645582"/>
              </a:xfrm>
              <a:custGeom>
                <a:avLst/>
                <a:gdLst>
                  <a:gd name="connsiteX0" fmla="*/ 475659 w 1071287"/>
                  <a:gd name="connsiteY0" fmla="*/ 16305 h 1069086"/>
                  <a:gd name="connsiteX1" fmla="*/ 554131 w 1071287"/>
                  <a:gd name="connsiteY1" fmla="*/ 15439 h 1069086"/>
                  <a:gd name="connsiteX2" fmla="*/ 1054456 w 1071287"/>
                  <a:gd name="connsiteY2" fmla="*/ 504143 h 1069086"/>
                  <a:gd name="connsiteX3" fmla="*/ 1055321 w 1071287"/>
                  <a:gd name="connsiteY3" fmla="*/ 582501 h 1069086"/>
                  <a:gd name="connsiteX4" fmla="*/ 595342 w 1071287"/>
                  <a:gd name="connsiteY4" fmla="*/ 1052062 h 1069086"/>
                  <a:gd name="connsiteX5" fmla="*/ 516870 w 1071287"/>
                  <a:gd name="connsiteY5" fmla="*/ 1052926 h 1069086"/>
                  <a:gd name="connsiteX6" fmla="*/ 16545 w 1071287"/>
                  <a:gd name="connsiteY6" fmla="*/ 564225 h 1069086"/>
                  <a:gd name="connsiteX7" fmla="*/ 15678 w 1071287"/>
                  <a:gd name="connsiteY7" fmla="*/ 485866 h 10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287" h="1069086">
                    <a:moveTo>
                      <a:pt x="475659" y="16305"/>
                    </a:moveTo>
                    <a:cubicBezTo>
                      <a:pt x="497089" y="-5572"/>
                      <a:pt x="532222" y="-5960"/>
                      <a:pt x="554131" y="15439"/>
                    </a:cubicBezTo>
                    <a:lnTo>
                      <a:pt x="1054456" y="504143"/>
                    </a:lnTo>
                    <a:cubicBezTo>
                      <a:pt x="1076365" y="525542"/>
                      <a:pt x="1076751" y="560624"/>
                      <a:pt x="1055321" y="582501"/>
                    </a:cubicBezTo>
                    <a:lnTo>
                      <a:pt x="595342" y="1052062"/>
                    </a:lnTo>
                    <a:cubicBezTo>
                      <a:pt x="573912" y="1073939"/>
                      <a:pt x="538779" y="1074325"/>
                      <a:pt x="516870" y="1052926"/>
                    </a:cubicBezTo>
                    <a:lnTo>
                      <a:pt x="16545" y="564225"/>
                    </a:lnTo>
                    <a:cubicBezTo>
                      <a:pt x="-5364" y="542825"/>
                      <a:pt x="-5752" y="507743"/>
                      <a:pt x="15678" y="485866"/>
                    </a:cubicBezTo>
                    <a:close/>
                  </a:path>
                </a:pathLst>
              </a:custGeom>
              <a:solidFill>
                <a:schemeClr val="accent6">
                  <a:lumMod val="75000"/>
                </a:schemeClr>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1" name="Grafikk 96">
                <a:extLst>
                  <a:ext uri="{FF2B5EF4-FFF2-40B4-BE49-F238E27FC236}">
                    <a16:creationId xmlns:a16="http://schemas.microsoft.com/office/drawing/2014/main" id="{E2886393-9430-C447-9F63-C391A4DDA3BA}"/>
                  </a:ext>
                </a:extLst>
              </p:cNvPr>
              <p:cNvGrpSpPr/>
              <p:nvPr/>
            </p:nvGrpSpPr>
            <p:grpSpPr>
              <a:xfrm>
                <a:off x="8242921" y="3563341"/>
                <a:ext cx="297040" cy="292994"/>
                <a:chOff x="5699572" y="3698661"/>
                <a:chExt cx="297040" cy="292994"/>
              </a:xfrm>
              <a:solidFill>
                <a:srgbClr val="FFFFFF"/>
              </a:solidFill>
            </p:grpSpPr>
            <p:sp>
              <p:nvSpPr>
                <p:cNvPr id="32" name="Freeform: Shape 175">
                  <a:extLst>
                    <a:ext uri="{FF2B5EF4-FFF2-40B4-BE49-F238E27FC236}">
                      <a16:creationId xmlns:a16="http://schemas.microsoft.com/office/drawing/2014/main" id="{A6D2CDA2-DEC1-0447-ACEF-49846E4C25A2}"/>
                    </a:ext>
                  </a:extLst>
                </p:cNvPr>
                <p:cNvSpPr/>
                <p:nvPr/>
              </p:nvSpPr>
              <p:spPr>
                <a:xfrm>
                  <a:off x="5699572" y="3896790"/>
                  <a:ext cx="54445" cy="94864"/>
                </a:xfrm>
                <a:custGeom>
                  <a:avLst/>
                  <a:gdLst>
                    <a:gd name="connsiteX0" fmla="*/ -144 w 54445"/>
                    <a:gd name="connsiteY0" fmla="*/ 5430 h 94864"/>
                    <a:gd name="connsiteX1" fmla="*/ -144 w 54445"/>
                    <a:gd name="connsiteY1" fmla="*/ 61552 h 94864"/>
                    <a:gd name="connsiteX2" fmla="*/ 54301 w 54445"/>
                    <a:gd name="connsiteY2" fmla="*/ 94505 h 94864"/>
                    <a:gd name="connsiteX3" fmla="*/ 54301 w 54445"/>
                    <a:gd name="connsiteY3" fmla="*/ 32578 h 94864"/>
                    <a:gd name="connsiteX4" fmla="*/ -144 w 54445"/>
                    <a:gd name="connsiteY4" fmla="*/ -360 h 94864"/>
                    <a:gd name="connsiteX5" fmla="*/ -144 w 54445"/>
                    <a:gd name="connsiteY5" fmla="*/ 543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45" h="94864">
                      <a:moveTo>
                        <a:pt x="-144" y="5430"/>
                      </a:moveTo>
                      <a:lnTo>
                        <a:pt x="-144" y="61552"/>
                      </a:lnTo>
                      <a:lnTo>
                        <a:pt x="54301" y="94505"/>
                      </a:lnTo>
                      <a:lnTo>
                        <a:pt x="54301" y="32578"/>
                      </a:lnTo>
                      <a:lnTo>
                        <a:pt x="-144" y="-360"/>
                      </a:lnTo>
                      <a:lnTo>
                        <a:pt x="-144" y="543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Freeform: Shape 176">
                  <a:extLst>
                    <a:ext uri="{FF2B5EF4-FFF2-40B4-BE49-F238E27FC236}">
                      <a16:creationId xmlns:a16="http://schemas.microsoft.com/office/drawing/2014/main" id="{3377BEA2-D8BE-5642-8780-77DD0C69C3E1}"/>
                    </a:ext>
                  </a:extLst>
                </p:cNvPr>
                <p:cNvSpPr/>
                <p:nvPr/>
              </p:nvSpPr>
              <p:spPr>
                <a:xfrm>
                  <a:off x="5942167" y="3896759"/>
                  <a:ext cx="54445" cy="94896"/>
                </a:xfrm>
                <a:custGeom>
                  <a:avLst/>
                  <a:gdLst>
                    <a:gd name="connsiteX0" fmla="*/ -144 w 54445"/>
                    <a:gd name="connsiteY0" fmla="*/ 94536 h 94896"/>
                    <a:gd name="connsiteX1" fmla="*/ 54301 w 54445"/>
                    <a:gd name="connsiteY1" fmla="*/ 61583 h 94896"/>
                    <a:gd name="connsiteX2" fmla="*/ 54301 w 54445"/>
                    <a:gd name="connsiteY2" fmla="*/ -360 h 94896"/>
                    <a:gd name="connsiteX3" fmla="*/ -144 w 54445"/>
                    <a:gd name="connsiteY3" fmla="*/ 32573 h 94896"/>
                    <a:gd name="connsiteX4" fmla="*/ -144 w 54445"/>
                    <a:gd name="connsiteY4" fmla="*/ 94536 h 9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94896">
                      <a:moveTo>
                        <a:pt x="-144" y="94536"/>
                      </a:moveTo>
                      <a:lnTo>
                        <a:pt x="54301" y="61583"/>
                      </a:lnTo>
                      <a:lnTo>
                        <a:pt x="54301" y="-360"/>
                      </a:lnTo>
                      <a:lnTo>
                        <a:pt x="-144" y="32573"/>
                      </a:lnTo>
                      <a:lnTo>
                        <a:pt x="-144" y="94536"/>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177">
                  <a:extLst>
                    <a:ext uri="{FF2B5EF4-FFF2-40B4-BE49-F238E27FC236}">
                      <a16:creationId xmlns:a16="http://schemas.microsoft.com/office/drawing/2014/main" id="{F563F485-86A4-CB42-8E11-260D53DBE545}"/>
                    </a:ext>
                  </a:extLst>
                </p:cNvPr>
                <p:cNvSpPr/>
                <p:nvPr/>
              </p:nvSpPr>
              <p:spPr>
                <a:xfrm>
                  <a:off x="5790133" y="3741981"/>
                  <a:ext cx="54445" cy="94857"/>
                </a:xfrm>
                <a:custGeom>
                  <a:avLst/>
                  <a:gdLst>
                    <a:gd name="connsiteX0" fmla="*/ 14937 w 54445"/>
                    <a:gd name="connsiteY0" fmla="*/ 37312 h 94857"/>
                    <a:gd name="connsiteX1" fmla="*/ 21182 w 54445"/>
                    <a:gd name="connsiteY1" fmla="*/ 35899 h 94857"/>
                    <a:gd name="connsiteX2" fmla="*/ 35675 w 54445"/>
                    <a:gd name="connsiteY2" fmla="*/ 50363 h 94857"/>
                    <a:gd name="connsiteX3" fmla="*/ 27432 w 54445"/>
                    <a:gd name="connsiteY3" fmla="*/ 63423 h 94857"/>
                    <a:gd name="connsiteX4" fmla="*/ 13742 w 54445"/>
                    <a:gd name="connsiteY4" fmla="*/ 69954 h 94857"/>
                    <a:gd name="connsiteX5" fmla="*/ 54301 w 54445"/>
                    <a:gd name="connsiteY5" fmla="*/ 94498 h 94857"/>
                    <a:gd name="connsiteX6" fmla="*/ 54301 w 54445"/>
                    <a:gd name="connsiteY6" fmla="*/ 32576 h 94857"/>
                    <a:gd name="connsiteX7" fmla="*/ -144 w 54445"/>
                    <a:gd name="connsiteY7" fmla="*/ -360 h 94857"/>
                    <a:gd name="connsiteX8" fmla="*/ -144 w 54445"/>
                    <a:gd name="connsiteY8" fmla="*/ 44493 h 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57">
                      <a:moveTo>
                        <a:pt x="14937" y="37312"/>
                      </a:moveTo>
                      <a:cubicBezTo>
                        <a:pt x="16884" y="36376"/>
                        <a:pt x="19019" y="35894"/>
                        <a:pt x="21182" y="35899"/>
                      </a:cubicBezTo>
                      <a:cubicBezTo>
                        <a:pt x="29183" y="35897"/>
                        <a:pt x="35672" y="42374"/>
                        <a:pt x="35675" y="50363"/>
                      </a:cubicBezTo>
                      <a:cubicBezTo>
                        <a:pt x="35677" y="55938"/>
                        <a:pt x="32470" y="61019"/>
                        <a:pt x="27432" y="63423"/>
                      </a:cubicBezTo>
                      <a:lnTo>
                        <a:pt x="13742" y="69954"/>
                      </a:lnTo>
                      <a:lnTo>
                        <a:pt x="54301" y="94498"/>
                      </a:lnTo>
                      <a:lnTo>
                        <a:pt x="54301" y="32576"/>
                      </a:lnTo>
                      <a:lnTo>
                        <a:pt x="-144" y="-360"/>
                      </a:lnTo>
                      <a:lnTo>
                        <a:pt x="-144" y="4449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178">
                  <a:extLst>
                    <a:ext uri="{FF2B5EF4-FFF2-40B4-BE49-F238E27FC236}">
                      <a16:creationId xmlns:a16="http://schemas.microsoft.com/office/drawing/2014/main" id="{67FF7E8B-4226-6C4D-8AAB-EABD8ED46685}"/>
                    </a:ext>
                  </a:extLst>
                </p:cNvPr>
                <p:cNvSpPr/>
                <p:nvPr/>
              </p:nvSpPr>
              <p:spPr>
                <a:xfrm>
                  <a:off x="5851606" y="3741945"/>
                  <a:ext cx="54445" cy="94893"/>
                </a:xfrm>
                <a:custGeom>
                  <a:avLst/>
                  <a:gdLst>
                    <a:gd name="connsiteX0" fmla="*/ -144 w 54445"/>
                    <a:gd name="connsiteY0" fmla="*/ 32576 h 94893"/>
                    <a:gd name="connsiteX1" fmla="*/ -144 w 54445"/>
                    <a:gd name="connsiteY1" fmla="*/ 94534 h 94893"/>
                    <a:gd name="connsiteX2" fmla="*/ 40427 w 54445"/>
                    <a:gd name="connsiteY2" fmla="*/ 69987 h 94893"/>
                    <a:gd name="connsiteX3" fmla="*/ 26737 w 54445"/>
                    <a:gd name="connsiteY3" fmla="*/ 63455 h 94893"/>
                    <a:gd name="connsiteX4" fmla="*/ 19924 w 54445"/>
                    <a:gd name="connsiteY4" fmla="*/ 44158 h 94893"/>
                    <a:gd name="connsiteX5" fmla="*/ 32975 w 54445"/>
                    <a:gd name="connsiteY5" fmla="*/ 35935 h 94893"/>
                    <a:gd name="connsiteX6" fmla="*/ 39225 w 54445"/>
                    <a:gd name="connsiteY6" fmla="*/ 37355 h 94893"/>
                    <a:gd name="connsiteX7" fmla="*/ 54301 w 54445"/>
                    <a:gd name="connsiteY7" fmla="*/ 44544 h 94893"/>
                    <a:gd name="connsiteX8" fmla="*/ 54301 w 54445"/>
                    <a:gd name="connsiteY8" fmla="*/ -360 h 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93">
                      <a:moveTo>
                        <a:pt x="-144" y="32576"/>
                      </a:moveTo>
                      <a:lnTo>
                        <a:pt x="-144" y="94534"/>
                      </a:lnTo>
                      <a:lnTo>
                        <a:pt x="40427" y="69987"/>
                      </a:lnTo>
                      <a:lnTo>
                        <a:pt x="26737" y="63455"/>
                      </a:lnTo>
                      <a:cubicBezTo>
                        <a:pt x="19521" y="60004"/>
                        <a:pt x="16469" y="51366"/>
                        <a:pt x="19924" y="44158"/>
                      </a:cubicBezTo>
                      <a:cubicBezTo>
                        <a:pt x="22330" y="39138"/>
                        <a:pt x="27403" y="35942"/>
                        <a:pt x="32975" y="35935"/>
                      </a:cubicBezTo>
                      <a:cubicBezTo>
                        <a:pt x="35139" y="35933"/>
                        <a:pt x="37276" y="36417"/>
                        <a:pt x="39225" y="37355"/>
                      </a:cubicBezTo>
                      <a:lnTo>
                        <a:pt x="54301" y="44544"/>
                      </a:lnTo>
                      <a:lnTo>
                        <a:pt x="54301"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179">
                  <a:extLst>
                    <a:ext uri="{FF2B5EF4-FFF2-40B4-BE49-F238E27FC236}">
                      <a16:creationId xmlns:a16="http://schemas.microsoft.com/office/drawing/2014/main" id="{180F2166-6086-0A40-9D44-7DA5D213874E}"/>
                    </a:ext>
                  </a:extLst>
                </p:cNvPr>
                <p:cNvSpPr/>
                <p:nvPr/>
              </p:nvSpPr>
              <p:spPr>
                <a:xfrm>
                  <a:off x="5790133" y="3698661"/>
                  <a:ext cx="115917" cy="70152"/>
                </a:xfrm>
                <a:custGeom>
                  <a:avLst/>
                  <a:gdLst>
                    <a:gd name="connsiteX0" fmla="*/ 84075 w 115917"/>
                    <a:gd name="connsiteY0" fmla="*/ 53903 h 70152"/>
                    <a:gd name="connsiteX1" fmla="*/ 90835 w 115917"/>
                    <a:gd name="connsiteY1" fmla="*/ 49799 h 70152"/>
                    <a:gd name="connsiteX2" fmla="*/ 115774 w 115917"/>
                    <a:gd name="connsiteY2" fmla="*/ 34715 h 70152"/>
                    <a:gd name="connsiteX3" fmla="*/ 57815 w 115917"/>
                    <a:gd name="connsiteY3" fmla="*/ -360 h 70152"/>
                    <a:gd name="connsiteX4" fmla="*/ 32876 w 115917"/>
                    <a:gd name="connsiteY4" fmla="*/ 14724 h 70152"/>
                    <a:gd name="connsiteX5" fmla="*/ 26116 w 115917"/>
                    <a:gd name="connsiteY5" fmla="*/ 18826 h 70152"/>
                    <a:gd name="connsiteX6" fmla="*/ -144 w 115917"/>
                    <a:gd name="connsiteY6" fmla="*/ 34715 h 70152"/>
                    <a:gd name="connsiteX7" fmla="*/ 57815 w 115917"/>
                    <a:gd name="connsiteY7" fmla="*/ 69792 h 70152"/>
                    <a:gd name="connsiteX8" fmla="*/ 84075 w 115917"/>
                    <a:gd name="connsiteY8" fmla="*/ 53903 h 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7" h="70152">
                      <a:moveTo>
                        <a:pt x="84075" y="53903"/>
                      </a:moveTo>
                      <a:lnTo>
                        <a:pt x="90835" y="49799"/>
                      </a:lnTo>
                      <a:lnTo>
                        <a:pt x="115774" y="34715"/>
                      </a:lnTo>
                      <a:lnTo>
                        <a:pt x="57815" y="-360"/>
                      </a:lnTo>
                      <a:lnTo>
                        <a:pt x="32876" y="14724"/>
                      </a:lnTo>
                      <a:lnTo>
                        <a:pt x="26116" y="18826"/>
                      </a:lnTo>
                      <a:lnTo>
                        <a:pt x="-144" y="34715"/>
                      </a:lnTo>
                      <a:lnTo>
                        <a:pt x="57815" y="69792"/>
                      </a:lnTo>
                      <a:lnTo>
                        <a:pt x="84075" y="5390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Freeform: Shape 180">
                  <a:extLst>
                    <a:ext uri="{FF2B5EF4-FFF2-40B4-BE49-F238E27FC236}">
                      <a16:creationId xmlns:a16="http://schemas.microsoft.com/office/drawing/2014/main" id="{725C5563-BD08-B94D-AF1E-B9DE110202A9}"/>
                    </a:ext>
                  </a:extLst>
                </p:cNvPr>
                <p:cNvSpPr/>
                <p:nvPr/>
              </p:nvSpPr>
              <p:spPr>
                <a:xfrm>
                  <a:off x="5699572" y="3862241"/>
                  <a:ext cx="115917" cy="61410"/>
                </a:xfrm>
                <a:custGeom>
                  <a:avLst/>
                  <a:gdLst>
                    <a:gd name="connsiteX0" fmla="*/ 90835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61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5"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61"/>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Freeform: Shape 181">
                  <a:extLst>
                    <a:ext uri="{FF2B5EF4-FFF2-40B4-BE49-F238E27FC236}">
                      <a16:creationId xmlns:a16="http://schemas.microsoft.com/office/drawing/2014/main" id="{8F20ABC6-5214-1D44-B690-BCA8CEEACA37}"/>
                    </a:ext>
                  </a:extLst>
                </p:cNvPr>
                <p:cNvSpPr/>
                <p:nvPr/>
              </p:nvSpPr>
              <p:spPr>
                <a:xfrm>
                  <a:off x="5880694" y="3862241"/>
                  <a:ext cx="115917" cy="61410"/>
                </a:xfrm>
                <a:custGeom>
                  <a:avLst/>
                  <a:gdLst>
                    <a:gd name="connsiteX0" fmla="*/ 90832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56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2"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56"/>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182">
                  <a:extLst>
                    <a:ext uri="{FF2B5EF4-FFF2-40B4-BE49-F238E27FC236}">
                      <a16:creationId xmlns:a16="http://schemas.microsoft.com/office/drawing/2014/main" id="{C27EA92D-2B18-944E-B80A-782C4070362C}"/>
                    </a:ext>
                  </a:extLst>
                </p:cNvPr>
                <p:cNvSpPr/>
                <p:nvPr/>
              </p:nvSpPr>
              <p:spPr>
                <a:xfrm>
                  <a:off x="5880694" y="3896790"/>
                  <a:ext cx="54445" cy="94864"/>
                </a:xfrm>
                <a:custGeom>
                  <a:avLst/>
                  <a:gdLst>
                    <a:gd name="connsiteX0" fmla="*/ -144 w 54445"/>
                    <a:gd name="connsiteY0" fmla="*/ 5430 h 94864"/>
                    <a:gd name="connsiteX1" fmla="*/ -144 w 54445"/>
                    <a:gd name="connsiteY1" fmla="*/ 46565 h 94864"/>
                    <a:gd name="connsiteX2" fmla="*/ 10390 w 54445"/>
                    <a:gd name="connsiteY2" fmla="*/ 40109 h 94864"/>
                    <a:gd name="connsiteX3" fmla="*/ 30321 w 54445"/>
                    <a:gd name="connsiteY3" fmla="*/ 44874 h 94864"/>
                    <a:gd name="connsiteX4" fmla="*/ 25549 w 54445"/>
                    <a:gd name="connsiteY4" fmla="*/ 64776 h 94864"/>
                    <a:gd name="connsiteX5" fmla="*/ 15432 w 54445"/>
                    <a:gd name="connsiteY5" fmla="*/ 70993 h 94864"/>
                    <a:gd name="connsiteX6" fmla="*/ 54301 w 54445"/>
                    <a:gd name="connsiteY6" fmla="*/ 94505 h 94864"/>
                    <a:gd name="connsiteX7" fmla="*/ 54301 w 54445"/>
                    <a:gd name="connsiteY7" fmla="*/ 32578 h 94864"/>
                    <a:gd name="connsiteX8" fmla="*/ -144 w 54445"/>
                    <a:gd name="connsiteY8" fmla="*/ -36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64">
                      <a:moveTo>
                        <a:pt x="-144" y="5430"/>
                      </a:moveTo>
                      <a:lnTo>
                        <a:pt x="-144" y="46565"/>
                      </a:lnTo>
                      <a:lnTo>
                        <a:pt x="10390" y="40109"/>
                      </a:lnTo>
                      <a:cubicBezTo>
                        <a:pt x="17210" y="35928"/>
                        <a:pt x="26133" y="38062"/>
                        <a:pt x="30321" y="44874"/>
                      </a:cubicBezTo>
                      <a:cubicBezTo>
                        <a:pt x="34508" y="51684"/>
                        <a:pt x="32371" y="60595"/>
                        <a:pt x="25549" y="64776"/>
                      </a:cubicBezTo>
                      <a:lnTo>
                        <a:pt x="15432" y="70993"/>
                      </a:lnTo>
                      <a:lnTo>
                        <a:pt x="54301" y="94505"/>
                      </a:lnTo>
                      <a:lnTo>
                        <a:pt x="54301" y="32578"/>
                      </a:lnTo>
                      <a:lnTo>
                        <a:pt x="-144"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183">
                  <a:extLst>
                    <a:ext uri="{FF2B5EF4-FFF2-40B4-BE49-F238E27FC236}">
                      <a16:creationId xmlns:a16="http://schemas.microsoft.com/office/drawing/2014/main" id="{E57DE6E0-FF60-834F-BF4C-0DD8280B9749}"/>
                    </a:ext>
                  </a:extLst>
                </p:cNvPr>
                <p:cNvSpPr/>
                <p:nvPr/>
              </p:nvSpPr>
              <p:spPr>
                <a:xfrm>
                  <a:off x="5761045" y="3896759"/>
                  <a:ext cx="54445" cy="94896"/>
                </a:xfrm>
                <a:custGeom>
                  <a:avLst/>
                  <a:gdLst>
                    <a:gd name="connsiteX0" fmla="*/ 28314 w 54445"/>
                    <a:gd name="connsiteY0" fmla="*/ 63175 h 94896"/>
                    <a:gd name="connsiteX1" fmla="*/ 24179 w 54445"/>
                    <a:gd name="connsiteY1" fmla="*/ 43133 h 94896"/>
                    <a:gd name="connsiteX2" fmla="*/ 44064 w 54445"/>
                    <a:gd name="connsiteY2" fmla="*/ 38884 h 94896"/>
                    <a:gd name="connsiteX3" fmla="*/ 54301 w 54445"/>
                    <a:gd name="connsiteY3" fmla="*/ 45504 h 94896"/>
                    <a:gd name="connsiteX4" fmla="*/ 54301 w 54445"/>
                    <a:gd name="connsiteY4" fmla="*/ -360 h 94896"/>
                    <a:gd name="connsiteX5" fmla="*/ -144 w 54445"/>
                    <a:gd name="connsiteY5" fmla="*/ 32573 h 94896"/>
                    <a:gd name="connsiteX6" fmla="*/ -144 w 54445"/>
                    <a:gd name="connsiteY6" fmla="*/ 94536 h 94896"/>
                    <a:gd name="connsiteX7" fmla="*/ 39604 w 54445"/>
                    <a:gd name="connsiteY7" fmla="*/ 70477 h 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45" h="94896">
                      <a:moveTo>
                        <a:pt x="28314" y="63175"/>
                      </a:moveTo>
                      <a:cubicBezTo>
                        <a:pt x="21629" y="58781"/>
                        <a:pt x="19779" y="49808"/>
                        <a:pt x="24179" y="43133"/>
                      </a:cubicBezTo>
                      <a:cubicBezTo>
                        <a:pt x="28531" y="36531"/>
                        <a:pt x="37387" y="34640"/>
                        <a:pt x="44064" y="38884"/>
                      </a:cubicBezTo>
                      <a:lnTo>
                        <a:pt x="54301" y="45504"/>
                      </a:lnTo>
                      <a:lnTo>
                        <a:pt x="54301" y="-360"/>
                      </a:lnTo>
                      <a:lnTo>
                        <a:pt x="-144" y="32573"/>
                      </a:lnTo>
                      <a:lnTo>
                        <a:pt x="-144" y="94536"/>
                      </a:lnTo>
                      <a:lnTo>
                        <a:pt x="39604" y="70477"/>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Shape 184">
                  <a:extLst>
                    <a:ext uri="{FF2B5EF4-FFF2-40B4-BE49-F238E27FC236}">
                      <a16:creationId xmlns:a16="http://schemas.microsoft.com/office/drawing/2014/main" id="{2CD87C5F-4257-5A4E-A05B-A832DEA932C0}"/>
                    </a:ext>
                  </a:extLst>
                </p:cNvPr>
                <p:cNvSpPr/>
                <p:nvPr/>
              </p:nvSpPr>
              <p:spPr>
                <a:xfrm>
                  <a:off x="5790033" y="3940850"/>
                  <a:ext cx="116019" cy="47187"/>
                </a:xfrm>
                <a:custGeom>
                  <a:avLst/>
                  <a:gdLst>
                    <a:gd name="connsiteX0" fmla="*/ 57691 w 116019"/>
                    <a:gd name="connsiteY0" fmla="*/ 46828 h 47187"/>
                    <a:gd name="connsiteX1" fmla="*/ 53752 w 116019"/>
                    <a:gd name="connsiteY1" fmla="*/ 45665 h 47187"/>
                    <a:gd name="connsiteX2" fmla="*/ 3265 w 116019"/>
                    <a:gd name="connsiteY2" fmla="*/ 13012 h 47187"/>
                    <a:gd name="connsiteX3" fmla="*/ 956 w 116019"/>
                    <a:gd name="connsiteY3" fmla="*/ 3043 h 47187"/>
                    <a:gd name="connsiteX4" fmla="*/ 10940 w 116019"/>
                    <a:gd name="connsiteY4" fmla="*/ 740 h 47187"/>
                    <a:gd name="connsiteX5" fmla="*/ 11138 w 116019"/>
                    <a:gd name="connsiteY5" fmla="*/ 868 h 47187"/>
                    <a:gd name="connsiteX6" fmla="*/ 57797 w 116019"/>
                    <a:gd name="connsiteY6" fmla="*/ 31042 h 47187"/>
                    <a:gd name="connsiteX7" fmla="*/ 104840 w 116019"/>
                    <a:gd name="connsiteY7" fmla="*/ 2216 h 47187"/>
                    <a:gd name="connsiteX8" fmla="*/ 114804 w 116019"/>
                    <a:gd name="connsiteY8" fmla="*/ 4601 h 47187"/>
                    <a:gd name="connsiteX9" fmla="*/ 112418 w 116019"/>
                    <a:gd name="connsiteY9" fmla="*/ 14550 h 47187"/>
                    <a:gd name="connsiteX10" fmla="*/ 61475 w 116019"/>
                    <a:gd name="connsiteY10" fmla="*/ 45760 h 47187"/>
                    <a:gd name="connsiteX11" fmla="*/ 57691 w 116019"/>
                    <a:gd name="connsiteY11" fmla="*/ 46828 h 4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19" h="47187">
                      <a:moveTo>
                        <a:pt x="57691" y="46828"/>
                      </a:moveTo>
                      <a:cubicBezTo>
                        <a:pt x="56292" y="46828"/>
                        <a:pt x="54926" y="46425"/>
                        <a:pt x="53752" y="45665"/>
                      </a:cubicBezTo>
                      <a:lnTo>
                        <a:pt x="3265" y="13012"/>
                      </a:lnTo>
                      <a:cubicBezTo>
                        <a:pt x="-131" y="10894"/>
                        <a:pt x="-1162" y="6431"/>
                        <a:pt x="956" y="3043"/>
                      </a:cubicBezTo>
                      <a:cubicBezTo>
                        <a:pt x="3077" y="-345"/>
                        <a:pt x="7547" y="-1377"/>
                        <a:pt x="10940" y="740"/>
                      </a:cubicBezTo>
                      <a:cubicBezTo>
                        <a:pt x="11007" y="781"/>
                        <a:pt x="11072" y="824"/>
                        <a:pt x="11138" y="868"/>
                      </a:cubicBezTo>
                      <a:lnTo>
                        <a:pt x="57797" y="31042"/>
                      </a:lnTo>
                      <a:lnTo>
                        <a:pt x="104840" y="2216"/>
                      </a:lnTo>
                      <a:cubicBezTo>
                        <a:pt x="108250" y="127"/>
                        <a:pt x="112713" y="1196"/>
                        <a:pt x="114804" y="4601"/>
                      </a:cubicBezTo>
                      <a:cubicBezTo>
                        <a:pt x="116898" y="8006"/>
                        <a:pt x="115828" y="12462"/>
                        <a:pt x="112418" y="14550"/>
                      </a:cubicBezTo>
                      <a:lnTo>
                        <a:pt x="61475" y="45760"/>
                      </a:lnTo>
                      <a:cubicBezTo>
                        <a:pt x="60338" y="46459"/>
                        <a:pt x="59026" y="46828"/>
                        <a:pt x="57691" y="46828"/>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Shape 185">
                  <a:extLst>
                    <a:ext uri="{FF2B5EF4-FFF2-40B4-BE49-F238E27FC236}">
                      <a16:creationId xmlns:a16="http://schemas.microsoft.com/office/drawing/2014/main" id="{42AFCF88-4F66-194C-BA9C-31FD979C0AB6}"/>
                    </a:ext>
                  </a:extLst>
                </p:cNvPr>
                <p:cNvSpPr/>
                <p:nvPr/>
              </p:nvSpPr>
              <p:spPr>
                <a:xfrm>
                  <a:off x="5750286" y="3785470"/>
                  <a:ext cx="68421" cy="100265"/>
                </a:xfrm>
                <a:custGeom>
                  <a:avLst/>
                  <a:gdLst>
                    <a:gd name="connsiteX0" fmla="*/ 14346 w 68421"/>
                    <a:gd name="connsiteY0" fmla="*/ 92671 h 100265"/>
                    <a:gd name="connsiteX1" fmla="*/ 14346 w 68421"/>
                    <a:gd name="connsiteY1" fmla="*/ 37166 h 100265"/>
                    <a:gd name="connsiteX2" fmla="*/ 64154 w 68421"/>
                    <a:gd name="connsiteY2" fmla="*/ 13409 h 100265"/>
                    <a:gd name="connsiteX3" fmla="*/ 67569 w 68421"/>
                    <a:gd name="connsiteY3" fmla="*/ 3758 h 100265"/>
                    <a:gd name="connsiteX4" fmla="*/ 57907 w 68421"/>
                    <a:gd name="connsiteY4" fmla="*/ 348 h 100265"/>
                    <a:gd name="connsiteX5" fmla="*/ 3981 w 68421"/>
                    <a:gd name="connsiteY5" fmla="*/ 26078 h 100265"/>
                    <a:gd name="connsiteX6" fmla="*/ -144 w 68421"/>
                    <a:gd name="connsiteY6" fmla="*/ 32604 h 100265"/>
                    <a:gd name="connsiteX7" fmla="*/ -144 w 68421"/>
                    <a:gd name="connsiteY7" fmla="*/ 92671 h 100265"/>
                    <a:gd name="connsiteX8" fmla="*/ 7101 w 68421"/>
                    <a:gd name="connsiteY8" fmla="*/ 99906 h 100265"/>
                    <a:gd name="connsiteX9" fmla="*/ 14346 w 68421"/>
                    <a:gd name="connsiteY9" fmla="*/ 92671 h 10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65">
                      <a:moveTo>
                        <a:pt x="14346" y="92671"/>
                      </a:moveTo>
                      <a:lnTo>
                        <a:pt x="14346" y="37166"/>
                      </a:lnTo>
                      <a:lnTo>
                        <a:pt x="64154" y="13409"/>
                      </a:lnTo>
                      <a:cubicBezTo>
                        <a:pt x="67765" y="11684"/>
                        <a:pt x="69293" y="7365"/>
                        <a:pt x="67569" y="3758"/>
                      </a:cubicBezTo>
                      <a:cubicBezTo>
                        <a:pt x="65842" y="153"/>
                        <a:pt x="61517" y="-1374"/>
                        <a:pt x="57907" y="348"/>
                      </a:cubicBezTo>
                      <a:lnTo>
                        <a:pt x="3981" y="26078"/>
                      </a:lnTo>
                      <a:cubicBezTo>
                        <a:pt x="1462" y="27279"/>
                        <a:pt x="-142" y="29816"/>
                        <a:pt x="-144" y="32604"/>
                      </a:cubicBezTo>
                      <a:lnTo>
                        <a:pt x="-144" y="92671"/>
                      </a:lnTo>
                      <a:cubicBezTo>
                        <a:pt x="-144" y="96667"/>
                        <a:pt x="3099" y="99906"/>
                        <a:pt x="7101" y="99906"/>
                      </a:cubicBezTo>
                      <a:cubicBezTo>
                        <a:pt x="11102" y="99906"/>
                        <a:pt x="14346" y="96667"/>
                        <a:pt x="14346" y="92671"/>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186">
                  <a:extLst>
                    <a:ext uri="{FF2B5EF4-FFF2-40B4-BE49-F238E27FC236}">
                      <a16:creationId xmlns:a16="http://schemas.microsoft.com/office/drawing/2014/main" id="{9428BD80-7580-9449-AA4F-122634D01C87}"/>
                    </a:ext>
                  </a:extLst>
                </p:cNvPr>
                <p:cNvSpPr/>
                <p:nvPr/>
              </p:nvSpPr>
              <p:spPr>
                <a:xfrm>
                  <a:off x="5877476" y="3785489"/>
                  <a:ext cx="68421" cy="100246"/>
                </a:xfrm>
                <a:custGeom>
                  <a:avLst/>
                  <a:gdLst>
                    <a:gd name="connsiteX0" fmla="*/ 68278 w 68421"/>
                    <a:gd name="connsiteY0" fmla="*/ 92652 h 100246"/>
                    <a:gd name="connsiteX1" fmla="*/ 68278 w 68421"/>
                    <a:gd name="connsiteY1" fmla="*/ 32585 h 100246"/>
                    <a:gd name="connsiteX2" fmla="*/ 64156 w 68421"/>
                    <a:gd name="connsiteY2" fmla="*/ 26074 h 100246"/>
                    <a:gd name="connsiteX3" fmla="*/ 10227 w 68421"/>
                    <a:gd name="connsiteY3" fmla="*/ 348 h 100246"/>
                    <a:gd name="connsiteX4" fmla="*/ 565 w 68421"/>
                    <a:gd name="connsiteY4" fmla="*/ 3758 h 100246"/>
                    <a:gd name="connsiteX5" fmla="*/ 3980 w 68421"/>
                    <a:gd name="connsiteY5" fmla="*/ 13407 h 100246"/>
                    <a:gd name="connsiteX6" fmla="*/ 53788 w 68421"/>
                    <a:gd name="connsiteY6" fmla="*/ 37147 h 100246"/>
                    <a:gd name="connsiteX7" fmla="*/ 53788 w 68421"/>
                    <a:gd name="connsiteY7" fmla="*/ 92652 h 100246"/>
                    <a:gd name="connsiteX8" fmla="*/ 61033 w 68421"/>
                    <a:gd name="connsiteY8" fmla="*/ 99887 h 100246"/>
                    <a:gd name="connsiteX9" fmla="*/ 68278 w 68421"/>
                    <a:gd name="connsiteY9" fmla="*/ 92652 h 1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46">
                      <a:moveTo>
                        <a:pt x="68278" y="92652"/>
                      </a:moveTo>
                      <a:lnTo>
                        <a:pt x="68278" y="32585"/>
                      </a:lnTo>
                      <a:cubicBezTo>
                        <a:pt x="68271" y="29805"/>
                        <a:pt x="66670" y="27273"/>
                        <a:pt x="64156" y="26074"/>
                      </a:cubicBezTo>
                      <a:lnTo>
                        <a:pt x="10227" y="348"/>
                      </a:lnTo>
                      <a:cubicBezTo>
                        <a:pt x="6617" y="-1373"/>
                        <a:pt x="2292" y="151"/>
                        <a:pt x="565" y="3758"/>
                      </a:cubicBezTo>
                      <a:cubicBezTo>
                        <a:pt x="-1159" y="7363"/>
                        <a:pt x="369" y="11685"/>
                        <a:pt x="3980" y="13407"/>
                      </a:cubicBezTo>
                      <a:lnTo>
                        <a:pt x="53788" y="37147"/>
                      </a:lnTo>
                      <a:lnTo>
                        <a:pt x="53788" y="92652"/>
                      </a:lnTo>
                      <a:cubicBezTo>
                        <a:pt x="53788" y="96648"/>
                        <a:pt x="57031" y="99887"/>
                        <a:pt x="61033" y="99887"/>
                      </a:cubicBezTo>
                      <a:cubicBezTo>
                        <a:pt x="65035" y="99887"/>
                        <a:pt x="68278" y="96648"/>
                        <a:pt x="68278" y="92652"/>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44" name="Group 188">
              <a:extLst>
                <a:ext uri="{FF2B5EF4-FFF2-40B4-BE49-F238E27FC236}">
                  <a16:creationId xmlns:a16="http://schemas.microsoft.com/office/drawing/2014/main" id="{1DD3F8B4-4B7B-F346-9B73-342027FD6E22}"/>
                </a:ext>
              </a:extLst>
            </p:cNvPr>
            <p:cNvGrpSpPr/>
            <p:nvPr/>
          </p:nvGrpSpPr>
          <p:grpSpPr>
            <a:xfrm>
              <a:off x="11020455" y="3358955"/>
              <a:ext cx="620742" cy="645712"/>
              <a:chOff x="8081132" y="3433115"/>
              <a:chExt cx="620616" cy="645582"/>
            </a:xfrm>
            <a:solidFill>
              <a:schemeClr val="accent4">
                <a:lumMod val="75000"/>
              </a:schemeClr>
            </a:solidFill>
          </p:grpSpPr>
          <p:sp>
            <p:nvSpPr>
              <p:cNvPr id="45" name="Freeform: Shape 189">
                <a:extLst>
                  <a:ext uri="{FF2B5EF4-FFF2-40B4-BE49-F238E27FC236}">
                    <a16:creationId xmlns:a16="http://schemas.microsoft.com/office/drawing/2014/main" id="{CEE8B191-0C97-E041-870B-04557CEFCD4B}"/>
                  </a:ext>
                </a:extLst>
              </p:cNvPr>
              <p:cNvSpPr/>
              <p:nvPr/>
            </p:nvSpPr>
            <p:spPr>
              <a:xfrm>
                <a:off x="8081132" y="3433115"/>
                <a:ext cx="620616" cy="645582"/>
              </a:xfrm>
              <a:custGeom>
                <a:avLst/>
                <a:gdLst>
                  <a:gd name="connsiteX0" fmla="*/ 475659 w 1071287"/>
                  <a:gd name="connsiteY0" fmla="*/ 16305 h 1069086"/>
                  <a:gd name="connsiteX1" fmla="*/ 554131 w 1071287"/>
                  <a:gd name="connsiteY1" fmla="*/ 15439 h 1069086"/>
                  <a:gd name="connsiteX2" fmla="*/ 1054456 w 1071287"/>
                  <a:gd name="connsiteY2" fmla="*/ 504143 h 1069086"/>
                  <a:gd name="connsiteX3" fmla="*/ 1055321 w 1071287"/>
                  <a:gd name="connsiteY3" fmla="*/ 582501 h 1069086"/>
                  <a:gd name="connsiteX4" fmla="*/ 595342 w 1071287"/>
                  <a:gd name="connsiteY4" fmla="*/ 1052062 h 1069086"/>
                  <a:gd name="connsiteX5" fmla="*/ 516870 w 1071287"/>
                  <a:gd name="connsiteY5" fmla="*/ 1052926 h 1069086"/>
                  <a:gd name="connsiteX6" fmla="*/ 16545 w 1071287"/>
                  <a:gd name="connsiteY6" fmla="*/ 564225 h 1069086"/>
                  <a:gd name="connsiteX7" fmla="*/ 15678 w 1071287"/>
                  <a:gd name="connsiteY7" fmla="*/ 485866 h 10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287" h="1069086">
                    <a:moveTo>
                      <a:pt x="475659" y="16305"/>
                    </a:moveTo>
                    <a:cubicBezTo>
                      <a:pt x="497089" y="-5572"/>
                      <a:pt x="532222" y="-5960"/>
                      <a:pt x="554131" y="15439"/>
                    </a:cubicBezTo>
                    <a:lnTo>
                      <a:pt x="1054456" y="504143"/>
                    </a:lnTo>
                    <a:cubicBezTo>
                      <a:pt x="1076365" y="525542"/>
                      <a:pt x="1076751" y="560624"/>
                      <a:pt x="1055321" y="582501"/>
                    </a:cubicBezTo>
                    <a:lnTo>
                      <a:pt x="595342" y="1052062"/>
                    </a:lnTo>
                    <a:cubicBezTo>
                      <a:pt x="573912" y="1073939"/>
                      <a:pt x="538779" y="1074325"/>
                      <a:pt x="516870" y="1052926"/>
                    </a:cubicBezTo>
                    <a:lnTo>
                      <a:pt x="16545" y="564225"/>
                    </a:lnTo>
                    <a:cubicBezTo>
                      <a:pt x="-5364" y="542825"/>
                      <a:pt x="-5752" y="507743"/>
                      <a:pt x="15678" y="485866"/>
                    </a:cubicBez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6" name="Grafikk 96">
                <a:extLst>
                  <a:ext uri="{FF2B5EF4-FFF2-40B4-BE49-F238E27FC236}">
                    <a16:creationId xmlns:a16="http://schemas.microsoft.com/office/drawing/2014/main" id="{35EA78F3-3A76-E842-8D56-3E1FCAEFFD80}"/>
                  </a:ext>
                </a:extLst>
              </p:cNvPr>
              <p:cNvGrpSpPr/>
              <p:nvPr/>
            </p:nvGrpSpPr>
            <p:grpSpPr>
              <a:xfrm>
                <a:off x="8242921" y="3563341"/>
                <a:ext cx="297040" cy="292994"/>
                <a:chOff x="5699572" y="3698661"/>
                <a:chExt cx="297040" cy="292994"/>
              </a:xfrm>
              <a:grpFill/>
            </p:grpSpPr>
            <p:sp>
              <p:nvSpPr>
                <p:cNvPr id="47" name="Freeform: Shape 191">
                  <a:extLst>
                    <a:ext uri="{FF2B5EF4-FFF2-40B4-BE49-F238E27FC236}">
                      <a16:creationId xmlns:a16="http://schemas.microsoft.com/office/drawing/2014/main" id="{9814EF21-712A-0A40-8F3D-CD317A73F767}"/>
                    </a:ext>
                  </a:extLst>
                </p:cNvPr>
                <p:cNvSpPr/>
                <p:nvPr/>
              </p:nvSpPr>
              <p:spPr>
                <a:xfrm>
                  <a:off x="5699572" y="3896790"/>
                  <a:ext cx="54445" cy="94864"/>
                </a:xfrm>
                <a:custGeom>
                  <a:avLst/>
                  <a:gdLst>
                    <a:gd name="connsiteX0" fmla="*/ -144 w 54445"/>
                    <a:gd name="connsiteY0" fmla="*/ 5430 h 94864"/>
                    <a:gd name="connsiteX1" fmla="*/ -144 w 54445"/>
                    <a:gd name="connsiteY1" fmla="*/ 61552 h 94864"/>
                    <a:gd name="connsiteX2" fmla="*/ 54301 w 54445"/>
                    <a:gd name="connsiteY2" fmla="*/ 94505 h 94864"/>
                    <a:gd name="connsiteX3" fmla="*/ 54301 w 54445"/>
                    <a:gd name="connsiteY3" fmla="*/ 32578 h 94864"/>
                    <a:gd name="connsiteX4" fmla="*/ -144 w 54445"/>
                    <a:gd name="connsiteY4" fmla="*/ -360 h 94864"/>
                    <a:gd name="connsiteX5" fmla="*/ -144 w 54445"/>
                    <a:gd name="connsiteY5" fmla="*/ 543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45" h="94864">
                      <a:moveTo>
                        <a:pt x="-144" y="5430"/>
                      </a:moveTo>
                      <a:lnTo>
                        <a:pt x="-144" y="61552"/>
                      </a:lnTo>
                      <a:lnTo>
                        <a:pt x="54301" y="94505"/>
                      </a:lnTo>
                      <a:lnTo>
                        <a:pt x="54301" y="32578"/>
                      </a:lnTo>
                      <a:lnTo>
                        <a:pt x="-144" y="-360"/>
                      </a:lnTo>
                      <a:lnTo>
                        <a:pt x="-144" y="5430"/>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Shape 192">
                  <a:extLst>
                    <a:ext uri="{FF2B5EF4-FFF2-40B4-BE49-F238E27FC236}">
                      <a16:creationId xmlns:a16="http://schemas.microsoft.com/office/drawing/2014/main" id="{3AED5A30-0A36-3240-92F3-207D66A9EE68}"/>
                    </a:ext>
                  </a:extLst>
                </p:cNvPr>
                <p:cNvSpPr/>
                <p:nvPr/>
              </p:nvSpPr>
              <p:spPr>
                <a:xfrm>
                  <a:off x="5942167" y="3896759"/>
                  <a:ext cx="54445" cy="94896"/>
                </a:xfrm>
                <a:custGeom>
                  <a:avLst/>
                  <a:gdLst>
                    <a:gd name="connsiteX0" fmla="*/ -144 w 54445"/>
                    <a:gd name="connsiteY0" fmla="*/ 94536 h 94896"/>
                    <a:gd name="connsiteX1" fmla="*/ 54301 w 54445"/>
                    <a:gd name="connsiteY1" fmla="*/ 61583 h 94896"/>
                    <a:gd name="connsiteX2" fmla="*/ 54301 w 54445"/>
                    <a:gd name="connsiteY2" fmla="*/ -360 h 94896"/>
                    <a:gd name="connsiteX3" fmla="*/ -144 w 54445"/>
                    <a:gd name="connsiteY3" fmla="*/ 32573 h 94896"/>
                    <a:gd name="connsiteX4" fmla="*/ -144 w 54445"/>
                    <a:gd name="connsiteY4" fmla="*/ 94536 h 9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94896">
                      <a:moveTo>
                        <a:pt x="-144" y="94536"/>
                      </a:moveTo>
                      <a:lnTo>
                        <a:pt x="54301" y="61583"/>
                      </a:lnTo>
                      <a:lnTo>
                        <a:pt x="54301" y="-360"/>
                      </a:lnTo>
                      <a:lnTo>
                        <a:pt x="-144" y="32573"/>
                      </a:lnTo>
                      <a:lnTo>
                        <a:pt x="-144" y="94536"/>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93">
                  <a:extLst>
                    <a:ext uri="{FF2B5EF4-FFF2-40B4-BE49-F238E27FC236}">
                      <a16:creationId xmlns:a16="http://schemas.microsoft.com/office/drawing/2014/main" id="{DCCF1C15-C639-F14B-A688-9B7B309C63EC}"/>
                    </a:ext>
                  </a:extLst>
                </p:cNvPr>
                <p:cNvSpPr/>
                <p:nvPr/>
              </p:nvSpPr>
              <p:spPr>
                <a:xfrm>
                  <a:off x="5790133" y="3741981"/>
                  <a:ext cx="54445" cy="94857"/>
                </a:xfrm>
                <a:custGeom>
                  <a:avLst/>
                  <a:gdLst>
                    <a:gd name="connsiteX0" fmla="*/ 14937 w 54445"/>
                    <a:gd name="connsiteY0" fmla="*/ 37312 h 94857"/>
                    <a:gd name="connsiteX1" fmla="*/ 21182 w 54445"/>
                    <a:gd name="connsiteY1" fmla="*/ 35899 h 94857"/>
                    <a:gd name="connsiteX2" fmla="*/ 35675 w 54445"/>
                    <a:gd name="connsiteY2" fmla="*/ 50363 h 94857"/>
                    <a:gd name="connsiteX3" fmla="*/ 27432 w 54445"/>
                    <a:gd name="connsiteY3" fmla="*/ 63423 h 94857"/>
                    <a:gd name="connsiteX4" fmla="*/ 13742 w 54445"/>
                    <a:gd name="connsiteY4" fmla="*/ 69954 h 94857"/>
                    <a:gd name="connsiteX5" fmla="*/ 54301 w 54445"/>
                    <a:gd name="connsiteY5" fmla="*/ 94498 h 94857"/>
                    <a:gd name="connsiteX6" fmla="*/ 54301 w 54445"/>
                    <a:gd name="connsiteY6" fmla="*/ 32576 h 94857"/>
                    <a:gd name="connsiteX7" fmla="*/ -144 w 54445"/>
                    <a:gd name="connsiteY7" fmla="*/ -360 h 94857"/>
                    <a:gd name="connsiteX8" fmla="*/ -144 w 54445"/>
                    <a:gd name="connsiteY8" fmla="*/ 44493 h 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57">
                      <a:moveTo>
                        <a:pt x="14937" y="37312"/>
                      </a:moveTo>
                      <a:cubicBezTo>
                        <a:pt x="16884" y="36376"/>
                        <a:pt x="19019" y="35894"/>
                        <a:pt x="21182" y="35899"/>
                      </a:cubicBezTo>
                      <a:cubicBezTo>
                        <a:pt x="29183" y="35897"/>
                        <a:pt x="35672" y="42374"/>
                        <a:pt x="35675" y="50363"/>
                      </a:cubicBezTo>
                      <a:cubicBezTo>
                        <a:pt x="35677" y="55938"/>
                        <a:pt x="32470" y="61019"/>
                        <a:pt x="27432" y="63423"/>
                      </a:cubicBezTo>
                      <a:lnTo>
                        <a:pt x="13742" y="69954"/>
                      </a:lnTo>
                      <a:lnTo>
                        <a:pt x="54301" y="94498"/>
                      </a:lnTo>
                      <a:lnTo>
                        <a:pt x="54301" y="32576"/>
                      </a:lnTo>
                      <a:lnTo>
                        <a:pt x="-144" y="-360"/>
                      </a:lnTo>
                      <a:lnTo>
                        <a:pt x="-144" y="44493"/>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94">
                  <a:extLst>
                    <a:ext uri="{FF2B5EF4-FFF2-40B4-BE49-F238E27FC236}">
                      <a16:creationId xmlns:a16="http://schemas.microsoft.com/office/drawing/2014/main" id="{0E5F982E-44EF-D245-8429-C68A81FC849D}"/>
                    </a:ext>
                  </a:extLst>
                </p:cNvPr>
                <p:cNvSpPr/>
                <p:nvPr/>
              </p:nvSpPr>
              <p:spPr>
                <a:xfrm>
                  <a:off x="5851606" y="3741945"/>
                  <a:ext cx="54445" cy="94893"/>
                </a:xfrm>
                <a:custGeom>
                  <a:avLst/>
                  <a:gdLst>
                    <a:gd name="connsiteX0" fmla="*/ -144 w 54445"/>
                    <a:gd name="connsiteY0" fmla="*/ 32576 h 94893"/>
                    <a:gd name="connsiteX1" fmla="*/ -144 w 54445"/>
                    <a:gd name="connsiteY1" fmla="*/ 94534 h 94893"/>
                    <a:gd name="connsiteX2" fmla="*/ 40427 w 54445"/>
                    <a:gd name="connsiteY2" fmla="*/ 69987 h 94893"/>
                    <a:gd name="connsiteX3" fmla="*/ 26737 w 54445"/>
                    <a:gd name="connsiteY3" fmla="*/ 63455 h 94893"/>
                    <a:gd name="connsiteX4" fmla="*/ 19924 w 54445"/>
                    <a:gd name="connsiteY4" fmla="*/ 44158 h 94893"/>
                    <a:gd name="connsiteX5" fmla="*/ 32975 w 54445"/>
                    <a:gd name="connsiteY5" fmla="*/ 35935 h 94893"/>
                    <a:gd name="connsiteX6" fmla="*/ 39225 w 54445"/>
                    <a:gd name="connsiteY6" fmla="*/ 37355 h 94893"/>
                    <a:gd name="connsiteX7" fmla="*/ 54301 w 54445"/>
                    <a:gd name="connsiteY7" fmla="*/ 44544 h 94893"/>
                    <a:gd name="connsiteX8" fmla="*/ 54301 w 54445"/>
                    <a:gd name="connsiteY8" fmla="*/ -360 h 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93">
                      <a:moveTo>
                        <a:pt x="-144" y="32576"/>
                      </a:moveTo>
                      <a:lnTo>
                        <a:pt x="-144" y="94534"/>
                      </a:lnTo>
                      <a:lnTo>
                        <a:pt x="40427" y="69987"/>
                      </a:lnTo>
                      <a:lnTo>
                        <a:pt x="26737" y="63455"/>
                      </a:lnTo>
                      <a:cubicBezTo>
                        <a:pt x="19521" y="60004"/>
                        <a:pt x="16469" y="51366"/>
                        <a:pt x="19924" y="44158"/>
                      </a:cubicBezTo>
                      <a:cubicBezTo>
                        <a:pt x="22330" y="39138"/>
                        <a:pt x="27403" y="35942"/>
                        <a:pt x="32975" y="35935"/>
                      </a:cubicBezTo>
                      <a:cubicBezTo>
                        <a:pt x="35139" y="35933"/>
                        <a:pt x="37276" y="36417"/>
                        <a:pt x="39225" y="37355"/>
                      </a:cubicBezTo>
                      <a:lnTo>
                        <a:pt x="54301" y="44544"/>
                      </a:lnTo>
                      <a:lnTo>
                        <a:pt x="54301" y="-360"/>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95">
                  <a:extLst>
                    <a:ext uri="{FF2B5EF4-FFF2-40B4-BE49-F238E27FC236}">
                      <a16:creationId xmlns:a16="http://schemas.microsoft.com/office/drawing/2014/main" id="{90342DAE-C92B-D24E-A993-81A6D4B04C9C}"/>
                    </a:ext>
                  </a:extLst>
                </p:cNvPr>
                <p:cNvSpPr/>
                <p:nvPr/>
              </p:nvSpPr>
              <p:spPr>
                <a:xfrm>
                  <a:off x="5790133" y="3698661"/>
                  <a:ext cx="115917" cy="70152"/>
                </a:xfrm>
                <a:custGeom>
                  <a:avLst/>
                  <a:gdLst>
                    <a:gd name="connsiteX0" fmla="*/ 84075 w 115917"/>
                    <a:gd name="connsiteY0" fmla="*/ 53903 h 70152"/>
                    <a:gd name="connsiteX1" fmla="*/ 90835 w 115917"/>
                    <a:gd name="connsiteY1" fmla="*/ 49799 h 70152"/>
                    <a:gd name="connsiteX2" fmla="*/ 115774 w 115917"/>
                    <a:gd name="connsiteY2" fmla="*/ 34715 h 70152"/>
                    <a:gd name="connsiteX3" fmla="*/ 57815 w 115917"/>
                    <a:gd name="connsiteY3" fmla="*/ -360 h 70152"/>
                    <a:gd name="connsiteX4" fmla="*/ 32876 w 115917"/>
                    <a:gd name="connsiteY4" fmla="*/ 14724 h 70152"/>
                    <a:gd name="connsiteX5" fmla="*/ 26116 w 115917"/>
                    <a:gd name="connsiteY5" fmla="*/ 18826 h 70152"/>
                    <a:gd name="connsiteX6" fmla="*/ -144 w 115917"/>
                    <a:gd name="connsiteY6" fmla="*/ 34715 h 70152"/>
                    <a:gd name="connsiteX7" fmla="*/ 57815 w 115917"/>
                    <a:gd name="connsiteY7" fmla="*/ 69792 h 70152"/>
                    <a:gd name="connsiteX8" fmla="*/ 84075 w 115917"/>
                    <a:gd name="connsiteY8" fmla="*/ 53903 h 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7" h="70152">
                      <a:moveTo>
                        <a:pt x="84075" y="53903"/>
                      </a:moveTo>
                      <a:lnTo>
                        <a:pt x="90835" y="49799"/>
                      </a:lnTo>
                      <a:lnTo>
                        <a:pt x="115774" y="34715"/>
                      </a:lnTo>
                      <a:lnTo>
                        <a:pt x="57815" y="-360"/>
                      </a:lnTo>
                      <a:lnTo>
                        <a:pt x="32876" y="14724"/>
                      </a:lnTo>
                      <a:lnTo>
                        <a:pt x="26116" y="18826"/>
                      </a:lnTo>
                      <a:lnTo>
                        <a:pt x="-144" y="34715"/>
                      </a:lnTo>
                      <a:lnTo>
                        <a:pt x="57815" y="69792"/>
                      </a:lnTo>
                      <a:lnTo>
                        <a:pt x="84075" y="53903"/>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52" name="Freeform: Shape 196">
                  <a:extLst>
                    <a:ext uri="{FF2B5EF4-FFF2-40B4-BE49-F238E27FC236}">
                      <a16:creationId xmlns:a16="http://schemas.microsoft.com/office/drawing/2014/main" id="{2BEFF31C-96BB-AD43-9500-4B7D99287515}"/>
                    </a:ext>
                  </a:extLst>
                </p:cNvPr>
                <p:cNvSpPr/>
                <p:nvPr/>
              </p:nvSpPr>
              <p:spPr>
                <a:xfrm>
                  <a:off x="5699572" y="3862241"/>
                  <a:ext cx="115917" cy="61410"/>
                </a:xfrm>
                <a:custGeom>
                  <a:avLst/>
                  <a:gdLst>
                    <a:gd name="connsiteX0" fmla="*/ 90835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61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5"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61"/>
                      </a:lnTo>
                      <a:lnTo>
                        <a:pt x="26116" y="10048"/>
                      </a:lnTo>
                      <a:lnTo>
                        <a:pt x="-144" y="25964"/>
                      </a:lnTo>
                      <a:lnTo>
                        <a:pt x="57815" y="61050"/>
                      </a:lnTo>
                      <a:lnTo>
                        <a:pt x="84075" y="45135"/>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Freeform: Shape 197">
                  <a:extLst>
                    <a:ext uri="{FF2B5EF4-FFF2-40B4-BE49-F238E27FC236}">
                      <a16:creationId xmlns:a16="http://schemas.microsoft.com/office/drawing/2014/main" id="{A4E96D95-34C5-304E-AB90-81F25D080B14}"/>
                    </a:ext>
                  </a:extLst>
                </p:cNvPr>
                <p:cNvSpPr/>
                <p:nvPr/>
              </p:nvSpPr>
              <p:spPr>
                <a:xfrm>
                  <a:off x="5880694" y="3862241"/>
                  <a:ext cx="115917" cy="61410"/>
                </a:xfrm>
                <a:custGeom>
                  <a:avLst/>
                  <a:gdLst>
                    <a:gd name="connsiteX0" fmla="*/ 90832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56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2"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56"/>
                      </a:lnTo>
                      <a:lnTo>
                        <a:pt x="26116" y="10048"/>
                      </a:lnTo>
                      <a:lnTo>
                        <a:pt x="-144" y="25964"/>
                      </a:lnTo>
                      <a:lnTo>
                        <a:pt x="57815" y="61050"/>
                      </a:lnTo>
                      <a:lnTo>
                        <a:pt x="84075" y="45135"/>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98">
                  <a:extLst>
                    <a:ext uri="{FF2B5EF4-FFF2-40B4-BE49-F238E27FC236}">
                      <a16:creationId xmlns:a16="http://schemas.microsoft.com/office/drawing/2014/main" id="{22FD6FC8-1D02-F444-B50B-73141D00D83F}"/>
                    </a:ext>
                  </a:extLst>
                </p:cNvPr>
                <p:cNvSpPr/>
                <p:nvPr/>
              </p:nvSpPr>
              <p:spPr>
                <a:xfrm>
                  <a:off x="5880694" y="3896790"/>
                  <a:ext cx="54445" cy="94864"/>
                </a:xfrm>
                <a:custGeom>
                  <a:avLst/>
                  <a:gdLst>
                    <a:gd name="connsiteX0" fmla="*/ -144 w 54445"/>
                    <a:gd name="connsiteY0" fmla="*/ 5430 h 94864"/>
                    <a:gd name="connsiteX1" fmla="*/ -144 w 54445"/>
                    <a:gd name="connsiteY1" fmla="*/ 46565 h 94864"/>
                    <a:gd name="connsiteX2" fmla="*/ 10390 w 54445"/>
                    <a:gd name="connsiteY2" fmla="*/ 40109 h 94864"/>
                    <a:gd name="connsiteX3" fmla="*/ 30321 w 54445"/>
                    <a:gd name="connsiteY3" fmla="*/ 44874 h 94864"/>
                    <a:gd name="connsiteX4" fmla="*/ 25549 w 54445"/>
                    <a:gd name="connsiteY4" fmla="*/ 64776 h 94864"/>
                    <a:gd name="connsiteX5" fmla="*/ 15432 w 54445"/>
                    <a:gd name="connsiteY5" fmla="*/ 70993 h 94864"/>
                    <a:gd name="connsiteX6" fmla="*/ 54301 w 54445"/>
                    <a:gd name="connsiteY6" fmla="*/ 94505 h 94864"/>
                    <a:gd name="connsiteX7" fmla="*/ 54301 w 54445"/>
                    <a:gd name="connsiteY7" fmla="*/ 32578 h 94864"/>
                    <a:gd name="connsiteX8" fmla="*/ -144 w 54445"/>
                    <a:gd name="connsiteY8" fmla="*/ -36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64">
                      <a:moveTo>
                        <a:pt x="-144" y="5430"/>
                      </a:moveTo>
                      <a:lnTo>
                        <a:pt x="-144" y="46565"/>
                      </a:lnTo>
                      <a:lnTo>
                        <a:pt x="10390" y="40109"/>
                      </a:lnTo>
                      <a:cubicBezTo>
                        <a:pt x="17210" y="35928"/>
                        <a:pt x="26133" y="38062"/>
                        <a:pt x="30321" y="44874"/>
                      </a:cubicBezTo>
                      <a:cubicBezTo>
                        <a:pt x="34508" y="51684"/>
                        <a:pt x="32371" y="60595"/>
                        <a:pt x="25549" y="64776"/>
                      </a:cubicBezTo>
                      <a:lnTo>
                        <a:pt x="15432" y="70993"/>
                      </a:lnTo>
                      <a:lnTo>
                        <a:pt x="54301" y="94505"/>
                      </a:lnTo>
                      <a:lnTo>
                        <a:pt x="54301" y="32578"/>
                      </a:lnTo>
                      <a:lnTo>
                        <a:pt x="-144" y="-360"/>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99">
                  <a:extLst>
                    <a:ext uri="{FF2B5EF4-FFF2-40B4-BE49-F238E27FC236}">
                      <a16:creationId xmlns:a16="http://schemas.microsoft.com/office/drawing/2014/main" id="{560ED38B-7DAC-C040-A6DD-93F3AF2708BF}"/>
                    </a:ext>
                  </a:extLst>
                </p:cNvPr>
                <p:cNvSpPr/>
                <p:nvPr/>
              </p:nvSpPr>
              <p:spPr>
                <a:xfrm>
                  <a:off x="5761045" y="3896759"/>
                  <a:ext cx="54445" cy="94896"/>
                </a:xfrm>
                <a:custGeom>
                  <a:avLst/>
                  <a:gdLst>
                    <a:gd name="connsiteX0" fmla="*/ 28314 w 54445"/>
                    <a:gd name="connsiteY0" fmla="*/ 63175 h 94896"/>
                    <a:gd name="connsiteX1" fmla="*/ 24179 w 54445"/>
                    <a:gd name="connsiteY1" fmla="*/ 43133 h 94896"/>
                    <a:gd name="connsiteX2" fmla="*/ 44064 w 54445"/>
                    <a:gd name="connsiteY2" fmla="*/ 38884 h 94896"/>
                    <a:gd name="connsiteX3" fmla="*/ 54301 w 54445"/>
                    <a:gd name="connsiteY3" fmla="*/ 45504 h 94896"/>
                    <a:gd name="connsiteX4" fmla="*/ 54301 w 54445"/>
                    <a:gd name="connsiteY4" fmla="*/ -360 h 94896"/>
                    <a:gd name="connsiteX5" fmla="*/ -144 w 54445"/>
                    <a:gd name="connsiteY5" fmla="*/ 32573 h 94896"/>
                    <a:gd name="connsiteX6" fmla="*/ -144 w 54445"/>
                    <a:gd name="connsiteY6" fmla="*/ 94536 h 94896"/>
                    <a:gd name="connsiteX7" fmla="*/ 39604 w 54445"/>
                    <a:gd name="connsiteY7" fmla="*/ 70477 h 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45" h="94896">
                      <a:moveTo>
                        <a:pt x="28314" y="63175"/>
                      </a:moveTo>
                      <a:cubicBezTo>
                        <a:pt x="21629" y="58781"/>
                        <a:pt x="19779" y="49808"/>
                        <a:pt x="24179" y="43133"/>
                      </a:cubicBezTo>
                      <a:cubicBezTo>
                        <a:pt x="28531" y="36531"/>
                        <a:pt x="37387" y="34640"/>
                        <a:pt x="44064" y="38884"/>
                      </a:cubicBezTo>
                      <a:lnTo>
                        <a:pt x="54301" y="45504"/>
                      </a:lnTo>
                      <a:lnTo>
                        <a:pt x="54301" y="-360"/>
                      </a:lnTo>
                      <a:lnTo>
                        <a:pt x="-144" y="32573"/>
                      </a:lnTo>
                      <a:lnTo>
                        <a:pt x="-144" y="94536"/>
                      </a:lnTo>
                      <a:lnTo>
                        <a:pt x="39604" y="70477"/>
                      </a:ln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200">
                  <a:extLst>
                    <a:ext uri="{FF2B5EF4-FFF2-40B4-BE49-F238E27FC236}">
                      <a16:creationId xmlns:a16="http://schemas.microsoft.com/office/drawing/2014/main" id="{9A7AA2AF-3DFB-2A46-807D-D2E69B8C1238}"/>
                    </a:ext>
                  </a:extLst>
                </p:cNvPr>
                <p:cNvSpPr/>
                <p:nvPr/>
              </p:nvSpPr>
              <p:spPr>
                <a:xfrm>
                  <a:off x="5790033" y="3940850"/>
                  <a:ext cx="116019" cy="47187"/>
                </a:xfrm>
                <a:custGeom>
                  <a:avLst/>
                  <a:gdLst>
                    <a:gd name="connsiteX0" fmla="*/ 57691 w 116019"/>
                    <a:gd name="connsiteY0" fmla="*/ 46828 h 47187"/>
                    <a:gd name="connsiteX1" fmla="*/ 53752 w 116019"/>
                    <a:gd name="connsiteY1" fmla="*/ 45665 h 47187"/>
                    <a:gd name="connsiteX2" fmla="*/ 3265 w 116019"/>
                    <a:gd name="connsiteY2" fmla="*/ 13012 h 47187"/>
                    <a:gd name="connsiteX3" fmla="*/ 956 w 116019"/>
                    <a:gd name="connsiteY3" fmla="*/ 3043 h 47187"/>
                    <a:gd name="connsiteX4" fmla="*/ 10940 w 116019"/>
                    <a:gd name="connsiteY4" fmla="*/ 740 h 47187"/>
                    <a:gd name="connsiteX5" fmla="*/ 11138 w 116019"/>
                    <a:gd name="connsiteY5" fmla="*/ 868 h 47187"/>
                    <a:gd name="connsiteX6" fmla="*/ 57797 w 116019"/>
                    <a:gd name="connsiteY6" fmla="*/ 31042 h 47187"/>
                    <a:gd name="connsiteX7" fmla="*/ 104840 w 116019"/>
                    <a:gd name="connsiteY7" fmla="*/ 2216 h 47187"/>
                    <a:gd name="connsiteX8" fmla="*/ 114804 w 116019"/>
                    <a:gd name="connsiteY8" fmla="*/ 4601 h 47187"/>
                    <a:gd name="connsiteX9" fmla="*/ 112418 w 116019"/>
                    <a:gd name="connsiteY9" fmla="*/ 14550 h 47187"/>
                    <a:gd name="connsiteX10" fmla="*/ 61475 w 116019"/>
                    <a:gd name="connsiteY10" fmla="*/ 45760 h 47187"/>
                    <a:gd name="connsiteX11" fmla="*/ 57691 w 116019"/>
                    <a:gd name="connsiteY11" fmla="*/ 46828 h 4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19" h="47187">
                      <a:moveTo>
                        <a:pt x="57691" y="46828"/>
                      </a:moveTo>
                      <a:cubicBezTo>
                        <a:pt x="56292" y="46828"/>
                        <a:pt x="54926" y="46425"/>
                        <a:pt x="53752" y="45665"/>
                      </a:cubicBezTo>
                      <a:lnTo>
                        <a:pt x="3265" y="13012"/>
                      </a:lnTo>
                      <a:cubicBezTo>
                        <a:pt x="-131" y="10894"/>
                        <a:pt x="-1162" y="6431"/>
                        <a:pt x="956" y="3043"/>
                      </a:cubicBezTo>
                      <a:cubicBezTo>
                        <a:pt x="3077" y="-345"/>
                        <a:pt x="7547" y="-1377"/>
                        <a:pt x="10940" y="740"/>
                      </a:cubicBezTo>
                      <a:cubicBezTo>
                        <a:pt x="11007" y="781"/>
                        <a:pt x="11072" y="824"/>
                        <a:pt x="11138" y="868"/>
                      </a:cubicBezTo>
                      <a:lnTo>
                        <a:pt x="57797" y="31042"/>
                      </a:lnTo>
                      <a:lnTo>
                        <a:pt x="104840" y="2216"/>
                      </a:lnTo>
                      <a:cubicBezTo>
                        <a:pt x="108250" y="127"/>
                        <a:pt x="112713" y="1196"/>
                        <a:pt x="114804" y="4601"/>
                      </a:cubicBezTo>
                      <a:cubicBezTo>
                        <a:pt x="116898" y="8006"/>
                        <a:pt x="115828" y="12462"/>
                        <a:pt x="112418" y="14550"/>
                      </a:cubicBezTo>
                      <a:lnTo>
                        <a:pt x="61475" y="45760"/>
                      </a:lnTo>
                      <a:cubicBezTo>
                        <a:pt x="60338" y="46459"/>
                        <a:pt x="59026" y="46828"/>
                        <a:pt x="57691" y="46828"/>
                      </a:cubicBez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1">
                  <a:extLst>
                    <a:ext uri="{FF2B5EF4-FFF2-40B4-BE49-F238E27FC236}">
                      <a16:creationId xmlns:a16="http://schemas.microsoft.com/office/drawing/2014/main" id="{32A5AE0F-0E7A-B24D-8514-A9B7B6B128EF}"/>
                    </a:ext>
                  </a:extLst>
                </p:cNvPr>
                <p:cNvSpPr/>
                <p:nvPr/>
              </p:nvSpPr>
              <p:spPr>
                <a:xfrm>
                  <a:off x="5750286" y="3785470"/>
                  <a:ext cx="68421" cy="100265"/>
                </a:xfrm>
                <a:custGeom>
                  <a:avLst/>
                  <a:gdLst>
                    <a:gd name="connsiteX0" fmla="*/ 14346 w 68421"/>
                    <a:gd name="connsiteY0" fmla="*/ 92671 h 100265"/>
                    <a:gd name="connsiteX1" fmla="*/ 14346 w 68421"/>
                    <a:gd name="connsiteY1" fmla="*/ 37166 h 100265"/>
                    <a:gd name="connsiteX2" fmla="*/ 64154 w 68421"/>
                    <a:gd name="connsiteY2" fmla="*/ 13409 h 100265"/>
                    <a:gd name="connsiteX3" fmla="*/ 67569 w 68421"/>
                    <a:gd name="connsiteY3" fmla="*/ 3758 h 100265"/>
                    <a:gd name="connsiteX4" fmla="*/ 57907 w 68421"/>
                    <a:gd name="connsiteY4" fmla="*/ 348 h 100265"/>
                    <a:gd name="connsiteX5" fmla="*/ 3981 w 68421"/>
                    <a:gd name="connsiteY5" fmla="*/ 26078 h 100265"/>
                    <a:gd name="connsiteX6" fmla="*/ -144 w 68421"/>
                    <a:gd name="connsiteY6" fmla="*/ 32604 h 100265"/>
                    <a:gd name="connsiteX7" fmla="*/ -144 w 68421"/>
                    <a:gd name="connsiteY7" fmla="*/ 92671 h 100265"/>
                    <a:gd name="connsiteX8" fmla="*/ 7101 w 68421"/>
                    <a:gd name="connsiteY8" fmla="*/ 99906 h 100265"/>
                    <a:gd name="connsiteX9" fmla="*/ 14346 w 68421"/>
                    <a:gd name="connsiteY9" fmla="*/ 92671 h 10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65">
                      <a:moveTo>
                        <a:pt x="14346" y="92671"/>
                      </a:moveTo>
                      <a:lnTo>
                        <a:pt x="14346" y="37166"/>
                      </a:lnTo>
                      <a:lnTo>
                        <a:pt x="64154" y="13409"/>
                      </a:lnTo>
                      <a:cubicBezTo>
                        <a:pt x="67765" y="11684"/>
                        <a:pt x="69293" y="7365"/>
                        <a:pt x="67569" y="3758"/>
                      </a:cubicBezTo>
                      <a:cubicBezTo>
                        <a:pt x="65842" y="153"/>
                        <a:pt x="61517" y="-1374"/>
                        <a:pt x="57907" y="348"/>
                      </a:cubicBezTo>
                      <a:lnTo>
                        <a:pt x="3981" y="26078"/>
                      </a:lnTo>
                      <a:cubicBezTo>
                        <a:pt x="1462" y="27279"/>
                        <a:pt x="-142" y="29816"/>
                        <a:pt x="-144" y="32604"/>
                      </a:cubicBezTo>
                      <a:lnTo>
                        <a:pt x="-144" y="92671"/>
                      </a:lnTo>
                      <a:cubicBezTo>
                        <a:pt x="-144" y="96667"/>
                        <a:pt x="3099" y="99906"/>
                        <a:pt x="7101" y="99906"/>
                      </a:cubicBezTo>
                      <a:cubicBezTo>
                        <a:pt x="11102" y="99906"/>
                        <a:pt x="14346" y="96667"/>
                        <a:pt x="14346" y="92671"/>
                      </a:cubicBez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02">
                  <a:extLst>
                    <a:ext uri="{FF2B5EF4-FFF2-40B4-BE49-F238E27FC236}">
                      <a16:creationId xmlns:a16="http://schemas.microsoft.com/office/drawing/2014/main" id="{2B421FD3-20E2-3D48-ACF4-2D0E7E7C04D2}"/>
                    </a:ext>
                  </a:extLst>
                </p:cNvPr>
                <p:cNvSpPr/>
                <p:nvPr/>
              </p:nvSpPr>
              <p:spPr>
                <a:xfrm>
                  <a:off x="5877476" y="3785489"/>
                  <a:ext cx="68421" cy="100246"/>
                </a:xfrm>
                <a:custGeom>
                  <a:avLst/>
                  <a:gdLst>
                    <a:gd name="connsiteX0" fmla="*/ 68278 w 68421"/>
                    <a:gd name="connsiteY0" fmla="*/ 92652 h 100246"/>
                    <a:gd name="connsiteX1" fmla="*/ 68278 w 68421"/>
                    <a:gd name="connsiteY1" fmla="*/ 32585 h 100246"/>
                    <a:gd name="connsiteX2" fmla="*/ 64156 w 68421"/>
                    <a:gd name="connsiteY2" fmla="*/ 26074 h 100246"/>
                    <a:gd name="connsiteX3" fmla="*/ 10227 w 68421"/>
                    <a:gd name="connsiteY3" fmla="*/ 348 h 100246"/>
                    <a:gd name="connsiteX4" fmla="*/ 565 w 68421"/>
                    <a:gd name="connsiteY4" fmla="*/ 3758 h 100246"/>
                    <a:gd name="connsiteX5" fmla="*/ 3980 w 68421"/>
                    <a:gd name="connsiteY5" fmla="*/ 13407 h 100246"/>
                    <a:gd name="connsiteX6" fmla="*/ 53788 w 68421"/>
                    <a:gd name="connsiteY6" fmla="*/ 37147 h 100246"/>
                    <a:gd name="connsiteX7" fmla="*/ 53788 w 68421"/>
                    <a:gd name="connsiteY7" fmla="*/ 92652 h 100246"/>
                    <a:gd name="connsiteX8" fmla="*/ 61033 w 68421"/>
                    <a:gd name="connsiteY8" fmla="*/ 99887 h 100246"/>
                    <a:gd name="connsiteX9" fmla="*/ 68278 w 68421"/>
                    <a:gd name="connsiteY9" fmla="*/ 92652 h 1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46">
                      <a:moveTo>
                        <a:pt x="68278" y="92652"/>
                      </a:moveTo>
                      <a:lnTo>
                        <a:pt x="68278" y="32585"/>
                      </a:lnTo>
                      <a:cubicBezTo>
                        <a:pt x="68271" y="29805"/>
                        <a:pt x="66670" y="27273"/>
                        <a:pt x="64156" y="26074"/>
                      </a:cubicBezTo>
                      <a:lnTo>
                        <a:pt x="10227" y="348"/>
                      </a:lnTo>
                      <a:cubicBezTo>
                        <a:pt x="6617" y="-1373"/>
                        <a:pt x="2292" y="151"/>
                        <a:pt x="565" y="3758"/>
                      </a:cubicBezTo>
                      <a:cubicBezTo>
                        <a:pt x="-1159" y="7363"/>
                        <a:pt x="369" y="11685"/>
                        <a:pt x="3980" y="13407"/>
                      </a:cubicBezTo>
                      <a:lnTo>
                        <a:pt x="53788" y="37147"/>
                      </a:lnTo>
                      <a:lnTo>
                        <a:pt x="53788" y="92652"/>
                      </a:lnTo>
                      <a:cubicBezTo>
                        <a:pt x="53788" y="96648"/>
                        <a:pt x="57031" y="99887"/>
                        <a:pt x="61033" y="99887"/>
                      </a:cubicBezTo>
                      <a:cubicBezTo>
                        <a:pt x="65035" y="99887"/>
                        <a:pt x="68278" y="96648"/>
                        <a:pt x="68278" y="92652"/>
                      </a:cubicBezTo>
                      <a:close/>
                    </a:path>
                  </a:pathLst>
                </a:custGeom>
                <a:grp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59" name="TextBox 49">
              <a:extLst>
                <a:ext uri="{FF2B5EF4-FFF2-40B4-BE49-F238E27FC236}">
                  <a16:creationId xmlns:a16="http://schemas.microsoft.com/office/drawing/2014/main" id="{0B096110-C389-194A-847D-E3EFBA3FEE2E}"/>
                </a:ext>
              </a:extLst>
            </p:cNvPr>
            <p:cNvSpPr txBox="1"/>
            <p:nvPr/>
          </p:nvSpPr>
          <p:spPr>
            <a:xfrm>
              <a:off x="10169579" y="4030354"/>
              <a:ext cx="1037169" cy="280966"/>
            </a:xfrm>
            <a:prstGeom prst="rect">
              <a:avLst/>
            </a:prstGeom>
            <a:ln w="6350">
              <a:noFill/>
              <a:miter lim="800000"/>
            </a:ln>
          </p:spPr>
          <p:txBody>
            <a:bodyPr vert="horz" wrap="square" lIns="0" tIns="0" rIns="0" bIns="0" rtlCol="0">
              <a:noAutofit/>
            </a:bodyPr>
            <a:lstStyle/>
            <a:p>
              <a:pPr marL="0" marR="0" lvl="0" indent="0" algn="ctr" defTabSz="914492"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Power &amp;</a:t>
              </a:r>
            </a:p>
            <a:p>
              <a:pPr marL="0" marR="0" lvl="0" indent="0" algn="ctr" defTabSz="914492" rtl="0" eaLnBrk="1" fontAlgn="auto" latinLnBrk="0" hangingPunct="1">
                <a:lnSpc>
                  <a:spcPct val="100000"/>
                </a:lnSpc>
                <a:spcBef>
                  <a:spcPts val="300"/>
                </a:spcBef>
                <a:spcAft>
                  <a:spcPts val="300"/>
                </a:spcAft>
                <a:buClrTx/>
                <a:buSzTx/>
                <a:buFontTx/>
                <a:buNone/>
                <a:tabLst/>
                <a:defRPr/>
              </a:pPr>
              <a:r>
                <a:rPr lang="en-US" sz="1200" dirty="0">
                  <a:solidFill>
                    <a:prstClr val="white"/>
                  </a:solidFill>
                  <a:latin typeface="Calibri"/>
                </a:rPr>
                <a:t>Utilities</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49">
              <a:extLst>
                <a:ext uri="{FF2B5EF4-FFF2-40B4-BE49-F238E27FC236}">
                  <a16:creationId xmlns:a16="http://schemas.microsoft.com/office/drawing/2014/main" id="{B4F714F1-CFD3-9A42-B8FE-1326E0235776}"/>
                </a:ext>
              </a:extLst>
            </p:cNvPr>
            <p:cNvSpPr txBox="1"/>
            <p:nvPr/>
          </p:nvSpPr>
          <p:spPr>
            <a:xfrm>
              <a:off x="10806585" y="4042096"/>
              <a:ext cx="1037169" cy="280966"/>
            </a:xfrm>
            <a:prstGeom prst="rect">
              <a:avLst/>
            </a:prstGeom>
            <a:ln w="6350">
              <a:noFill/>
              <a:miter lim="800000"/>
            </a:ln>
          </p:spPr>
          <p:txBody>
            <a:bodyPr vert="horz" wrap="square" lIns="0" tIns="0" rIns="0" bIns="0" rtlCol="0" anchor="t">
              <a:noAutofit/>
            </a:bodyPr>
            <a:lstStyle/>
            <a:p>
              <a:pPr marL="0" marR="0" lvl="0" indent="0" algn="ctr" defTabSz="914492"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Asset 3</a:t>
              </a:r>
              <a:endParaRPr kumimoji="0" lang="nb-NO"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188">
              <a:extLst>
                <a:ext uri="{FF2B5EF4-FFF2-40B4-BE49-F238E27FC236}">
                  <a16:creationId xmlns:a16="http://schemas.microsoft.com/office/drawing/2014/main" id="{09275748-D9DB-B74C-9804-F774C01222C9}"/>
                </a:ext>
              </a:extLst>
            </p:cNvPr>
            <p:cNvGrpSpPr/>
            <p:nvPr/>
          </p:nvGrpSpPr>
          <p:grpSpPr>
            <a:xfrm>
              <a:off x="9667033" y="3353463"/>
              <a:ext cx="620742" cy="645712"/>
              <a:chOff x="8081132" y="3433115"/>
              <a:chExt cx="620616" cy="645582"/>
            </a:xfrm>
          </p:grpSpPr>
          <p:sp>
            <p:nvSpPr>
              <p:cNvPr id="64" name="Freeform: Shape 189">
                <a:extLst>
                  <a:ext uri="{FF2B5EF4-FFF2-40B4-BE49-F238E27FC236}">
                    <a16:creationId xmlns:a16="http://schemas.microsoft.com/office/drawing/2014/main" id="{6850FE27-091E-184F-AC6B-21D442E2D53D}"/>
                  </a:ext>
                </a:extLst>
              </p:cNvPr>
              <p:cNvSpPr/>
              <p:nvPr/>
            </p:nvSpPr>
            <p:spPr>
              <a:xfrm>
                <a:off x="8081132" y="3433115"/>
                <a:ext cx="620616" cy="645582"/>
              </a:xfrm>
              <a:custGeom>
                <a:avLst/>
                <a:gdLst>
                  <a:gd name="connsiteX0" fmla="*/ 475659 w 1071287"/>
                  <a:gd name="connsiteY0" fmla="*/ 16305 h 1069086"/>
                  <a:gd name="connsiteX1" fmla="*/ 554131 w 1071287"/>
                  <a:gd name="connsiteY1" fmla="*/ 15439 h 1069086"/>
                  <a:gd name="connsiteX2" fmla="*/ 1054456 w 1071287"/>
                  <a:gd name="connsiteY2" fmla="*/ 504143 h 1069086"/>
                  <a:gd name="connsiteX3" fmla="*/ 1055321 w 1071287"/>
                  <a:gd name="connsiteY3" fmla="*/ 582501 h 1069086"/>
                  <a:gd name="connsiteX4" fmla="*/ 595342 w 1071287"/>
                  <a:gd name="connsiteY4" fmla="*/ 1052062 h 1069086"/>
                  <a:gd name="connsiteX5" fmla="*/ 516870 w 1071287"/>
                  <a:gd name="connsiteY5" fmla="*/ 1052926 h 1069086"/>
                  <a:gd name="connsiteX6" fmla="*/ 16545 w 1071287"/>
                  <a:gd name="connsiteY6" fmla="*/ 564225 h 1069086"/>
                  <a:gd name="connsiteX7" fmla="*/ 15678 w 1071287"/>
                  <a:gd name="connsiteY7" fmla="*/ 485866 h 10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287" h="1069086">
                    <a:moveTo>
                      <a:pt x="475659" y="16305"/>
                    </a:moveTo>
                    <a:cubicBezTo>
                      <a:pt x="497089" y="-5572"/>
                      <a:pt x="532222" y="-5960"/>
                      <a:pt x="554131" y="15439"/>
                    </a:cubicBezTo>
                    <a:lnTo>
                      <a:pt x="1054456" y="504143"/>
                    </a:lnTo>
                    <a:cubicBezTo>
                      <a:pt x="1076365" y="525542"/>
                      <a:pt x="1076751" y="560624"/>
                      <a:pt x="1055321" y="582501"/>
                    </a:cubicBezTo>
                    <a:lnTo>
                      <a:pt x="595342" y="1052062"/>
                    </a:lnTo>
                    <a:cubicBezTo>
                      <a:pt x="573912" y="1073939"/>
                      <a:pt x="538779" y="1074325"/>
                      <a:pt x="516870" y="1052926"/>
                    </a:cubicBezTo>
                    <a:lnTo>
                      <a:pt x="16545" y="564225"/>
                    </a:lnTo>
                    <a:cubicBezTo>
                      <a:pt x="-5364" y="542825"/>
                      <a:pt x="-5752" y="507743"/>
                      <a:pt x="15678" y="485866"/>
                    </a:cubicBezTo>
                    <a:close/>
                  </a:path>
                </a:pathLst>
              </a:custGeom>
              <a:solidFill>
                <a:schemeClr val="accent6">
                  <a:lumMod val="75000"/>
                </a:schemeClr>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65" name="Grafikk 96">
                <a:extLst>
                  <a:ext uri="{FF2B5EF4-FFF2-40B4-BE49-F238E27FC236}">
                    <a16:creationId xmlns:a16="http://schemas.microsoft.com/office/drawing/2014/main" id="{78D7D632-CD9C-5140-AF58-8455093A6769}"/>
                  </a:ext>
                </a:extLst>
              </p:cNvPr>
              <p:cNvGrpSpPr/>
              <p:nvPr/>
            </p:nvGrpSpPr>
            <p:grpSpPr>
              <a:xfrm>
                <a:off x="8242921" y="3563341"/>
                <a:ext cx="297040" cy="292994"/>
                <a:chOff x="5699572" y="3698661"/>
                <a:chExt cx="297040" cy="292994"/>
              </a:xfrm>
              <a:solidFill>
                <a:srgbClr val="FFFFFF"/>
              </a:solidFill>
            </p:grpSpPr>
            <p:sp>
              <p:nvSpPr>
                <p:cNvPr id="66" name="Freeform: Shape 191">
                  <a:extLst>
                    <a:ext uri="{FF2B5EF4-FFF2-40B4-BE49-F238E27FC236}">
                      <a16:creationId xmlns:a16="http://schemas.microsoft.com/office/drawing/2014/main" id="{2F097A00-D571-C64A-8C9A-909C34F728B7}"/>
                    </a:ext>
                  </a:extLst>
                </p:cNvPr>
                <p:cNvSpPr/>
                <p:nvPr/>
              </p:nvSpPr>
              <p:spPr>
                <a:xfrm>
                  <a:off x="5699572" y="3896790"/>
                  <a:ext cx="54445" cy="94864"/>
                </a:xfrm>
                <a:custGeom>
                  <a:avLst/>
                  <a:gdLst>
                    <a:gd name="connsiteX0" fmla="*/ -144 w 54445"/>
                    <a:gd name="connsiteY0" fmla="*/ 5430 h 94864"/>
                    <a:gd name="connsiteX1" fmla="*/ -144 w 54445"/>
                    <a:gd name="connsiteY1" fmla="*/ 61552 h 94864"/>
                    <a:gd name="connsiteX2" fmla="*/ 54301 w 54445"/>
                    <a:gd name="connsiteY2" fmla="*/ 94505 h 94864"/>
                    <a:gd name="connsiteX3" fmla="*/ 54301 w 54445"/>
                    <a:gd name="connsiteY3" fmla="*/ 32578 h 94864"/>
                    <a:gd name="connsiteX4" fmla="*/ -144 w 54445"/>
                    <a:gd name="connsiteY4" fmla="*/ -360 h 94864"/>
                    <a:gd name="connsiteX5" fmla="*/ -144 w 54445"/>
                    <a:gd name="connsiteY5" fmla="*/ 543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45" h="94864">
                      <a:moveTo>
                        <a:pt x="-144" y="5430"/>
                      </a:moveTo>
                      <a:lnTo>
                        <a:pt x="-144" y="61552"/>
                      </a:lnTo>
                      <a:lnTo>
                        <a:pt x="54301" y="94505"/>
                      </a:lnTo>
                      <a:lnTo>
                        <a:pt x="54301" y="32578"/>
                      </a:lnTo>
                      <a:lnTo>
                        <a:pt x="-144" y="-360"/>
                      </a:lnTo>
                      <a:lnTo>
                        <a:pt x="-144" y="543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Freeform: Shape 192">
                  <a:extLst>
                    <a:ext uri="{FF2B5EF4-FFF2-40B4-BE49-F238E27FC236}">
                      <a16:creationId xmlns:a16="http://schemas.microsoft.com/office/drawing/2014/main" id="{F4E960A5-6BA1-F14A-B176-ADF0070AE323}"/>
                    </a:ext>
                  </a:extLst>
                </p:cNvPr>
                <p:cNvSpPr/>
                <p:nvPr/>
              </p:nvSpPr>
              <p:spPr>
                <a:xfrm>
                  <a:off x="5942167" y="3896759"/>
                  <a:ext cx="54445" cy="94896"/>
                </a:xfrm>
                <a:custGeom>
                  <a:avLst/>
                  <a:gdLst>
                    <a:gd name="connsiteX0" fmla="*/ -144 w 54445"/>
                    <a:gd name="connsiteY0" fmla="*/ 94536 h 94896"/>
                    <a:gd name="connsiteX1" fmla="*/ 54301 w 54445"/>
                    <a:gd name="connsiteY1" fmla="*/ 61583 h 94896"/>
                    <a:gd name="connsiteX2" fmla="*/ 54301 w 54445"/>
                    <a:gd name="connsiteY2" fmla="*/ -360 h 94896"/>
                    <a:gd name="connsiteX3" fmla="*/ -144 w 54445"/>
                    <a:gd name="connsiteY3" fmla="*/ 32573 h 94896"/>
                    <a:gd name="connsiteX4" fmla="*/ -144 w 54445"/>
                    <a:gd name="connsiteY4" fmla="*/ 94536 h 9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94896">
                      <a:moveTo>
                        <a:pt x="-144" y="94536"/>
                      </a:moveTo>
                      <a:lnTo>
                        <a:pt x="54301" y="61583"/>
                      </a:lnTo>
                      <a:lnTo>
                        <a:pt x="54301" y="-360"/>
                      </a:lnTo>
                      <a:lnTo>
                        <a:pt x="-144" y="32573"/>
                      </a:lnTo>
                      <a:lnTo>
                        <a:pt x="-144" y="94536"/>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Shape 193">
                  <a:extLst>
                    <a:ext uri="{FF2B5EF4-FFF2-40B4-BE49-F238E27FC236}">
                      <a16:creationId xmlns:a16="http://schemas.microsoft.com/office/drawing/2014/main" id="{C49C4410-A75C-424B-AF92-B29E353764B0}"/>
                    </a:ext>
                  </a:extLst>
                </p:cNvPr>
                <p:cNvSpPr/>
                <p:nvPr/>
              </p:nvSpPr>
              <p:spPr>
                <a:xfrm>
                  <a:off x="5790133" y="3741981"/>
                  <a:ext cx="54445" cy="94857"/>
                </a:xfrm>
                <a:custGeom>
                  <a:avLst/>
                  <a:gdLst>
                    <a:gd name="connsiteX0" fmla="*/ 14937 w 54445"/>
                    <a:gd name="connsiteY0" fmla="*/ 37312 h 94857"/>
                    <a:gd name="connsiteX1" fmla="*/ 21182 w 54445"/>
                    <a:gd name="connsiteY1" fmla="*/ 35899 h 94857"/>
                    <a:gd name="connsiteX2" fmla="*/ 35675 w 54445"/>
                    <a:gd name="connsiteY2" fmla="*/ 50363 h 94857"/>
                    <a:gd name="connsiteX3" fmla="*/ 27432 w 54445"/>
                    <a:gd name="connsiteY3" fmla="*/ 63423 h 94857"/>
                    <a:gd name="connsiteX4" fmla="*/ 13742 w 54445"/>
                    <a:gd name="connsiteY4" fmla="*/ 69954 h 94857"/>
                    <a:gd name="connsiteX5" fmla="*/ 54301 w 54445"/>
                    <a:gd name="connsiteY5" fmla="*/ 94498 h 94857"/>
                    <a:gd name="connsiteX6" fmla="*/ 54301 w 54445"/>
                    <a:gd name="connsiteY6" fmla="*/ 32576 h 94857"/>
                    <a:gd name="connsiteX7" fmla="*/ -144 w 54445"/>
                    <a:gd name="connsiteY7" fmla="*/ -360 h 94857"/>
                    <a:gd name="connsiteX8" fmla="*/ -144 w 54445"/>
                    <a:gd name="connsiteY8" fmla="*/ 44493 h 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57">
                      <a:moveTo>
                        <a:pt x="14937" y="37312"/>
                      </a:moveTo>
                      <a:cubicBezTo>
                        <a:pt x="16884" y="36376"/>
                        <a:pt x="19019" y="35894"/>
                        <a:pt x="21182" y="35899"/>
                      </a:cubicBezTo>
                      <a:cubicBezTo>
                        <a:pt x="29183" y="35897"/>
                        <a:pt x="35672" y="42374"/>
                        <a:pt x="35675" y="50363"/>
                      </a:cubicBezTo>
                      <a:cubicBezTo>
                        <a:pt x="35677" y="55938"/>
                        <a:pt x="32470" y="61019"/>
                        <a:pt x="27432" y="63423"/>
                      </a:cubicBezTo>
                      <a:lnTo>
                        <a:pt x="13742" y="69954"/>
                      </a:lnTo>
                      <a:lnTo>
                        <a:pt x="54301" y="94498"/>
                      </a:lnTo>
                      <a:lnTo>
                        <a:pt x="54301" y="32576"/>
                      </a:lnTo>
                      <a:lnTo>
                        <a:pt x="-144" y="-360"/>
                      </a:lnTo>
                      <a:lnTo>
                        <a:pt x="-144" y="4449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Shape 194">
                  <a:extLst>
                    <a:ext uri="{FF2B5EF4-FFF2-40B4-BE49-F238E27FC236}">
                      <a16:creationId xmlns:a16="http://schemas.microsoft.com/office/drawing/2014/main" id="{12A09D47-E9C2-7749-9AF5-2297B54789C7}"/>
                    </a:ext>
                  </a:extLst>
                </p:cNvPr>
                <p:cNvSpPr/>
                <p:nvPr/>
              </p:nvSpPr>
              <p:spPr>
                <a:xfrm>
                  <a:off x="5851606" y="3741945"/>
                  <a:ext cx="54445" cy="94893"/>
                </a:xfrm>
                <a:custGeom>
                  <a:avLst/>
                  <a:gdLst>
                    <a:gd name="connsiteX0" fmla="*/ -144 w 54445"/>
                    <a:gd name="connsiteY0" fmla="*/ 32576 h 94893"/>
                    <a:gd name="connsiteX1" fmla="*/ -144 w 54445"/>
                    <a:gd name="connsiteY1" fmla="*/ 94534 h 94893"/>
                    <a:gd name="connsiteX2" fmla="*/ 40427 w 54445"/>
                    <a:gd name="connsiteY2" fmla="*/ 69987 h 94893"/>
                    <a:gd name="connsiteX3" fmla="*/ 26737 w 54445"/>
                    <a:gd name="connsiteY3" fmla="*/ 63455 h 94893"/>
                    <a:gd name="connsiteX4" fmla="*/ 19924 w 54445"/>
                    <a:gd name="connsiteY4" fmla="*/ 44158 h 94893"/>
                    <a:gd name="connsiteX5" fmla="*/ 32975 w 54445"/>
                    <a:gd name="connsiteY5" fmla="*/ 35935 h 94893"/>
                    <a:gd name="connsiteX6" fmla="*/ 39225 w 54445"/>
                    <a:gd name="connsiteY6" fmla="*/ 37355 h 94893"/>
                    <a:gd name="connsiteX7" fmla="*/ 54301 w 54445"/>
                    <a:gd name="connsiteY7" fmla="*/ 44544 h 94893"/>
                    <a:gd name="connsiteX8" fmla="*/ 54301 w 54445"/>
                    <a:gd name="connsiteY8" fmla="*/ -360 h 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93">
                      <a:moveTo>
                        <a:pt x="-144" y="32576"/>
                      </a:moveTo>
                      <a:lnTo>
                        <a:pt x="-144" y="94534"/>
                      </a:lnTo>
                      <a:lnTo>
                        <a:pt x="40427" y="69987"/>
                      </a:lnTo>
                      <a:lnTo>
                        <a:pt x="26737" y="63455"/>
                      </a:lnTo>
                      <a:cubicBezTo>
                        <a:pt x="19521" y="60004"/>
                        <a:pt x="16469" y="51366"/>
                        <a:pt x="19924" y="44158"/>
                      </a:cubicBezTo>
                      <a:cubicBezTo>
                        <a:pt x="22330" y="39138"/>
                        <a:pt x="27403" y="35942"/>
                        <a:pt x="32975" y="35935"/>
                      </a:cubicBezTo>
                      <a:cubicBezTo>
                        <a:pt x="35139" y="35933"/>
                        <a:pt x="37276" y="36417"/>
                        <a:pt x="39225" y="37355"/>
                      </a:cubicBezTo>
                      <a:lnTo>
                        <a:pt x="54301" y="44544"/>
                      </a:lnTo>
                      <a:lnTo>
                        <a:pt x="54301"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Shape 195">
                  <a:extLst>
                    <a:ext uri="{FF2B5EF4-FFF2-40B4-BE49-F238E27FC236}">
                      <a16:creationId xmlns:a16="http://schemas.microsoft.com/office/drawing/2014/main" id="{96E49299-2845-6949-AF0E-4925C6B481B3}"/>
                    </a:ext>
                  </a:extLst>
                </p:cNvPr>
                <p:cNvSpPr/>
                <p:nvPr/>
              </p:nvSpPr>
              <p:spPr>
                <a:xfrm>
                  <a:off x="5790133" y="3698661"/>
                  <a:ext cx="115917" cy="70152"/>
                </a:xfrm>
                <a:custGeom>
                  <a:avLst/>
                  <a:gdLst>
                    <a:gd name="connsiteX0" fmla="*/ 84075 w 115917"/>
                    <a:gd name="connsiteY0" fmla="*/ 53903 h 70152"/>
                    <a:gd name="connsiteX1" fmla="*/ 90835 w 115917"/>
                    <a:gd name="connsiteY1" fmla="*/ 49799 h 70152"/>
                    <a:gd name="connsiteX2" fmla="*/ 115774 w 115917"/>
                    <a:gd name="connsiteY2" fmla="*/ 34715 h 70152"/>
                    <a:gd name="connsiteX3" fmla="*/ 57815 w 115917"/>
                    <a:gd name="connsiteY3" fmla="*/ -360 h 70152"/>
                    <a:gd name="connsiteX4" fmla="*/ 32876 w 115917"/>
                    <a:gd name="connsiteY4" fmla="*/ 14724 h 70152"/>
                    <a:gd name="connsiteX5" fmla="*/ 26116 w 115917"/>
                    <a:gd name="connsiteY5" fmla="*/ 18826 h 70152"/>
                    <a:gd name="connsiteX6" fmla="*/ -144 w 115917"/>
                    <a:gd name="connsiteY6" fmla="*/ 34715 h 70152"/>
                    <a:gd name="connsiteX7" fmla="*/ 57815 w 115917"/>
                    <a:gd name="connsiteY7" fmla="*/ 69792 h 70152"/>
                    <a:gd name="connsiteX8" fmla="*/ 84075 w 115917"/>
                    <a:gd name="connsiteY8" fmla="*/ 53903 h 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7" h="70152">
                      <a:moveTo>
                        <a:pt x="84075" y="53903"/>
                      </a:moveTo>
                      <a:lnTo>
                        <a:pt x="90835" y="49799"/>
                      </a:lnTo>
                      <a:lnTo>
                        <a:pt x="115774" y="34715"/>
                      </a:lnTo>
                      <a:lnTo>
                        <a:pt x="57815" y="-360"/>
                      </a:lnTo>
                      <a:lnTo>
                        <a:pt x="32876" y="14724"/>
                      </a:lnTo>
                      <a:lnTo>
                        <a:pt x="26116" y="18826"/>
                      </a:lnTo>
                      <a:lnTo>
                        <a:pt x="-144" y="34715"/>
                      </a:lnTo>
                      <a:lnTo>
                        <a:pt x="57815" y="69792"/>
                      </a:lnTo>
                      <a:lnTo>
                        <a:pt x="84075" y="5390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Freeform: Shape 196">
                  <a:extLst>
                    <a:ext uri="{FF2B5EF4-FFF2-40B4-BE49-F238E27FC236}">
                      <a16:creationId xmlns:a16="http://schemas.microsoft.com/office/drawing/2014/main" id="{67FC3D1C-A1B9-0E4F-9C2F-59286B2D4A5A}"/>
                    </a:ext>
                  </a:extLst>
                </p:cNvPr>
                <p:cNvSpPr/>
                <p:nvPr/>
              </p:nvSpPr>
              <p:spPr>
                <a:xfrm>
                  <a:off x="5699572" y="3862241"/>
                  <a:ext cx="115917" cy="61410"/>
                </a:xfrm>
                <a:custGeom>
                  <a:avLst/>
                  <a:gdLst>
                    <a:gd name="connsiteX0" fmla="*/ 90835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61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5"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61"/>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Freeform: Shape 197">
                  <a:extLst>
                    <a:ext uri="{FF2B5EF4-FFF2-40B4-BE49-F238E27FC236}">
                      <a16:creationId xmlns:a16="http://schemas.microsoft.com/office/drawing/2014/main" id="{3CB92D78-6F3E-234D-AAAC-ACFAFD9BE4E5}"/>
                    </a:ext>
                  </a:extLst>
                </p:cNvPr>
                <p:cNvSpPr/>
                <p:nvPr/>
              </p:nvSpPr>
              <p:spPr>
                <a:xfrm>
                  <a:off x="5880694" y="3862241"/>
                  <a:ext cx="115917" cy="61410"/>
                </a:xfrm>
                <a:custGeom>
                  <a:avLst/>
                  <a:gdLst>
                    <a:gd name="connsiteX0" fmla="*/ 90832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56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2"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56"/>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73" name="Freeform: Shape 198">
                  <a:extLst>
                    <a:ext uri="{FF2B5EF4-FFF2-40B4-BE49-F238E27FC236}">
                      <a16:creationId xmlns:a16="http://schemas.microsoft.com/office/drawing/2014/main" id="{47A4BDB0-55CC-6D4F-802B-A58F9D77B5ED}"/>
                    </a:ext>
                  </a:extLst>
                </p:cNvPr>
                <p:cNvSpPr/>
                <p:nvPr/>
              </p:nvSpPr>
              <p:spPr>
                <a:xfrm>
                  <a:off x="5880694" y="3896790"/>
                  <a:ext cx="54445" cy="94864"/>
                </a:xfrm>
                <a:custGeom>
                  <a:avLst/>
                  <a:gdLst>
                    <a:gd name="connsiteX0" fmla="*/ -144 w 54445"/>
                    <a:gd name="connsiteY0" fmla="*/ 5430 h 94864"/>
                    <a:gd name="connsiteX1" fmla="*/ -144 w 54445"/>
                    <a:gd name="connsiteY1" fmla="*/ 46565 h 94864"/>
                    <a:gd name="connsiteX2" fmla="*/ 10390 w 54445"/>
                    <a:gd name="connsiteY2" fmla="*/ 40109 h 94864"/>
                    <a:gd name="connsiteX3" fmla="*/ 30321 w 54445"/>
                    <a:gd name="connsiteY3" fmla="*/ 44874 h 94864"/>
                    <a:gd name="connsiteX4" fmla="*/ 25549 w 54445"/>
                    <a:gd name="connsiteY4" fmla="*/ 64776 h 94864"/>
                    <a:gd name="connsiteX5" fmla="*/ 15432 w 54445"/>
                    <a:gd name="connsiteY5" fmla="*/ 70993 h 94864"/>
                    <a:gd name="connsiteX6" fmla="*/ 54301 w 54445"/>
                    <a:gd name="connsiteY6" fmla="*/ 94505 h 94864"/>
                    <a:gd name="connsiteX7" fmla="*/ 54301 w 54445"/>
                    <a:gd name="connsiteY7" fmla="*/ 32578 h 94864"/>
                    <a:gd name="connsiteX8" fmla="*/ -144 w 54445"/>
                    <a:gd name="connsiteY8" fmla="*/ -36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64">
                      <a:moveTo>
                        <a:pt x="-144" y="5430"/>
                      </a:moveTo>
                      <a:lnTo>
                        <a:pt x="-144" y="46565"/>
                      </a:lnTo>
                      <a:lnTo>
                        <a:pt x="10390" y="40109"/>
                      </a:lnTo>
                      <a:cubicBezTo>
                        <a:pt x="17210" y="35928"/>
                        <a:pt x="26133" y="38062"/>
                        <a:pt x="30321" y="44874"/>
                      </a:cubicBezTo>
                      <a:cubicBezTo>
                        <a:pt x="34508" y="51684"/>
                        <a:pt x="32371" y="60595"/>
                        <a:pt x="25549" y="64776"/>
                      </a:cubicBezTo>
                      <a:lnTo>
                        <a:pt x="15432" y="70993"/>
                      </a:lnTo>
                      <a:lnTo>
                        <a:pt x="54301" y="94505"/>
                      </a:lnTo>
                      <a:lnTo>
                        <a:pt x="54301" y="32578"/>
                      </a:lnTo>
                      <a:lnTo>
                        <a:pt x="-144"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Shape 199">
                  <a:extLst>
                    <a:ext uri="{FF2B5EF4-FFF2-40B4-BE49-F238E27FC236}">
                      <a16:creationId xmlns:a16="http://schemas.microsoft.com/office/drawing/2014/main" id="{303FF5B6-4160-0B40-826A-5E12755D5C6D}"/>
                    </a:ext>
                  </a:extLst>
                </p:cNvPr>
                <p:cNvSpPr/>
                <p:nvPr/>
              </p:nvSpPr>
              <p:spPr>
                <a:xfrm>
                  <a:off x="5761045" y="3896759"/>
                  <a:ext cx="54445" cy="94896"/>
                </a:xfrm>
                <a:custGeom>
                  <a:avLst/>
                  <a:gdLst>
                    <a:gd name="connsiteX0" fmla="*/ 28314 w 54445"/>
                    <a:gd name="connsiteY0" fmla="*/ 63175 h 94896"/>
                    <a:gd name="connsiteX1" fmla="*/ 24179 w 54445"/>
                    <a:gd name="connsiteY1" fmla="*/ 43133 h 94896"/>
                    <a:gd name="connsiteX2" fmla="*/ 44064 w 54445"/>
                    <a:gd name="connsiteY2" fmla="*/ 38884 h 94896"/>
                    <a:gd name="connsiteX3" fmla="*/ 54301 w 54445"/>
                    <a:gd name="connsiteY3" fmla="*/ 45504 h 94896"/>
                    <a:gd name="connsiteX4" fmla="*/ 54301 w 54445"/>
                    <a:gd name="connsiteY4" fmla="*/ -360 h 94896"/>
                    <a:gd name="connsiteX5" fmla="*/ -144 w 54445"/>
                    <a:gd name="connsiteY5" fmla="*/ 32573 h 94896"/>
                    <a:gd name="connsiteX6" fmla="*/ -144 w 54445"/>
                    <a:gd name="connsiteY6" fmla="*/ 94536 h 94896"/>
                    <a:gd name="connsiteX7" fmla="*/ 39604 w 54445"/>
                    <a:gd name="connsiteY7" fmla="*/ 70477 h 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45" h="94896">
                      <a:moveTo>
                        <a:pt x="28314" y="63175"/>
                      </a:moveTo>
                      <a:cubicBezTo>
                        <a:pt x="21629" y="58781"/>
                        <a:pt x="19779" y="49808"/>
                        <a:pt x="24179" y="43133"/>
                      </a:cubicBezTo>
                      <a:cubicBezTo>
                        <a:pt x="28531" y="36531"/>
                        <a:pt x="37387" y="34640"/>
                        <a:pt x="44064" y="38884"/>
                      </a:cubicBezTo>
                      <a:lnTo>
                        <a:pt x="54301" y="45504"/>
                      </a:lnTo>
                      <a:lnTo>
                        <a:pt x="54301" y="-360"/>
                      </a:lnTo>
                      <a:lnTo>
                        <a:pt x="-144" y="32573"/>
                      </a:lnTo>
                      <a:lnTo>
                        <a:pt x="-144" y="94536"/>
                      </a:lnTo>
                      <a:lnTo>
                        <a:pt x="39604" y="70477"/>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Shape 200">
                  <a:extLst>
                    <a:ext uri="{FF2B5EF4-FFF2-40B4-BE49-F238E27FC236}">
                      <a16:creationId xmlns:a16="http://schemas.microsoft.com/office/drawing/2014/main" id="{DDA2C136-0837-614C-9CEF-F67339BDADE0}"/>
                    </a:ext>
                  </a:extLst>
                </p:cNvPr>
                <p:cNvSpPr/>
                <p:nvPr/>
              </p:nvSpPr>
              <p:spPr>
                <a:xfrm>
                  <a:off x="5790033" y="3940850"/>
                  <a:ext cx="116019" cy="47187"/>
                </a:xfrm>
                <a:custGeom>
                  <a:avLst/>
                  <a:gdLst>
                    <a:gd name="connsiteX0" fmla="*/ 57691 w 116019"/>
                    <a:gd name="connsiteY0" fmla="*/ 46828 h 47187"/>
                    <a:gd name="connsiteX1" fmla="*/ 53752 w 116019"/>
                    <a:gd name="connsiteY1" fmla="*/ 45665 h 47187"/>
                    <a:gd name="connsiteX2" fmla="*/ 3265 w 116019"/>
                    <a:gd name="connsiteY2" fmla="*/ 13012 h 47187"/>
                    <a:gd name="connsiteX3" fmla="*/ 956 w 116019"/>
                    <a:gd name="connsiteY3" fmla="*/ 3043 h 47187"/>
                    <a:gd name="connsiteX4" fmla="*/ 10940 w 116019"/>
                    <a:gd name="connsiteY4" fmla="*/ 740 h 47187"/>
                    <a:gd name="connsiteX5" fmla="*/ 11138 w 116019"/>
                    <a:gd name="connsiteY5" fmla="*/ 868 h 47187"/>
                    <a:gd name="connsiteX6" fmla="*/ 57797 w 116019"/>
                    <a:gd name="connsiteY6" fmla="*/ 31042 h 47187"/>
                    <a:gd name="connsiteX7" fmla="*/ 104840 w 116019"/>
                    <a:gd name="connsiteY7" fmla="*/ 2216 h 47187"/>
                    <a:gd name="connsiteX8" fmla="*/ 114804 w 116019"/>
                    <a:gd name="connsiteY8" fmla="*/ 4601 h 47187"/>
                    <a:gd name="connsiteX9" fmla="*/ 112418 w 116019"/>
                    <a:gd name="connsiteY9" fmla="*/ 14550 h 47187"/>
                    <a:gd name="connsiteX10" fmla="*/ 61475 w 116019"/>
                    <a:gd name="connsiteY10" fmla="*/ 45760 h 47187"/>
                    <a:gd name="connsiteX11" fmla="*/ 57691 w 116019"/>
                    <a:gd name="connsiteY11" fmla="*/ 46828 h 4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19" h="47187">
                      <a:moveTo>
                        <a:pt x="57691" y="46828"/>
                      </a:moveTo>
                      <a:cubicBezTo>
                        <a:pt x="56292" y="46828"/>
                        <a:pt x="54926" y="46425"/>
                        <a:pt x="53752" y="45665"/>
                      </a:cubicBezTo>
                      <a:lnTo>
                        <a:pt x="3265" y="13012"/>
                      </a:lnTo>
                      <a:cubicBezTo>
                        <a:pt x="-131" y="10894"/>
                        <a:pt x="-1162" y="6431"/>
                        <a:pt x="956" y="3043"/>
                      </a:cubicBezTo>
                      <a:cubicBezTo>
                        <a:pt x="3077" y="-345"/>
                        <a:pt x="7547" y="-1377"/>
                        <a:pt x="10940" y="740"/>
                      </a:cubicBezTo>
                      <a:cubicBezTo>
                        <a:pt x="11007" y="781"/>
                        <a:pt x="11072" y="824"/>
                        <a:pt x="11138" y="868"/>
                      </a:cubicBezTo>
                      <a:lnTo>
                        <a:pt x="57797" y="31042"/>
                      </a:lnTo>
                      <a:lnTo>
                        <a:pt x="104840" y="2216"/>
                      </a:lnTo>
                      <a:cubicBezTo>
                        <a:pt x="108250" y="127"/>
                        <a:pt x="112713" y="1196"/>
                        <a:pt x="114804" y="4601"/>
                      </a:cubicBezTo>
                      <a:cubicBezTo>
                        <a:pt x="116898" y="8006"/>
                        <a:pt x="115828" y="12462"/>
                        <a:pt x="112418" y="14550"/>
                      </a:cubicBezTo>
                      <a:lnTo>
                        <a:pt x="61475" y="45760"/>
                      </a:lnTo>
                      <a:cubicBezTo>
                        <a:pt x="60338" y="46459"/>
                        <a:pt x="59026" y="46828"/>
                        <a:pt x="57691" y="46828"/>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Shape 201">
                  <a:extLst>
                    <a:ext uri="{FF2B5EF4-FFF2-40B4-BE49-F238E27FC236}">
                      <a16:creationId xmlns:a16="http://schemas.microsoft.com/office/drawing/2014/main" id="{8668F3CB-DC69-894E-9C20-3B5EB682B865}"/>
                    </a:ext>
                  </a:extLst>
                </p:cNvPr>
                <p:cNvSpPr/>
                <p:nvPr/>
              </p:nvSpPr>
              <p:spPr>
                <a:xfrm>
                  <a:off x="5750286" y="3785470"/>
                  <a:ext cx="68421" cy="100265"/>
                </a:xfrm>
                <a:custGeom>
                  <a:avLst/>
                  <a:gdLst>
                    <a:gd name="connsiteX0" fmla="*/ 14346 w 68421"/>
                    <a:gd name="connsiteY0" fmla="*/ 92671 h 100265"/>
                    <a:gd name="connsiteX1" fmla="*/ 14346 w 68421"/>
                    <a:gd name="connsiteY1" fmla="*/ 37166 h 100265"/>
                    <a:gd name="connsiteX2" fmla="*/ 64154 w 68421"/>
                    <a:gd name="connsiteY2" fmla="*/ 13409 h 100265"/>
                    <a:gd name="connsiteX3" fmla="*/ 67569 w 68421"/>
                    <a:gd name="connsiteY3" fmla="*/ 3758 h 100265"/>
                    <a:gd name="connsiteX4" fmla="*/ 57907 w 68421"/>
                    <a:gd name="connsiteY4" fmla="*/ 348 h 100265"/>
                    <a:gd name="connsiteX5" fmla="*/ 3981 w 68421"/>
                    <a:gd name="connsiteY5" fmla="*/ 26078 h 100265"/>
                    <a:gd name="connsiteX6" fmla="*/ -144 w 68421"/>
                    <a:gd name="connsiteY6" fmla="*/ 32604 h 100265"/>
                    <a:gd name="connsiteX7" fmla="*/ -144 w 68421"/>
                    <a:gd name="connsiteY7" fmla="*/ 92671 h 100265"/>
                    <a:gd name="connsiteX8" fmla="*/ 7101 w 68421"/>
                    <a:gd name="connsiteY8" fmla="*/ 99906 h 100265"/>
                    <a:gd name="connsiteX9" fmla="*/ 14346 w 68421"/>
                    <a:gd name="connsiteY9" fmla="*/ 92671 h 10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65">
                      <a:moveTo>
                        <a:pt x="14346" y="92671"/>
                      </a:moveTo>
                      <a:lnTo>
                        <a:pt x="14346" y="37166"/>
                      </a:lnTo>
                      <a:lnTo>
                        <a:pt x="64154" y="13409"/>
                      </a:lnTo>
                      <a:cubicBezTo>
                        <a:pt x="67765" y="11684"/>
                        <a:pt x="69293" y="7365"/>
                        <a:pt x="67569" y="3758"/>
                      </a:cubicBezTo>
                      <a:cubicBezTo>
                        <a:pt x="65842" y="153"/>
                        <a:pt x="61517" y="-1374"/>
                        <a:pt x="57907" y="348"/>
                      </a:cubicBezTo>
                      <a:lnTo>
                        <a:pt x="3981" y="26078"/>
                      </a:lnTo>
                      <a:cubicBezTo>
                        <a:pt x="1462" y="27279"/>
                        <a:pt x="-142" y="29816"/>
                        <a:pt x="-144" y="32604"/>
                      </a:cubicBezTo>
                      <a:lnTo>
                        <a:pt x="-144" y="92671"/>
                      </a:lnTo>
                      <a:cubicBezTo>
                        <a:pt x="-144" y="96667"/>
                        <a:pt x="3099" y="99906"/>
                        <a:pt x="7101" y="99906"/>
                      </a:cubicBezTo>
                      <a:cubicBezTo>
                        <a:pt x="11102" y="99906"/>
                        <a:pt x="14346" y="96667"/>
                        <a:pt x="14346" y="92671"/>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Shape 202">
                  <a:extLst>
                    <a:ext uri="{FF2B5EF4-FFF2-40B4-BE49-F238E27FC236}">
                      <a16:creationId xmlns:a16="http://schemas.microsoft.com/office/drawing/2014/main" id="{D93361C0-AB5D-C74A-BEDB-CB5E567CC272}"/>
                    </a:ext>
                  </a:extLst>
                </p:cNvPr>
                <p:cNvSpPr/>
                <p:nvPr/>
              </p:nvSpPr>
              <p:spPr>
                <a:xfrm>
                  <a:off x="5877476" y="3785489"/>
                  <a:ext cx="68421" cy="100246"/>
                </a:xfrm>
                <a:custGeom>
                  <a:avLst/>
                  <a:gdLst>
                    <a:gd name="connsiteX0" fmla="*/ 68278 w 68421"/>
                    <a:gd name="connsiteY0" fmla="*/ 92652 h 100246"/>
                    <a:gd name="connsiteX1" fmla="*/ 68278 w 68421"/>
                    <a:gd name="connsiteY1" fmla="*/ 32585 h 100246"/>
                    <a:gd name="connsiteX2" fmla="*/ 64156 w 68421"/>
                    <a:gd name="connsiteY2" fmla="*/ 26074 h 100246"/>
                    <a:gd name="connsiteX3" fmla="*/ 10227 w 68421"/>
                    <a:gd name="connsiteY3" fmla="*/ 348 h 100246"/>
                    <a:gd name="connsiteX4" fmla="*/ 565 w 68421"/>
                    <a:gd name="connsiteY4" fmla="*/ 3758 h 100246"/>
                    <a:gd name="connsiteX5" fmla="*/ 3980 w 68421"/>
                    <a:gd name="connsiteY5" fmla="*/ 13407 h 100246"/>
                    <a:gd name="connsiteX6" fmla="*/ 53788 w 68421"/>
                    <a:gd name="connsiteY6" fmla="*/ 37147 h 100246"/>
                    <a:gd name="connsiteX7" fmla="*/ 53788 w 68421"/>
                    <a:gd name="connsiteY7" fmla="*/ 92652 h 100246"/>
                    <a:gd name="connsiteX8" fmla="*/ 61033 w 68421"/>
                    <a:gd name="connsiteY8" fmla="*/ 99887 h 100246"/>
                    <a:gd name="connsiteX9" fmla="*/ 68278 w 68421"/>
                    <a:gd name="connsiteY9" fmla="*/ 92652 h 1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46">
                      <a:moveTo>
                        <a:pt x="68278" y="92652"/>
                      </a:moveTo>
                      <a:lnTo>
                        <a:pt x="68278" y="32585"/>
                      </a:lnTo>
                      <a:cubicBezTo>
                        <a:pt x="68271" y="29805"/>
                        <a:pt x="66670" y="27273"/>
                        <a:pt x="64156" y="26074"/>
                      </a:cubicBezTo>
                      <a:lnTo>
                        <a:pt x="10227" y="348"/>
                      </a:lnTo>
                      <a:cubicBezTo>
                        <a:pt x="6617" y="-1373"/>
                        <a:pt x="2292" y="151"/>
                        <a:pt x="565" y="3758"/>
                      </a:cubicBezTo>
                      <a:cubicBezTo>
                        <a:pt x="-1159" y="7363"/>
                        <a:pt x="369" y="11685"/>
                        <a:pt x="3980" y="13407"/>
                      </a:cubicBezTo>
                      <a:lnTo>
                        <a:pt x="53788" y="37147"/>
                      </a:lnTo>
                      <a:lnTo>
                        <a:pt x="53788" y="92652"/>
                      </a:lnTo>
                      <a:cubicBezTo>
                        <a:pt x="53788" y="96648"/>
                        <a:pt x="57031" y="99887"/>
                        <a:pt x="61033" y="99887"/>
                      </a:cubicBezTo>
                      <a:cubicBezTo>
                        <a:pt x="65035" y="99887"/>
                        <a:pt x="68278" y="96648"/>
                        <a:pt x="68278" y="92652"/>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78" name="TextBox 49">
              <a:extLst>
                <a:ext uri="{FF2B5EF4-FFF2-40B4-BE49-F238E27FC236}">
                  <a16:creationId xmlns:a16="http://schemas.microsoft.com/office/drawing/2014/main" id="{B597B742-E073-3E43-91A5-7EB686DB0271}"/>
                </a:ext>
              </a:extLst>
            </p:cNvPr>
            <p:cNvSpPr txBox="1"/>
            <p:nvPr/>
          </p:nvSpPr>
          <p:spPr>
            <a:xfrm>
              <a:off x="9457363" y="4036491"/>
              <a:ext cx="1037169" cy="280966"/>
            </a:xfrm>
            <a:prstGeom prst="rect">
              <a:avLst/>
            </a:prstGeom>
            <a:ln w="6350">
              <a:noFill/>
              <a:miter lim="800000"/>
            </a:ln>
          </p:spPr>
          <p:txBody>
            <a:bodyPr vert="horz" wrap="square" lIns="0" tIns="0" rIns="0" bIns="0" rtlCol="0">
              <a:noAutofit/>
            </a:bodyPr>
            <a:lstStyle/>
            <a:p>
              <a:pPr marL="0" marR="0" lvl="0" indent="0" algn="ctr" defTabSz="914492"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Offshore </a:t>
              </a:r>
            </a:p>
            <a:p>
              <a:pPr marL="0" marR="0" lvl="0" indent="0" algn="ctr" defTabSz="914492"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wind</a:t>
              </a:r>
            </a:p>
          </p:txBody>
        </p:sp>
        <p:sp>
          <p:nvSpPr>
            <p:cNvPr id="271" name="TextBox 49">
              <a:extLst>
                <a:ext uri="{FF2B5EF4-FFF2-40B4-BE49-F238E27FC236}">
                  <a16:creationId xmlns:a16="http://schemas.microsoft.com/office/drawing/2014/main" id="{F15BC91A-39C6-7347-8CC4-B36CE29429DA}"/>
                </a:ext>
              </a:extLst>
            </p:cNvPr>
            <p:cNvSpPr txBox="1"/>
            <p:nvPr/>
          </p:nvSpPr>
          <p:spPr>
            <a:xfrm>
              <a:off x="8594553" y="3979764"/>
              <a:ext cx="863636" cy="1131690"/>
            </a:xfrm>
            <a:prstGeom prst="rect">
              <a:avLst/>
            </a:prstGeom>
            <a:ln w="6350">
              <a:noFill/>
              <a:miter lim="800000"/>
            </a:ln>
          </p:spPr>
          <p:txBody>
            <a:bodyPr vert="horz" wrap="none" lIns="0" tIns="0" rIns="0" bIns="0" rtlCol="0">
              <a:noAutofit/>
            </a:bodyPr>
            <a:lstStyle/>
            <a:p>
              <a:pPr marL="0" marR="0" lvl="0" indent="0" algn="ctr" defTabSz="914492"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Staged Asset</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Versioned</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Data Model</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Data Validation</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EPC  API</a:t>
              </a:r>
            </a:p>
            <a:p>
              <a:pPr marL="0" marR="0" lvl="0" indent="0" algn="ctr" defTabSz="914492"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Høyrepil med hakk 6">
              <a:extLst>
                <a:ext uri="{FF2B5EF4-FFF2-40B4-BE49-F238E27FC236}">
                  <a16:creationId xmlns:a16="http://schemas.microsoft.com/office/drawing/2014/main" id="{27E3F900-5EE4-9544-9C09-476B15110060}"/>
                </a:ext>
              </a:extLst>
            </p:cNvPr>
            <p:cNvSpPr/>
            <p:nvPr/>
          </p:nvSpPr>
          <p:spPr>
            <a:xfrm>
              <a:off x="9215983" y="3494320"/>
              <a:ext cx="535677" cy="317937"/>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DFO</a:t>
              </a:r>
            </a:p>
          </p:txBody>
        </p:sp>
        <p:pic>
          <p:nvPicPr>
            <p:cNvPr id="185" name="Grafikk 184" descr="Blokkjede med heldekkende fyll">
              <a:extLst>
                <a:ext uri="{FF2B5EF4-FFF2-40B4-BE49-F238E27FC236}">
                  <a16:creationId xmlns:a16="http://schemas.microsoft.com/office/drawing/2014/main" id="{89D39C6D-CBA0-8C48-80A4-97111872D0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90784" y="3513502"/>
              <a:ext cx="280084" cy="280088"/>
            </a:xfrm>
            <a:prstGeom prst="rect">
              <a:avLst/>
            </a:prstGeom>
          </p:spPr>
        </p:pic>
        <p:sp>
          <p:nvSpPr>
            <p:cNvPr id="190" name="Avrundet rektangel 110">
              <a:extLst>
                <a:ext uri="{FF2B5EF4-FFF2-40B4-BE49-F238E27FC236}">
                  <a16:creationId xmlns:a16="http://schemas.microsoft.com/office/drawing/2014/main" id="{AC62E7C4-A1F9-4649-94C8-5E19221ABE71}"/>
                </a:ext>
              </a:extLst>
            </p:cNvPr>
            <p:cNvSpPr/>
            <p:nvPr/>
          </p:nvSpPr>
          <p:spPr>
            <a:xfrm>
              <a:off x="9584258" y="4648835"/>
              <a:ext cx="2128586" cy="331830"/>
            </a:xfrm>
            <a:prstGeom prst="roundRect">
              <a:avLst>
                <a:gd name="adj" fmla="val 14614"/>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prstClr val="black"/>
                  </a:solidFill>
                  <a:effectLst/>
                  <a:uLnTx/>
                  <a:uFillTx/>
                  <a:latin typeface="Calibri"/>
                  <a:ea typeface="+mn-ea"/>
                  <a:cs typeface="+mn-cs"/>
                </a:rPr>
                <a:t>OPS – ERP – OT - D&amp;W - Petec</a:t>
              </a:r>
            </a:p>
          </p:txBody>
        </p:sp>
      </p:grpSp>
      <p:sp>
        <p:nvSpPr>
          <p:cNvPr id="194" name="Ellipse 193">
            <a:extLst>
              <a:ext uri="{FF2B5EF4-FFF2-40B4-BE49-F238E27FC236}">
                <a16:creationId xmlns:a16="http://schemas.microsoft.com/office/drawing/2014/main" id="{2C01C162-C718-6145-BF91-924D4D56928D}"/>
              </a:ext>
            </a:extLst>
          </p:cNvPr>
          <p:cNvSpPr/>
          <p:nvPr/>
        </p:nvSpPr>
        <p:spPr>
          <a:xfrm>
            <a:off x="349347" y="5004113"/>
            <a:ext cx="285745"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197" name="Ellipse 196">
            <a:extLst>
              <a:ext uri="{FF2B5EF4-FFF2-40B4-BE49-F238E27FC236}">
                <a16:creationId xmlns:a16="http://schemas.microsoft.com/office/drawing/2014/main" id="{B61E19E7-0B8C-DF4C-A10B-25E21848842F}"/>
              </a:ext>
            </a:extLst>
          </p:cNvPr>
          <p:cNvSpPr/>
          <p:nvPr/>
        </p:nvSpPr>
        <p:spPr>
          <a:xfrm>
            <a:off x="3161464" y="6278352"/>
            <a:ext cx="285745"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8</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Trekant 197">
            <a:extLst>
              <a:ext uri="{FF2B5EF4-FFF2-40B4-BE49-F238E27FC236}">
                <a16:creationId xmlns:a16="http://schemas.microsoft.com/office/drawing/2014/main" id="{E62F4CB4-05A8-5947-A50E-87C2D6331354}"/>
              </a:ext>
            </a:extLst>
          </p:cNvPr>
          <p:cNvSpPr/>
          <p:nvPr/>
        </p:nvSpPr>
        <p:spPr>
          <a:xfrm rot="5400000">
            <a:off x="3488823" y="3431616"/>
            <a:ext cx="414183" cy="130369"/>
          </a:xfrm>
          <a:prstGeom prst="triangle">
            <a:avLst>
              <a:gd name="adj" fmla="val 51763"/>
            </a:avLst>
          </a:prstGeom>
          <a:solidFill>
            <a:schemeClr val="bg2"/>
          </a:solidFill>
          <a:ln w="9525" cap="rnd" cmpd="sng" algn="ctr">
            <a:solidFill>
              <a:schemeClr val="tx1">
                <a:lumMod val="65000"/>
                <a:lumOff val="3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9" name="Avrundet rektangel 110">
            <a:extLst>
              <a:ext uri="{FF2B5EF4-FFF2-40B4-BE49-F238E27FC236}">
                <a16:creationId xmlns:a16="http://schemas.microsoft.com/office/drawing/2014/main" id="{216C7D78-4ADC-8A47-A661-009865862794}"/>
              </a:ext>
            </a:extLst>
          </p:cNvPr>
          <p:cNvSpPr/>
          <p:nvPr/>
        </p:nvSpPr>
        <p:spPr>
          <a:xfrm>
            <a:off x="3828856" y="3289707"/>
            <a:ext cx="4474318" cy="398888"/>
          </a:xfrm>
          <a:prstGeom prst="roundRect">
            <a:avLst>
              <a:gd name="adj" fmla="val 17856"/>
            </a:avLst>
          </a:prstGeom>
          <a:solidFill>
            <a:schemeClr val="bg2"/>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latin typeface="Calibri"/>
              </a:rPr>
              <a:t>Life of field services</a:t>
            </a:r>
            <a:endParaRPr kumimoji="0" lang="en-US" sz="1200" b="0" i="0" u="none" strike="noStrike" kern="1200" cap="none" spc="0" normalizeH="0" baseline="0" dirty="0">
              <a:ln>
                <a:noFill/>
              </a:ln>
              <a:solidFill>
                <a:schemeClr val="bg2">
                  <a:lumMod val="50000"/>
                </a:schemeClr>
              </a:solidFill>
              <a:effectLst/>
              <a:uLnTx/>
              <a:uFillTx/>
              <a:latin typeface="Calibri"/>
              <a:ea typeface="+mn-ea"/>
              <a:cs typeface="+mn-cs"/>
            </a:endParaRPr>
          </a:p>
        </p:txBody>
      </p:sp>
      <p:sp>
        <p:nvSpPr>
          <p:cNvPr id="200" name="Trekant 199">
            <a:extLst>
              <a:ext uri="{FF2B5EF4-FFF2-40B4-BE49-F238E27FC236}">
                <a16:creationId xmlns:a16="http://schemas.microsoft.com/office/drawing/2014/main" id="{4D9A5769-912D-EA45-9D97-36A19AEA9B38}"/>
              </a:ext>
            </a:extLst>
          </p:cNvPr>
          <p:cNvSpPr/>
          <p:nvPr/>
        </p:nvSpPr>
        <p:spPr>
          <a:xfrm rot="5400000">
            <a:off x="8204227" y="3430665"/>
            <a:ext cx="418682" cy="130369"/>
          </a:xfrm>
          <a:prstGeom prst="triangle">
            <a:avLst>
              <a:gd name="adj" fmla="val 51763"/>
            </a:avLst>
          </a:prstGeom>
          <a:solidFill>
            <a:schemeClr val="bg2"/>
          </a:solidFill>
          <a:ln w="9525" cap="rnd" cmpd="sng" algn="ctr">
            <a:solidFill>
              <a:schemeClr val="tx1">
                <a:lumMod val="65000"/>
                <a:lumOff val="3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1" name="Trekant 249">
            <a:extLst>
              <a:ext uri="{FF2B5EF4-FFF2-40B4-BE49-F238E27FC236}">
                <a16:creationId xmlns:a16="http://schemas.microsoft.com/office/drawing/2014/main" id="{C11579DC-86AB-2174-139E-97A1863AFFA6}"/>
              </a:ext>
            </a:extLst>
          </p:cNvPr>
          <p:cNvSpPr/>
          <p:nvPr/>
        </p:nvSpPr>
        <p:spPr>
          <a:xfrm rot="5400000">
            <a:off x="3267736" y="4239990"/>
            <a:ext cx="902492" cy="166411"/>
          </a:xfrm>
          <a:prstGeom prst="triangle">
            <a:avLst>
              <a:gd name="adj" fmla="val 49403"/>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6" name="TekstSylinder 201">
            <a:extLst>
              <a:ext uri="{FF2B5EF4-FFF2-40B4-BE49-F238E27FC236}">
                <a16:creationId xmlns:a16="http://schemas.microsoft.com/office/drawing/2014/main" id="{D808D496-3D67-4A51-9A18-6A78A839D7C5}"/>
              </a:ext>
            </a:extLst>
          </p:cNvPr>
          <p:cNvSpPr txBox="1"/>
          <p:nvPr/>
        </p:nvSpPr>
        <p:spPr>
          <a:xfrm>
            <a:off x="7849737" y="778588"/>
            <a:ext cx="4286266" cy="369332"/>
          </a:xfrm>
          <a:prstGeom prst="rect">
            <a:avLst/>
          </a:prstGeom>
          <a:solidFill>
            <a:srgbClr val="F2F2F2"/>
          </a:solidFill>
          <a:ln>
            <a:solidFill>
              <a:schemeClr val="tx1">
                <a:lumMod val="65000"/>
                <a:lumOff val="35000"/>
              </a:schemeClr>
            </a:solidFill>
          </a:ln>
        </p:spPr>
        <p:txBody>
          <a:bodyPr wrap="square" lIns="0" tIns="0" rIns="0" bIns="0">
            <a:spAutoFit/>
          </a:bodyPr>
          <a:lstStyle/>
          <a:p>
            <a:pPr marL="190500">
              <a:defRPr/>
            </a:pPr>
            <a:r>
              <a:rPr lang="en-US" sz="1200" dirty="0">
                <a:latin typeface="Calibri" panose="020F0502020204030204"/>
              </a:rPr>
              <a:t>Operators </a:t>
            </a:r>
            <a:r>
              <a:rPr lang="en-US" sz="1200" dirty="0">
                <a:solidFill>
                  <a:schemeClr val="tx1"/>
                </a:solidFill>
                <a:latin typeface="Calibri" panose="020F0502020204030204"/>
              </a:rPr>
              <a:t>uses</a:t>
            </a: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 Reference data libraries &amp; IMF type libraries to</a:t>
            </a:r>
            <a:r>
              <a:rPr lang="en-US" sz="1200" dirty="0">
                <a:latin typeface="Calibri" panose="020F0502020204030204"/>
              </a:rPr>
              <a:t>     </a:t>
            </a: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 model the requirements based on digital </a:t>
            </a:r>
            <a:r>
              <a:rPr kumimoji="0" lang="en-US" sz="1200" b="0" i="0" u="none" strike="noStrike" kern="1200" cap="none" spc="0" normalizeH="0" baseline="0" noProof="0" dirty="0" err="1">
                <a:ln>
                  <a:noFill/>
                </a:ln>
                <a:solidFill>
                  <a:schemeClr val="tx1"/>
                </a:solidFill>
                <a:effectLst/>
                <a:uLnTx/>
                <a:uFillTx/>
                <a:latin typeface="Calibri" panose="020F0502020204030204"/>
                <a:ea typeface="+mn-ea"/>
                <a:cs typeface="+mn-cs"/>
              </a:rPr>
              <a:t>BoD</a:t>
            </a: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 and </a:t>
            </a:r>
            <a:r>
              <a:rPr kumimoji="0" lang="en-US" sz="1200" b="0" i="0" u="none" strike="noStrike" kern="1200" cap="none" spc="0" normalizeH="0" baseline="0" noProof="0" dirty="0" err="1">
                <a:ln>
                  <a:noFill/>
                </a:ln>
                <a:solidFill>
                  <a:schemeClr val="tx1"/>
                </a:solidFill>
                <a:effectLst/>
                <a:uLnTx/>
                <a:uFillTx/>
                <a:latin typeface="Calibri" panose="020F0502020204030204"/>
                <a:ea typeface="+mn-ea"/>
                <a:cs typeface="+mn-cs"/>
              </a:rPr>
              <a:t>SoR</a:t>
            </a: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a:t>
            </a:r>
          </a:p>
        </p:txBody>
      </p:sp>
      <p:sp>
        <p:nvSpPr>
          <p:cNvPr id="212" name="TekstSylinder 201">
            <a:extLst>
              <a:ext uri="{FF2B5EF4-FFF2-40B4-BE49-F238E27FC236}">
                <a16:creationId xmlns:a16="http://schemas.microsoft.com/office/drawing/2014/main" id="{8290E1CF-976F-43E5-9BD3-DE487087667F}"/>
              </a:ext>
            </a:extLst>
          </p:cNvPr>
          <p:cNvSpPr txBox="1"/>
          <p:nvPr/>
        </p:nvSpPr>
        <p:spPr>
          <a:xfrm>
            <a:off x="3861100" y="767350"/>
            <a:ext cx="3766090" cy="369332"/>
          </a:xfrm>
          <a:prstGeom prst="rect">
            <a:avLst/>
          </a:prstGeom>
          <a:solidFill>
            <a:srgbClr val="F2F2F2"/>
          </a:solidFill>
          <a:ln>
            <a:solidFill>
              <a:schemeClr val="tx1">
                <a:lumMod val="65000"/>
                <a:lumOff val="35000"/>
              </a:schemeClr>
            </a:solidFill>
          </a:ln>
        </p:spPr>
        <p:txBody>
          <a:bodyPr wrap="square" lIns="144000" t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Utilize common Reference data and Definitions on standardized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machin</a:t>
            </a:r>
            <a:r>
              <a:rPr lang="en-US" sz="1200" dirty="0">
                <a:solidFill>
                  <a:prstClr val="black"/>
                </a:solidFill>
                <a:latin typeface="Calibri" panose="020F0502020204030204"/>
              </a:rPr>
              <a:t>readable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formats</a:t>
            </a:r>
          </a:p>
        </p:txBody>
      </p:sp>
      <p:sp>
        <p:nvSpPr>
          <p:cNvPr id="214" name="TekstSylinder 61">
            <a:extLst>
              <a:ext uri="{FF2B5EF4-FFF2-40B4-BE49-F238E27FC236}">
                <a16:creationId xmlns:a16="http://schemas.microsoft.com/office/drawing/2014/main" id="{1FA456AE-9BA9-4DCC-B796-62F8BF58F3E2}"/>
              </a:ext>
            </a:extLst>
          </p:cNvPr>
          <p:cNvSpPr txBox="1"/>
          <p:nvPr/>
        </p:nvSpPr>
        <p:spPr>
          <a:xfrm>
            <a:off x="7598" y="1075636"/>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5" name="Group 214">
            <a:extLst>
              <a:ext uri="{FF2B5EF4-FFF2-40B4-BE49-F238E27FC236}">
                <a16:creationId xmlns:a16="http://schemas.microsoft.com/office/drawing/2014/main" id="{1B562F75-5536-4DA4-95DA-53D84845C215}"/>
              </a:ext>
            </a:extLst>
          </p:cNvPr>
          <p:cNvGrpSpPr/>
          <p:nvPr/>
        </p:nvGrpSpPr>
        <p:grpSpPr>
          <a:xfrm>
            <a:off x="55997" y="770387"/>
            <a:ext cx="3513935" cy="369332"/>
            <a:chOff x="7961685" y="733218"/>
            <a:chExt cx="3988637" cy="369332"/>
          </a:xfrm>
        </p:grpSpPr>
        <p:sp>
          <p:nvSpPr>
            <p:cNvPr id="216" name="TekstSylinder 201">
              <a:extLst>
                <a:ext uri="{FF2B5EF4-FFF2-40B4-BE49-F238E27FC236}">
                  <a16:creationId xmlns:a16="http://schemas.microsoft.com/office/drawing/2014/main" id="{2A22A59E-1D40-41AF-AD6E-51B12B26F37D}"/>
                </a:ext>
              </a:extLst>
            </p:cNvPr>
            <p:cNvSpPr txBox="1"/>
            <p:nvPr/>
          </p:nvSpPr>
          <p:spPr>
            <a:xfrm>
              <a:off x="8184232" y="733218"/>
              <a:ext cx="3766090" cy="369332"/>
            </a:xfrm>
            <a:prstGeom prst="rect">
              <a:avLst/>
            </a:prstGeom>
            <a:solidFill>
              <a:srgbClr val="F2F2F2"/>
            </a:solidFill>
            <a:ln>
              <a:solidFill>
                <a:schemeClr val="tx1">
                  <a:lumMod val="65000"/>
                  <a:lumOff val="35000"/>
                </a:schemeClr>
              </a:solidFill>
            </a:ln>
          </p:spPr>
          <p:txBody>
            <a:bodyPr wrap="square" lIns="216000" tIns="0" bIns="0">
              <a:spAutoFit/>
            </a:bodyPr>
            <a:lstStyle/>
            <a:p>
              <a:pPr>
                <a:defRPr/>
              </a:pP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EPCs</a:t>
              </a:r>
              <a:r>
                <a:rPr lang="en-US" sz="1200" dirty="0">
                  <a:latin typeface="Calibri" panose="020F0502020204030204"/>
                </a:rPr>
                <a:t> &amp; suppliers </a:t>
              </a:r>
              <a:r>
                <a:rPr lang="en-US" sz="1200" dirty="0">
                  <a:solidFill>
                    <a:schemeClr val="tx1"/>
                  </a:solidFill>
                  <a:latin typeface="Calibri" panose="020F0502020204030204"/>
                </a:rPr>
                <a:t>uses</a:t>
              </a:r>
              <a:r>
                <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rPr>
                <a:t> Reference data libraries &amp; IMF type libraries to model their design.</a:t>
              </a:r>
            </a:p>
          </p:txBody>
        </p:sp>
        <p:sp>
          <p:nvSpPr>
            <p:cNvPr id="217" name="Ellipse 7">
              <a:extLst>
                <a:ext uri="{FF2B5EF4-FFF2-40B4-BE49-F238E27FC236}">
                  <a16:creationId xmlns:a16="http://schemas.microsoft.com/office/drawing/2014/main" id="{04AFF90C-B26B-442A-942D-F03B1B942AA9}"/>
                </a:ext>
              </a:extLst>
            </p:cNvPr>
            <p:cNvSpPr/>
            <p:nvPr/>
          </p:nvSpPr>
          <p:spPr>
            <a:xfrm>
              <a:off x="7961685" y="761228"/>
              <a:ext cx="415627" cy="32098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alibri" panose="020F0502020204030204"/>
                </a:rPr>
                <a:t>3</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8" name="TekstSylinder 277">
            <a:extLst>
              <a:ext uri="{FF2B5EF4-FFF2-40B4-BE49-F238E27FC236}">
                <a16:creationId xmlns:a16="http://schemas.microsoft.com/office/drawing/2014/main" id="{70A47D0A-83E0-4D33-855C-811E748727B8}"/>
              </a:ext>
            </a:extLst>
          </p:cNvPr>
          <p:cNvSpPr txBox="1"/>
          <p:nvPr/>
        </p:nvSpPr>
        <p:spPr>
          <a:xfrm>
            <a:off x="3906670" y="5034052"/>
            <a:ext cx="4375614" cy="571624"/>
          </a:xfrm>
          <a:prstGeom prst="rect">
            <a:avLst/>
          </a:prstGeom>
          <a:noFill/>
          <a:ln w="9525" cap="rnd">
            <a:solidFill>
              <a:schemeClr val="tx1">
                <a:lumMod val="65000"/>
                <a:lumOff val="35000"/>
              </a:schemeClr>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EPC notifies Owner/Operator when a new asset data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meeting contracted requirements is </a:t>
            </a:r>
            <a:r>
              <a:rPr lang="en-US" sz="1200" dirty="0">
                <a:solidFill>
                  <a:prstClr val="black"/>
                </a:solidFill>
                <a:latin typeface="Calibri" panose="020F0502020204030204"/>
              </a:rPr>
              <a:t>available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Ellipse 194">
            <a:extLst>
              <a:ext uri="{FF2B5EF4-FFF2-40B4-BE49-F238E27FC236}">
                <a16:creationId xmlns:a16="http://schemas.microsoft.com/office/drawing/2014/main" id="{43EB7BC1-A0C3-4CEA-A4D9-C00D466F3951}"/>
              </a:ext>
            </a:extLst>
          </p:cNvPr>
          <p:cNvSpPr/>
          <p:nvPr/>
        </p:nvSpPr>
        <p:spPr>
          <a:xfrm>
            <a:off x="3813087" y="5116587"/>
            <a:ext cx="274957"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220" name="TekstSylinder 201">
            <a:extLst>
              <a:ext uri="{FF2B5EF4-FFF2-40B4-BE49-F238E27FC236}">
                <a16:creationId xmlns:a16="http://schemas.microsoft.com/office/drawing/2014/main" id="{17656283-E032-40F0-AC46-A09E169D8A9D}"/>
              </a:ext>
            </a:extLst>
          </p:cNvPr>
          <p:cNvSpPr txBox="1"/>
          <p:nvPr/>
        </p:nvSpPr>
        <p:spPr>
          <a:xfrm>
            <a:off x="3537372" y="5729797"/>
            <a:ext cx="4976903" cy="276999"/>
          </a:xfrm>
          <a:prstGeom prst="rect">
            <a:avLst/>
          </a:prstGeom>
          <a:solidFill>
            <a:srgbClr val="F2F2F2"/>
          </a:solidFill>
          <a:ln>
            <a:solidFill>
              <a:schemeClr val="tx1">
                <a:lumMod val="65000"/>
                <a:lumOff val="3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Review, Collaborate, approve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lang="en-GB" sz="1200" dirty="0" err="1">
                <a:solidFill>
                  <a:prstClr val="black"/>
                </a:solidFill>
                <a:latin typeface="Calibri" panose="020F0502020204030204"/>
              </a:rPr>
              <a:t>sset</a:t>
            </a:r>
            <a:r>
              <a:rPr lang="en-GB" sz="1200" dirty="0">
                <a:solidFill>
                  <a:prstClr val="black"/>
                </a:solidFill>
                <a:latin typeface="Calibri" panose="020F0502020204030204"/>
              </a:rPr>
              <a:t> model solution</a:t>
            </a:r>
            <a:endParaRPr lang="en-US" sz="1200" dirty="0">
              <a:solidFill>
                <a:prstClr val="black"/>
              </a:solidFill>
              <a:latin typeface="Calibri" panose="020F0502020204030204"/>
            </a:endParaRPr>
          </a:p>
        </p:txBody>
      </p:sp>
      <p:sp>
        <p:nvSpPr>
          <p:cNvPr id="221" name="Ellipse 202">
            <a:extLst>
              <a:ext uri="{FF2B5EF4-FFF2-40B4-BE49-F238E27FC236}">
                <a16:creationId xmlns:a16="http://schemas.microsoft.com/office/drawing/2014/main" id="{846F3B23-2CEC-404E-944A-9659366B884A}"/>
              </a:ext>
            </a:extLst>
          </p:cNvPr>
          <p:cNvSpPr/>
          <p:nvPr/>
        </p:nvSpPr>
        <p:spPr>
          <a:xfrm>
            <a:off x="3428670" y="5717673"/>
            <a:ext cx="310299"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222" name="TekstSylinder 278">
            <a:extLst>
              <a:ext uri="{FF2B5EF4-FFF2-40B4-BE49-F238E27FC236}">
                <a16:creationId xmlns:a16="http://schemas.microsoft.com/office/drawing/2014/main" id="{77D0A430-AB07-48B6-8E81-6734D712E21B}"/>
              </a:ext>
            </a:extLst>
          </p:cNvPr>
          <p:cNvSpPr txBox="1"/>
          <p:nvPr/>
        </p:nvSpPr>
        <p:spPr>
          <a:xfrm>
            <a:off x="9185023" y="5048198"/>
            <a:ext cx="2765300" cy="1060242"/>
          </a:xfrm>
          <a:prstGeom prst="rect">
            <a:avLst/>
          </a:prstGeom>
          <a:noFill/>
          <a:ln w="9525" cap="rnd">
            <a:solidFill>
              <a:schemeClr val="tx1">
                <a:lumMod val="65000"/>
                <a:lumOff val="35000"/>
              </a:schemeClr>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Owner/Operator receives version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asset data in staging environment to perform validation and sign-off the delivery before populating their system landscape and integrating with OPS/OT data universe.</a:t>
            </a:r>
          </a:p>
        </p:txBody>
      </p:sp>
      <p:sp>
        <p:nvSpPr>
          <p:cNvPr id="223" name="Ellipse 195">
            <a:extLst>
              <a:ext uri="{FF2B5EF4-FFF2-40B4-BE49-F238E27FC236}">
                <a16:creationId xmlns:a16="http://schemas.microsoft.com/office/drawing/2014/main" id="{E684D75C-2831-4501-A54B-0A772C59C824}"/>
              </a:ext>
            </a:extLst>
          </p:cNvPr>
          <p:cNvSpPr/>
          <p:nvPr/>
        </p:nvSpPr>
        <p:spPr>
          <a:xfrm>
            <a:off x="9097103" y="4982927"/>
            <a:ext cx="285745"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cxnSp>
        <p:nvCxnSpPr>
          <p:cNvPr id="227" name="Vinkel 200">
            <a:extLst>
              <a:ext uri="{FF2B5EF4-FFF2-40B4-BE49-F238E27FC236}">
                <a16:creationId xmlns:a16="http://schemas.microsoft.com/office/drawing/2014/main" id="{3C34A091-A05E-4A3E-B94B-6D2EEB398F07}"/>
              </a:ext>
            </a:extLst>
          </p:cNvPr>
          <p:cNvCxnSpPr>
            <a:cxnSpLocks/>
            <a:stCxn id="271" idx="2"/>
            <a:endCxn id="268" idx="2"/>
          </p:cNvCxnSpPr>
          <p:nvPr/>
        </p:nvCxnSpPr>
        <p:spPr>
          <a:xfrm rot="5400000" flipH="1">
            <a:off x="6031179" y="1754312"/>
            <a:ext cx="84742" cy="5905643"/>
          </a:xfrm>
          <a:prstGeom prst="bentConnector3">
            <a:avLst>
              <a:gd name="adj1" fmla="val -162039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5" name="Group 314">
            <a:extLst>
              <a:ext uri="{FF2B5EF4-FFF2-40B4-BE49-F238E27FC236}">
                <a16:creationId xmlns:a16="http://schemas.microsoft.com/office/drawing/2014/main" id="{42E565E5-1D5F-489B-ACF8-4458E08AA3D7}"/>
              </a:ext>
            </a:extLst>
          </p:cNvPr>
          <p:cNvGrpSpPr/>
          <p:nvPr/>
        </p:nvGrpSpPr>
        <p:grpSpPr>
          <a:xfrm>
            <a:off x="3827825" y="3745556"/>
            <a:ext cx="4465943" cy="1246196"/>
            <a:chOff x="3827825" y="3993206"/>
            <a:chExt cx="4465943" cy="1246196"/>
          </a:xfrm>
        </p:grpSpPr>
        <p:sp>
          <p:nvSpPr>
            <p:cNvPr id="168" name="Avrundet rektangel 110">
              <a:extLst>
                <a:ext uri="{FF2B5EF4-FFF2-40B4-BE49-F238E27FC236}">
                  <a16:creationId xmlns:a16="http://schemas.microsoft.com/office/drawing/2014/main" id="{1FA7A00B-13B8-3049-BE5D-BF1E9E2715E2}"/>
                </a:ext>
              </a:extLst>
            </p:cNvPr>
            <p:cNvSpPr/>
            <p:nvPr/>
          </p:nvSpPr>
          <p:spPr>
            <a:xfrm>
              <a:off x="3827825" y="4000754"/>
              <a:ext cx="4454459" cy="1236947"/>
            </a:xfrm>
            <a:prstGeom prst="roundRect">
              <a:avLst>
                <a:gd name="adj" fmla="val 3677"/>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3" name="TextBox 49">
              <a:extLst>
                <a:ext uri="{FF2B5EF4-FFF2-40B4-BE49-F238E27FC236}">
                  <a16:creationId xmlns:a16="http://schemas.microsoft.com/office/drawing/2014/main" id="{7EC47CF4-CEF1-40E2-8313-5D150C1C5E09}"/>
                </a:ext>
              </a:extLst>
            </p:cNvPr>
            <p:cNvSpPr txBox="1"/>
            <p:nvPr/>
          </p:nvSpPr>
          <p:spPr>
            <a:xfrm>
              <a:off x="5057040" y="3993206"/>
              <a:ext cx="3236728" cy="1246196"/>
            </a:xfrm>
            <a:prstGeom prst="rect">
              <a:avLst/>
            </a:prstGeom>
            <a:ln w="6350">
              <a:noFill/>
              <a:miter lim="800000"/>
            </a:ln>
          </p:spPr>
          <p:txBody>
            <a:bodyPr vert="horz" wrap="square" lIns="0" tIns="0" rIns="0" bIns="0" rtlCol="0">
              <a:noAutofit/>
            </a:bodyPr>
            <a:lstStyle/>
            <a:p>
              <a:pPr marL="0" marR="0" lvl="0" indent="0" algn="l" defTabSz="914492" rtl="0" eaLnBrk="1" fontAlgn="auto" latinLnBrk="0" hangingPunct="1">
                <a:lnSpc>
                  <a:spcPct val="100000"/>
                </a:lnSpc>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Updated Design Data based on RDL (machine readable)</a:t>
              </a:r>
            </a:p>
            <a:p>
              <a:pPr marL="171399" marR="0" lvl="0" indent="-171399" algn="l" defTabSz="914492" rtl="0" eaLnBrk="1" fontAlgn="auto" latinLnBrk="0" hangingPunct="1">
                <a:spcBef>
                  <a:spcPts val="300"/>
                </a:spcBef>
                <a:buClrTx/>
                <a:buSzTx/>
                <a:buFont typeface="Wingdings" pitchFamily="2" charset="2"/>
                <a:buChar char="ü"/>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Versioned</a:t>
              </a:r>
            </a:p>
            <a:p>
              <a:pPr marL="171399" marR="0" lvl="0" indent="-171399" algn="l" defTabSz="914492" rtl="0" eaLnBrk="1" fontAlgn="auto" latinLnBrk="0" hangingPunct="1">
                <a:spcBef>
                  <a:spcPts val="300"/>
                </a:spcBef>
                <a:buClrTx/>
                <a:buSzTx/>
                <a:buFont typeface="Wingdings" pitchFamily="2" charset="2"/>
                <a:buChar char="ü"/>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Information Model Compliant</a:t>
              </a:r>
            </a:p>
            <a:p>
              <a:pPr marL="171399" marR="0" lvl="0" indent="-171399" algn="l" defTabSz="914492" rtl="0" eaLnBrk="1" fontAlgn="auto" latinLnBrk="0" hangingPunct="1">
                <a:spcBef>
                  <a:spcPts val="300"/>
                </a:spcBef>
                <a:buClrTx/>
                <a:buSzTx/>
                <a:buFont typeface="Wingdings" pitchFamily="2" charset="2"/>
                <a:buChar char="ü"/>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Data Validation Certificate</a:t>
              </a:r>
            </a:p>
            <a:p>
              <a:pPr marL="171399" marR="0" lvl="0" indent="-171399" algn="l" defTabSz="914492" rtl="0" eaLnBrk="1" fontAlgn="auto" latinLnBrk="0" hangingPunct="1">
                <a:spcBef>
                  <a:spcPts val="300"/>
                </a:spcBef>
                <a:buClrTx/>
                <a:buSzTx/>
                <a:buFont typeface="Wingdings" pitchFamily="2" charset="2"/>
                <a:buChar char="ü"/>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Rich customer API covering populated information model for re-creating the digital asset in customers data platform</a:t>
              </a:r>
              <a:endParaRPr lang="en-US" sz="1100" dirty="0">
                <a:solidFill>
                  <a:prstClr val="black"/>
                </a:solidFill>
                <a:latin typeface="Calibri"/>
              </a:endParaRPr>
            </a:p>
            <a:p>
              <a:pPr marL="171399" indent="-171399" defTabSz="914492">
                <a:spcBef>
                  <a:spcPts val="300"/>
                </a:spcBef>
                <a:buFont typeface="Wingdings" pitchFamily="2" charset="2"/>
                <a:buChar char="ü"/>
                <a:defRPr/>
              </a:pPr>
              <a:r>
                <a:rPr lang="en-US" sz="800" dirty="0">
                  <a:solidFill>
                    <a:prstClr val="black"/>
                  </a:solidFill>
                  <a:latin typeface="Calibri"/>
                </a:rPr>
                <a:t>Digital commissioning</a:t>
              </a:r>
            </a:p>
          </p:txBody>
        </p:sp>
      </p:grpSp>
      <p:sp>
        <p:nvSpPr>
          <p:cNvPr id="225" name="Avrundet rektangel 110">
            <a:extLst>
              <a:ext uri="{FF2B5EF4-FFF2-40B4-BE49-F238E27FC236}">
                <a16:creationId xmlns:a16="http://schemas.microsoft.com/office/drawing/2014/main" id="{D57A629E-1DC7-41B8-B1B6-63CEC02E43E1}"/>
              </a:ext>
            </a:extLst>
          </p:cNvPr>
          <p:cNvSpPr/>
          <p:nvPr/>
        </p:nvSpPr>
        <p:spPr>
          <a:xfrm>
            <a:off x="3188879" y="1248004"/>
            <a:ext cx="2607936" cy="690317"/>
          </a:xfrm>
          <a:prstGeom prst="roundRect">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6" name="Sylinder 36">
            <a:extLst>
              <a:ext uri="{FF2B5EF4-FFF2-40B4-BE49-F238E27FC236}">
                <a16:creationId xmlns:a16="http://schemas.microsoft.com/office/drawing/2014/main" id="{CC935BB8-5838-484A-8EBB-8531159EB501}"/>
              </a:ext>
            </a:extLst>
          </p:cNvPr>
          <p:cNvSpPr/>
          <p:nvPr/>
        </p:nvSpPr>
        <p:spPr>
          <a:xfrm>
            <a:off x="1290685" y="2101665"/>
            <a:ext cx="567294" cy="460395"/>
          </a:xfrm>
          <a:prstGeom prst="round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dirty="0">
                <a:ln>
                  <a:noFill/>
                </a:ln>
                <a:solidFill>
                  <a:srgbClr val="FFFFFF"/>
                </a:solidFill>
                <a:effectLst/>
                <a:uLnTx/>
                <a:uFillTx/>
                <a:latin typeface="Calibri"/>
                <a:ea typeface="+mn-ea"/>
                <a:cs typeface="+mn-cs"/>
              </a:rPr>
              <a:t>Vendor Data Mngt.</a:t>
            </a:r>
            <a:endParaRPr kumimoji="0" lang="en-US" sz="16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28" name="Sylinder 36">
            <a:extLst>
              <a:ext uri="{FF2B5EF4-FFF2-40B4-BE49-F238E27FC236}">
                <a16:creationId xmlns:a16="http://schemas.microsoft.com/office/drawing/2014/main" id="{31431997-B6C2-4380-B3A0-65BBA2878E67}"/>
              </a:ext>
            </a:extLst>
          </p:cNvPr>
          <p:cNvSpPr/>
          <p:nvPr/>
        </p:nvSpPr>
        <p:spPr>
          <a:xfrm>
            <a:off x="1928819" y="2096037"/>
            <a:ext cx="567294" cy="460395"/>
          </a:xfrm>
          <a:prstGeom prst="round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Data Quality &amp; Approval</a:t>
            </a:r>
            <a:endPar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Sylinder 36">
            <a:extLst>
              <a:ext uri="{FF2B5EF4-FFF2-40B4-BE49-F238E27FC236}">
                <a16:creationId xmlns:a16="http://schemas.microsoft.com/office/drawing/2014/main" id="{F0922EBA-B628-4E23-811F-178ABD05C322}"/>
              </a:ext>
            </a:extLst>
          </p:cNvPr>
          <p:cNvSpPr/>
          <p:nvPr/>
        </p:nvSpPr>
        <p:spPr>
          <a:xfrm>
            <a:off x="2565635" y="2092041"/>
            <a:ext cx="567294" cy="460395"/>
          </a:xfrm>
          <a:prstGeom prst="round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App </a:t>
            </a:r>
            <a:r>
              <a:rPr lang="en-US" sz="800" dirty="0">
                <a:solidFill>
                  <a:srgbClr val="FFFFFF"/>
                </a:solidFill>
                <a:latin typeface="Calibri"/>
              </a:rPr>
              <a:t>X</a:t>
            </a:r>
            <a:endPar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0" name="Sylinder 36">
            <a:extLst>
              <a:ext uri="{FF2B5EF4-FFF2-40B4-BE49-F238E27FC236}">
                <a16:creationId xmlns:a16="http://schemas.microsoft.com/office/drawing/2014/main" id="{A7733171-4137-4F52-96FD-6F69966CAA49}"/>
              </a:ext>
            </a:extLst>
          </p:cNvPr>
          <p:cNvSpPr/>
          <p:nvPr/>
        </p:nvSpPr>
        <p:spPr>
          <a:xfrm>
            <a:off x="653488" y="2094913"/>
            <a:ext cx="567294" cy="460395"/>
          </a:xfrm>
          <a:prstGeom prst="roundRect">
            <a:avLst/>
          </a:prstGeom>
          <a:solidFill>
            <a:schemeClr val="accent6">
              <a:lumMod val="75000"/>
            </a:schemeClr>
          </a:solidFill>
          <a:ln w="6350"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a:ea typeface="+mn-ea"/>
                <a:cs typeface="+mn-cs"/>
              </a:rPr>
              <a:t>Project Execution Control</a:t>
            </a:r>
          </a:p>
        </p:txBody>
      </p:sp>
      <p:pic>
        <p:nvPicPr>
          <p:cNvPr id="10" name="Picture 9" descr="A picture containing shape&#10;&#10;Description automatically generated">
            <a:extLst>
              <a:ext uri="{FF2B5EF4-FFF2-40B4-BE49-F238E27FC236}">
                <a16:creationId xmlns:a16="http://schemas.microsoft.com/office/drawing/2014/main" id="{7A22DF70-A009-4912-B8B0-889626FE0380}"/>
              </a:ext>
            </a:extLst>
          </p:cNvPr>
          <p:cNvPicPr>
            <a:picLocks noChangeAspect="1"/>
          </p:cNvPicPr>
          <p:nvPr/>
        </p:nvPicPr>
        <p:blipFill>
          <a:blip r:embed="rId5"/>
          <a:stretch>
            <a:fillRect/>
          </a:stretch>
        </p:blipFill>
        <p:spPr>
          <a:xfrm>
            <a:off x="6438827" y="1291876"/>
            <a:ext cx="541838" cy="631267"/>
          </a:xfrm>
          <a:prstGeom prst="rect">
            <a:avLst/>
          </a:prstGeom>
        </p:spPr>
      </p:pic>
      <p:pic>
        <p:nvPicPr>
          <p:cNvPr id="237" name="Picture 236" descr="A picture containing shape&#10;&#10;Description automatically generated">
            <a:extLst>
              <a:ext uri="{FF2B5EF4-FFF2-40B4-BE49-F238E27FC236}">
                <a16:creationId xmlns:a16="http://schemas.microsoft.com/office/drawing/2014/main" id="{2D1AFA28-C6FF-4F16-97AD-674B4E51AF37}"/>
              </a:ext>
            </a:extLst>
          </p:cNvPr>
          <p:cNvPicPr>
            <a:picLocks noChangeAspect="1"/>
          </p:cNvPicPr>
          <p:nvPr/>
        </p:nvPicPr>
        <p:blipFill>
          <a:blip r:embed="rId5"/>
          <a:stretch>
            <a:fillRect/>
          </a:stretch>
        </p:blipFill>
        <p:spPr>
          <a:xfrm>
            <a:off x="5195126" y="1288776"/>
            <a:ext cx="541838" cy="631267"/>
          </a:xfrm>
          <a:prstGeom prst="rect">
            <a:avLst/>
          </a:prstGeom>
        </p:spPr>
      </p:pic>
      <p:grpSp>
        <p:nvGrpSpPr>
          <p:cNvPr id="247" name="Group 246">
            <a:extLst>
              <a:ext uri="{FF2B5EF4-FFF2-40B4-BE49-F238E27FC236}">
                <a16:creationId xmlns:a16="http://schemas.microsoft.com/office/drawing/2014/main" id="{2CA4484B-3ABC-400B-8D91-D23C9832EF5C}"/>
              </a:ext>
            </a:extLst>
          </p:cNvPr>
          <p:cNvGrpSpPr/>
          <p:nvPr/>
        </p:nvGrpSpPr>
        <p:grpSpPr>
          <a:xfrm>
            <a:off x="7122586" y="1432812"/>
            <a:ext cx="383114" cy="423628"/>
            <a:chOff x="7149256" y="1794762"/>
            <a:chExt cx="383114" cy="423628"/>
          </a:xfrm>
        </p:grpSpPr>
        <p:pic>
          <p:nvPicPr>
            <p:cNvPr id="245" name="Picture 244" descr="Chart&#10;&#10;Description automatically generated with medium confidence">
              <a:extLst>
                <a:ext uri="{FF2B5EF4-FFF2-40B4-BE49-F238E27FC236}">
                  <a16:creationId xmlns:a16="http://schemas.microsoft.com/office/drawing/2014/main" id="{84E232D6-5791-45CA-8246-5309643D8D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46" name="TextBox 245">
              <a:extLst>
                <a:ext uri="{FF2B5EF4-FFF2-40B4-BE49-F238E27FC236}">
                  <a16:creationId xmlns:a16="http://schemas.microsoft.com/office/drawing/2014/main" id="{DDEF4E04-8861-4407-924A-832C6F10303E}"/>
                </a:ext>
              </a:extLst>
            </p:cNvPr>
            <p:cNvSpPr txBox="1"/>
            <p:nvPr/>
          </p:nvSpPr>
          <p:spPr>
            <a:xfrm>
              <a:off x="7149256" y="2033724"/>
              <a:ext cx="383114" cy="184666"/>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Automated verifications</a:t>
              </a:r>
            </a:p>
          </p:txBody>
        </p:sp>
      </p:grpSp>
      <p:grpSp>
        <p:nvGrpSpPr>
          <p:cNvPr id="248" name="Group 247">
            <a:extLst>
              <a:ext uri="{FF2B5EF4-FFF2-40B4-BE49-F238E27FC236}">
                <a16:creationId xmlns:a16="http://schemas.microsoft.com/office/drawing/2014/main" id="{B560C479-0DCF-498C-B4EA-354012F85E46}"/>
              </a:ext>
            </a:extLst>
          </p:cNvPr>
          <p:cNvGrpSpPr/>
          <p:nvPr/>
        </p:nvGrpSpPr>
        <p:grpSpPr>
          <a:xfrm>
            <a:off x="7576445" y="1437123"/>
            <a:ext cx="383114" cy="331295"/>
            <a:chOff x="7149256" y="1794762"/>
            <a:chExt cx="383114" cy="331295"/>
          </a:xfrm>
        </p:grpSpPr>
        <p:pic>
          <p:nvPicPr>
            <p:cNvPr id="249" name="Picture 248" descr="Chart&#10;&#10;Description automatically generated with medium confidence">
              <a:extLst>
                <a:ext uri="{FF2B5EF4-FFF2-40B4-BE49-F238E27FC236}">
                  <a16:creationId xmlns:a16="http://schemas.microsoft.com/office/drawing/2014/main" id="{92ED4BBC-D2FC-4D03-8394-940D334B56E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51" name="TextBox 250">
              <a:extLst>
                <a:ext uri="{FF2B5EF4-FFF2-40B4-BE49-F238E27FC236}">
                  <a16:creationId xmlns:a16="http://schemas.microsoft.com/office/drawing/2014/main" id="{F0551148-B252-4C46-B47B-5F5309F3503F}"/>
                </a:ext>
              </a:extLst>
            </p:cNvPr>
            <p:cNvSpPr txBox="1"/>
            <p:nvPr/>
          </p:nvSpPr>
          <p:spPr>
            <a:xfrm>
              <a:off x="7149256" y="2033724"/>
              <a:ext cx="383114" cy="92333"/>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Data quality</a:t>
              </a:r>
            </a:p>
          </p:txBody>
        </p:sp>
      </p:grpSp>
      <p:grpSp>
        <p:nvGrpSpPr>
          <p:cNvPr id="269" name="Group 268">
            <a:extLst>
              <a:ext uri="{FF2B5EF4-FFF2-40B4-BE49-F238E27FC236}">
                <a16:creationId xmlns:a16="http://schemas.microsoft.com/office/drawing/2014/main" id="{9A25FACF-9A95-422A-93D3-CECB2D2E66AE}"/>
              </a:ext>
            </a:extLst>
          </p:cNvPr>
          <p:cNvGrpSpPr/>
          <p:nvPr/>
        </p:nvGrpSpPr>
        <p:grpSpPr>
          <a:xfrm>
            <a:off x="8031853" y="1433712"/>
            <a:ext cx="383114" cy="331295"/>
            <a:chOff x="7149256" y="1794762"/>
            <a:chExt cx="383114" cy="331295"/>
          </a:xfrm>
        </p:grpSpPr>
        <p:pic>
          <p:nvPicPr>
            <p:cNvPr id="270" name="Picture 269" descr="Chart&#10;&#10;Description automatically generated with medium confidence">
              <a:extLst>
                <a:ext uri="{FF2B5EF4-FFF2-40B4-BE49-F238E27FC236}">
                  <a16:creationId xmlns:a16="http://schemas.microsoft.com/office/drawing/2014/main" id="{2E299E14-82C5-4A4D-8839-D91953381F4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72" name="TextBox 271">
              <a:extLst>
                <a:ext uri="{FF2B5EF4-FFF2-40B4-BE49-F238E27FC236}">
                  <a16:creationId xmlns:a16="http://schemas.microsoft.com/office/drawing/2014/main" id="{7FF3D217-36C0-41A2-939D-ABAD0E878F7B}"/>
                </a:ext>
              </a:extLst>
            </p:cNvPr>
            <p:cNvSpPr txBox="1"/>
            <p:nvPr/>
          </p:nvSpPr>
          <p:spPr>
            <a:xfrm>
              <a:off x="7149256" y="2033724"/>
              <a:ext cx="383114" cy="92333"/>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Digital MoC</a:t>
              </a:r>
            </a:p>
          </p:txBody>
        </p:sp>
      </p:grpSp>
      <p:grpSp>
        <p:nvGrpSpPr>
          <p:cNvPr id="273" name="Group 272">
            <a:extLst>
              <a:ext uri="{FF2B5EF4-FFF2-40B4-BE49-F238E27FC236}">
                <a16:creationId xmlns:a16="http://schemas.microsoft.com/office/drawing/2014/main" id="{49912EA6-C785-4546-93C4-37ABA86B506C}"/>
              </a:ext>
            </a:extLst>
          </p:cNvPr>
          <p:cNvGrpSpPr/>
          <p:nvPr/>
        </p:nvGrpSpPr>
        <p:grpSpPr>
          <a:xfrm>
            <a:off x="8483096" y="1440010"/>
            <a:ext cx="383114" cy="331295"/>
            <a:chOff x="7149256" y="1794762"/>
            <a:chExt cx="383114" cy="331295"/>
          </a:xfrm>
        </p:grpSpPr>
        <p:pic>
          <p:nvPicPr>
            <p:cNvPr id="274" name="Picture 273" descr="Chart&#10;&#10;Description automatically generated with medium confidence">
              <a:extLst>
                <a:ext uri="{FF2B5EF4-FFF2-40B4-BE49-F238E27FC236}">
                  <a16:creationId xmlns:a16="http://schemas.microsoft.com/office/drawing/2014/main" id="{A26E110F-C9D3-4E38-946C-B0A5B73D18B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75" name="TextBox 274">
              <a:extLst>
                <a:ext uri="{FF2B5EF4-FFF2-40B4-BE49-F238E27FC236}">
                  <a16:creationId xmlns:a16="http://schemas.microsoft.com/office/drawing/2014/main" id="{8EAA3810-BA9A-4742-A109-1E66520D8D2B}"/>
                </a:ext>
              </a:extLst>
            </p:cNvPr>
            <p:cNvSpPr txBox="1"/>
            <p:nvPr/>
          </p:nvSpPr>
          <p:spPr>
            <a:xfrm>
              <a:off x="7149256" y="2033724"/>
              <a:ext cx="383114" cy="92333"/>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Service X</a:t>
              </a:r>
            </a:p>
          </p:txBody>
        </p:sp>
      </p:grpSp>
      <p:sp>
        <p:nvSpPr>
          <p:cNvPr id="276" name="Sylinder 36">
            <a:extLst>
              <a:ext uri="{FF2B5EF4-FFF2-40B4-BE49-F238E27FC236}">
                <a16:creationId xmlns:a16="http://schemas.microsoft.com/office/drawing/2014/main" id="{FF460C7A-1EB8-4B02-93A6-62ACEE3BBBA6}"/>
              </a:ext>
            </a:extLst>
          </p:cNvPr>
          <p:cNvSpPr/>
          <p:nvPr/>
        </p:nvSpPr>
        <p:spPr>
          <a:xfrm>
            <a:off x="3254553" y="1291881"/>
            <a:ext cx="1854823" cy="590705"/>
          </a:xfrm>
          <a:prstGeom prst="round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1"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Calibri"/>
                <a:ea typeface="+mn-ea"/>
                <a:cs typeface="+mn-cs"/>
              </a:rPr>
              <a:t>Services</a:t>
            </a:r>
          </a:p>
        </p:txBody>
      </p:sp>
      <p:grpSp>
        <p:nvGrpSpPr>
          <p:cNvPr id="278" name="Group 277">
            <a:extLst>
              <a:ext uri="{FF2B5EF4-FFF2-40B4-BE49-F238E27FC236}">
                <a16:creationId xmlns:a16="http://schemas.microsoft.com/office/drawing/2014/main" id="{8F8F18E4-EB2F-45C8-A132-9B2BDB6E491F}"/>
              </a:ext>
            </a:extLst>
          </p:cNvPr>
          <p:cNvGrpSpPr/>
          <p:nvPr/>
        </p:nvGrpSpPr>
        <p:grpSpPr>
          <a:xfrm>
            <a:off x="3313416" y="1428501"/>
            <a:ext cx="383114" cy="423628"/>
            <a:chOff x="7149256" y="1794762"/>
            <a:chExt cx="383114" cy="423628"/>
          </a:xfrm>
        </p:grpSpPr>
        <p:pic>
          <p:nvPicPr>
            <p:cNvPr id="279" name="Picture 278" descr="Chart&#10;&#10;Description automatically generated with medium confidence">
              <a:extLst>
                <a:ext uri="{FF2B5EF4-FFF2-40B4-BE49-F238E27FC236}">
                  <a16:creationId xmlns:a16="http://schemas.microsoft.com/office/drawing/2014/main" id="{0A6048E7-FFF0-4C4D-B2C7-EDDE6B09DF0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80" name="TextBox 279">
              <a:extLst>
                <a:ext uri="{FF2B5EF4-FFF2-40B4-BE49-F238E27FC236}">
                  <a16:creationId xmlns:a16="http://schemas.microsoft.com/office/drawing/2014/main" id="{3AA5484C-34B3-406D-984E-A5DAEDAFBA49}"/>
                </a:ext>
              </a:extLst>
            </p:cNvPr>
            <p:cNvSpPr txBox="1"/>
            <p:nvPr/>
          </p:nvSpPr>
          <p:spPr>
            <a:xfrm>
              <a:off x="7149256" y="2033724"/>
              <a:ext cx="383114" cy="184666"/>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Automated verifications</a:t>
              </a:r>
            </a:p>
          </p:txBody>
        </p:sp>
      </p:grpSp>
      <p:grpSp>
        <p:nvGrpSpPr>
          <p:cNvPr id="281" name="Group 280">
            <a:extLst>
              <a:ext uri="{FF2B5EF4-FFF2-40B4-BE49-F238E27FC236}">
                <a16:creationId xmlns:a16="http://schemas.microsoft.com/office/drawing/2014/main" id="{8E440AE9-2DB0-4FA7-95E0-C210CED23059}"/>
              </a:ext>
            </a:extLst>
          </p:cNvPr>
          <p:cNvGrpSpPr/>
          <p:nvPr/>
        </p:nvGrpSpPr>
        <p:grpSpPr>
          <a:xfrm>
            <a:off x="3767275" y="1432812"/>
            <a:ext cx="383114" cy="331295"/>
            <a:chOff x="7149256" y="1794762"/>
            <a:chExt cx="383114" cy="331295"/>
          </a:xfrm>
        </p:grpSpPr>
        <p:pic>
          <p:nvPicPr>
            <p:cNvPr id="282" name="Picture 281" descr="Chart&#10;&#10;Description automatically generated with medium confidence">
              <a:extLst>
                <a:ext uri="{FF2B5EF4-FFF2-40B4-BE49-F238E27FC236}">
                  <a16:creationId xmlns:a16="http://schemas.microsoft.com/office/drawing/2014/main" id="{A08C2408-E5AE-4FC7-8911-95A906E6AC7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83" name="TextBox 282">
              <a:extLst>
                <a:ext uri="{FF2B5EF4-FFF2-40B4-BE49-F238E27FC236}">
                  <a16:creationId xmlns:a16="http://schemas.microsoft.com/office/drawing/2014/main" id="{C5BA1CE9-A847-404E-B562-81BDC3381A45}"/>
                </a:ext>
              </a:extLst>
            </p:cNvPr>
            <p:cNvSpPr txBox="1"/>
            <p:nvPr/>
          </p:nvSpPr>
          <p:spPr>
            <a:xfrm>
              <a:off x="7149256" y="2033724"/>
              <a:ext cx="383114" cy="92333"/>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Data quality</a:t>
              </a:r>
            </a:p>
          </p:txBody>
        </p:sp>
      </p:grpSp>
      <p:grpSp>
        <p:nvGrpSpPr>
          <p:cNvPr id="284" name="Group 283">
            <a:extLst>
              <a:ext uri="{FF2B5EF4-FFF2-40B4-BE49-F238E27FC236}">
                <a16:creationId xmlns:a16="http://schemas.microsoft.com/office/drawing/2014/main" id="{E077C50C-D050-473A-9120-20B84FF3A0D6}"/>
              </a:ext>
            </a:extLst>
          </p:cNvPr>
          <p:cNvGrpSpPr/>
          <p:nvPr/>
        </p:nvGrpSpPr>
        <p:grpSpPr>
          <a:xfrm>
            <a:off x="4222683" y="1429401"/>
            <a:ext cx="383114" cy="331295"/>
            <a:chOff x="7149256" y="1794762"/>
            <a:chExt cx="383114" cy="331295"/>
          </a:xfrm>
        </p:grpSpPr>
        <p:pic>
          <p:nvPicPr>
            <p:cNvPr id="285" name="Picture 284" descr="Chart&#10;&#10;Description automatically generated with medium confidence">
              <a:extLst>
                <a:ext uri="{FF2B5EF4-FFF2-40B4-BE49-F238E27FC236}">
                  <a16:creationId xmlns:a16="http://schemas.microsoft.com/office/drawing/2014/main" id="{13F8C13C-BEE5-4267-BEF9-F2E4C0E6434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86" name="TextBox 285">
              <a:extLst>
                <a:ext uri="{FF2B5EF4-FFF2-40B4-BE49-F238E27FC236}">
                  <a16:creationId xmlns:a16="http://schemas.microsoft.com/office/drawing/2014/main" id="{20E83A80-BFB5-404E-9214-974EED43E6A8}"/>
                </a:ext>
              </a:extLst>
            </p:cNvPr>
            <p:cNvSpPr txBox="1"/>
            <p:nvPr/>
          </p:nvSpPr>
          <p:spPr>
            <a:xfrm>
              <a:off x="7149256" y="2033724"/>
              <a:ext cx="383114" cy="92333"/>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Digital MoC</a:t>
              </a:r>
            </a:p>
          </p:txBody>
        </p:sp>
      </p:grpSp>
      <p:grpSp>
        <p:nvGrpSpPr>
          <p:cNvPr id="287" name="Group 286">
            <a:extLst>
              <a:ext uri="{FF2B5EF4-FFF2-40B4-BE49-F238E27FC236}">
                <a16:creationId xmlns:a16="http://schemas.microsoft.com/office/drawing/2014/main" id="{F0F3C08A-DF11-411C-A903-CB0122A62964}"/>
              </a:ext>
            </a:extLst>
          </p:cNvPr>
          <p:cNvGrpSpPr/>
          <p:nvPr/>
        </p:nvGrpSpPr>
        <p:grpSpPr>
          <a:xfrm>
            <a:off x="4673926" y="1435699"/>
            <a:ext cx="383114" cy="331295"/>
            <a:chOff x="7149256" y="1794762"/>
            <a:chExt cx="383114" cy="331295"/>
          </a:xfrm>
        </p:grpSpPr>
        <p:pic>
          <p:nvPicPr>
            <p:cNvPr id="288" name="Picture 287" descr="Chart&#10;&#10;Description automatically generated with medium confidence">
              <a:extLst>
                <a:ext uri="{FF2B5EF4-FFF2-40B4-BE49-F238E27FC236}">
                  <a16:creationId xmlns:a16="http://schemas.microsoft.com/office/drawing/2014/main" id="{E851CD1B-0812-40BF-B1B9-5A7C85DCC3F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0836" y="1794762"/>
              <a:ext cx="263557" cy="252800"/>
            </a:xfrm>
            <a:prstGeom prst="rect">
              <a:avLst/>
            </a:prstGeom>
          </p:spPr>
        </p:pic>
        <p:sp>
          <p:nvSpPr>
            <p:cNvPr id="289" name="TextBox 288">
              <a:extLst>
                <a:ext uri="{FF2B5EF4-FFF2-40B4-BE49-F238E27FC236}">
                  <a16:creationId xmlns:a16="http://schemas.microsoft.com/office/drawing/2014/main" id="{5AA55C09-B41E-4AB4-A799-1D2F2C237CA6}"/>
                </a:ext>
              </a:extLst>
            </p:cNvPr>
            <p:cNvSpPr txBox="1"/>
            <p:nvPr/>
          </p:nvSpPr>
          <p:spPr>
            <a:xfrm>
              <a:off x="7149256" y="2033724"/>
              <a:ext cx="383114" cy="92333"/>
            </a:xfrm>
            <a:prstGeom prst="rect">
              <a:avLst/>
            </a:prstGeom>
            <a:noFill/>
          </p:spPr>
          <p:txBody>
            <a:bodyPr wrap="square" lIns="0" tIns="0" rIns="0" bIns="0" rtlCol="0">
              <a:spAutoFit/>
            </a:bodyPr>
            <a:lstStyle/>
            <a:p>
              <a:pPr algn="ctr" defTabSz="914309">
                <a:spcBef>
                  <a:spcPts val="300"/>
                </a:spcBef>
                <a:spcAft>
                  <a:spcPts val="300"/>
                </a:spcAft>
                <a:defRPr/>
              </a:pPr>
              <a:r>
                <a:rPr lang="en-GB" sz="600" dirty="0">
                  <a:latin typeface="Calibri"/>
                </a:rPr>
                <a:t>Service X</a:t>
              </a:r>
            </a:p>
          </p:txBody>
        </p:sp>
      </p:grpSp>
      <p:sp>
        <p:nvSpPr>
          <p:cNvPr id="300" name="Sylinder 36">
            <a:extLst>
              <a:ext uri="{FF2B5EF4-FFF2-40B4-BE49-F238E27FC236}">
                <a16:creationId xmlns:a16="http://schemas.microsoft.com/office/drawing/2014/main" id="{DD61E3B5-D5A4-4707-8F0A-5F2D7B5D1EE8}"/>
              </a:ext>
            </a:extLst>
          </p:cNvPr>
          <p:cNvSpPr/>
          <p:nvPr/>
        </p:nvSpPr>
        <p:spPr>
          <a:xfrm>
            <a:off x="9823871" y="2103442"/>
            <a:ext cx="567294" cy="460395"/>
          </a:xfrm>
          <a:prstGeom prst="round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dirty="0">
                <a:ln>
                  <a:noFill/>
                </a:ln>
                <a:solidFill>
                  <a:srgbClr val="FFFFFF"/>
                </a:solidFill>
                <a:effectLst/>
                <a:uLnTx/>
                <a:uFillTx/>
                <a:latin typeface="Calibri"/>
                <a:ea typeface="+mn-ea"/>
                <a:cs typeface="+mn-cs"/>
              </a:rPr>
              <a:t>Review &amp; Collaborate</a:t>
            </a:r>
            <a:endParaRPr kumimoji="0" lang="en-US" sz="16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01" name="Sylinder 36">
            <a:extLst>
              <a:ext uri="{FF2B5EF4-FFF2-40B4-BE49-F238E27FC236}">
                <a16:creationId xmlns:a16="http://schemas.microsoft.com/office/drawing/2014/main" id="{1CAE66B2-31A4-4446-AD10-8F24966834A9}"/>
              </a:ext>
            </a:extLst>
          </p:cNvPr>
          <p:cNvSpPr/>
          <p:nvPr/>
        </p:nvSpPr>
        <p:spPr>
          <a:xfrm>
            <a:off x="10505350" y="2090802"/>
            <a:ext cx="567294" cy="460395"/>
          </a:xfrm>
          <a:prstGeom prst="round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LCI requirement</a:t>
            </a:r>
            <a:endPar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2" name="Sylinder 36">
            <a:extLst>
              <a:ext uri="{FF2B5EF4-FFF2-40B4-BE49-F238E27FC236}">
                <a16:creationId xmlns:a16="http://schemas.microsoft.com/office/drawing/2014/main" id="{08A1A265-2ABD-4239-B3D6-F97198E6553E}"/>
              </a:ext>
            </a:extLst>
          </p:cNvPr>
          <p:cNvSpPr/>
          <p:nvPr/>
        </p:nvSpPr>
        <p:spPr>
          <a:xfrm>
            <a:off x="11191706" y="2093818"/>
            <a:ext cx="567294" cy="460395"/>
          </a:xfrm>
          <a:prstGeom prst="round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App </a:t>
            </a:r>
            <a:r>
              <a:rPr lang="en-US" sz="800" dirty="0">
                <a:solidFill>
                  <a:srgbClr val="FFFFFF"/>
                </a:solidFill>
                <a:latin typeface="Calibri"/>
              </a:rPr>
              <a:t>X</a:t>
            </a:r>
            <a:endParaRPr kumimoji="0" lang="nb-N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3" name="Sylinder 36">
            <a:extLst>
              <a:ext uri="{FF2B5EF4-FFF2-40B4-BE49-F238E27FC236}">
                <a16:creationId xmlns:a16="http://schemas.microsoft.com/office/drawing/2014/main" id="{0E473E54-06D4-45F6-9D51-68924896D0F3}"/>
              </a:ext>
            </a:extLst>
          </p:cNvPr>
          <p:cNvSpPr/>
          <p:nvPr/>
        </p:nvSpPr>
        <p:spPr>
          <a:xfrm>
            <a:off x="9161023" y="2096690"/>
            <a:ext cx="567294" cy="460395"/>
          </a:xfrm>
          <a:prstGeom prst="roundRect">
            <a:avLst/>
          </a:prstGeom>
          <a:solidFill>
            <a:schemeClr val="accent6">
              <a:lumMod val="75000"/>
            </a:schemeClr>
          </a:solidFill>
          <a:ln w="6350" cap="sq">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a:ea typeface="+mn-ea"/>
                <a:cs typeface="+mn-cs"/>
              </a:rPr>
              <a:t>Data Quality &amp; Approval</a:t>
            </a:r>
          </a:p>
        </p:txBody>
      </p:sp>
      <p:grpSp>
        <p:nvGrpSpPr>
          <p:cNvPr id="90" name="Group 89">
            <a:extLst>
              <a:ext uri="{FF2B5EF4-FFF2-40B4-BE49-F238E27FC236}">
                <a16:creationId xmlns:a16="http://schemas.microsoft.com/office/drawing/2014/main" id="{5A7EF72C-EE7F-49ED-9A15-43C0C62870B0}"/>
              </a:ext>
            </a:extLst>
          </p:cNvPr>
          <p:cNvGrpSpPr/>
          <p:nvPr/>
        </p:nvGrpSpPr>
        <p:grpSpPr>
          <a:xfrm>
            <a:off x="3825804" y="2131032"/>
            <a:ext cx="4471823" cy="1202770"/>
            <a:chOff x="3825804" y="2378682"/>
            <a:chExt cx="4471823" cy="1202770"/>
          </a:xfrm>
        </p:grpSpPr>
        <p:sp>
          <p:nvSpPr>
            <p:cNvPr id="244" name="Avrundet rektangel 110">
              <a:extLst>
                <a:ext uri="{FF2B5EF4-FFF2-40B4-BE49-F238E27FC236}">
                  <a16:creationId xmlns:a16="http://schemas.microsoft.com/office/drawing/2014/main" id="{E9333457-2C8F-E24B-AB49-EB966B4E0BCC}"/>
                </a:ext>
              </a:extLst>
            </p:cNvPr>
            <p:cNvSpPr/>
            <p:nvPr/>
          </p:nvSpPr>
          <p:spPr>
            <a:xfrm>
              <a:off x="3825804" y="2378682"/>
              <a:ext cx="4471823" cy="1098160"/>
            </a:xfrm>
            <a:prstGeom prst="roundRect">
              <a:avLst>
                <a:gd name="adj" fmla="val 12439"/>
              </a:avLst>
            </a:prstGeom>
            <a:solidFill>
              <a:schemeClr val="accent5">
                <a:lumMod val="20000"/>
                <a:lumOff val="80000"/>
              </a:schemeClr>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0" rIns="91437" bIns="45719" numCol="1" spcCol="0" rtlCol="0" fromWordArt="0" anchor="t" anchorCtr="0" forceAA="0" compatLnSpc="1">
              <a:prstTxWarp prst="textNoShape">
                <a:avLst/>
              </a:prstTxWarp>
              <a:noAutofit/>
            </a:bodyPr>
            <a:lstStyle/>
            <a:p>
              <a:pPr marL="0" marR="0" lvl="0" indent="0" algn="r" defTabSz="914309"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chemeClr val="tx1"/>
                  </a:solidFill>
                  <a:effectLst/>
                  <a:uLnTx/>
                  <a:uFillTx/>
                  <a:latin typeface="Calibri"/>
                  <a:ea typeface="+mn-ea"/>
                  <a:cs typeface="+mn-cs"/>
                </a:rPr>
                <a:t>                      Reference data libraries &amp; IMF type libriaries</a:t>
              </a:r>
            </a:p>
          </p:txBody>
        </p:sp>
        <p:pic>
          <p:nvPicPr>
            <p:cNvPr id="86" name="Picture 85" descr="Diagram&#10;&#10;Description automatically generated">
              <a:extLst>
                <a:ext uri="{FF2B5EF4-FFF2-40B4-BE49-F238E27FC236}">
                  <a16:creationId xmlns:a16="http://schemas.microsoft.com/office/drawing/2014/main" id="{3776C470-23AE-425C-BE23-22966CBAD7B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06670" y="2395569"/>
              <a:ext cx="2519737" cy="1185883"/>
            </a:xfrm>
            <a:prstGeom prst="rect">
              <a:avLst/>
            </a:prstGeom>
          </p:spPr>
        </p:pic>
        <p:sp>
          <p:nvSpPr>
            <p:cNvPr id="89" name="TextBox 88">
              <a:extLst>
                <a:ext uri="{FF2B5EF4-FFF2-40B4-BE49-F238E27FC236}">
                  <a16:creationId xmlns:a16="http://schemas.microsoft.com/office/drawing/2014/main" id="{C5BEDAED-AEC0-46FB-90DC-5E9927924470}"/>
                </a:ext>
              </a:extLst>
            </p:cNvPr>
            <p:cNvSpPr txBox="1"/>
            <p:nvPr/>
          </p:nvSpPr>
          <p:spPr>
            <a:xfrm>
              <a:off x="4057375" y="2733390"/>
              <a:ext cx="420407" cy="92333"/>
            </a:xfrm>
            <a:prstGeom prst="rect">
              <a:avLst/>
            </a:prstGeom>
            <a:noFill/>
          </p:spPr>
          <p:txBody>
            <a:bodyPr wrap="square" lIns="0" tIns="0" rIns="0" bIns="0" rtlCol="0" anchor="ctr" anchorCtr="1">
              <a:spAutoFit/>
            </a:bodyPr>
            <a:lstStyle/>
            <a:p>
              <a:r>
                <a:rPr lang="en-GB" sz="600" dirty="0"/>
                <a:t>EqHub</a:t>
              </a:r>
            </a:p>
          </p:txBody>
        </p:sp>
        <p:sp>
          <p:nvSpPr>
            <p:cNvPr id="304" name="TextBox 303">
              <a:extLst>
                <a:ext uri="{FF2B5EF4-FFF2-40B4-BE49-F238E27FC236}">
                  <a16:creationId xmlns:a16="http://schemas.microsoft.com/office/drawing/2014/main" id="{F198BDFD-E2CF-440B-9A61-54C2CA0A5711}"/>
                </a:ext>
              </a:extLst>
            </p:cNvPr>
            <p:cNvSpPr txBox="1"/>
            <p:nvPr/>
          </p:nvSpPr>
          <p:spPr>
            <a:xfrm>
              <a:off x="4173146" y="2817327"/>
              <a:ext cx="420407" cy="92333"/>
            </a:xfrm>
            <a:prstGeom prst="rect">
              <a:avLst/>
            </a:prstGeom>
            <a:noFill/>
          </p:spPr>
          <p:txBody>
            <a:bodyPr wrap="square" lIns="0" tIns="0" rIns="0" bIns="0" rtlCol="0" anchor="ctr" anchorCtr="1">
              <a:spAutoFit/>
            </a:bodyPr>
            <a:lstStyle/>
            <a:p>
              <a:r>
                <a:rPr lang="en-GB" sz="600" dirty="0"/>
                <a:t>PCA</a:t>
              </a:r>
            </a:p>
          </p:txBody>
        </p:sp>
        <p:sp>
          <p:nvSpPr>
            <p:cNvPr id="305" name="TextBox 304">
              <a:extLst>
                <a:ext uri="{FF2B5EF4-FFF2-40B4-BE49-F238E27FC236}">
                  <a16:creationId xmlns:a16="http://schemas.microsoft.com/office/drawing/2014/main" id="{8FFC505A-648F-4672-AE93-25F14135EAC4}"/>
                </a:ext>
              </a:extLst>
            </p:cNvPr>
            <p:cNvSpPr txBox="1"/>
            <p:nvPr/>
          </p:nvSpPr>
          <p:spPr>
            <a:xfrm>
              <a:off x="3999808" y="2636383"/>
              <a:ext cx="420407" cy="123111"/>
            </a:xfrm>
            <a:prstGeom prst="rect">
              <a:avLst/>
            </a:prstGeom>
            <a:noFill/>
          </p:spPr>
          <p:txBody>
            <a:bodyPr wrap="square" lIns="0" tIns="0" rIns="0" bIns="0" rtlCol="0" anchor="ctr" anchorCtr="1">
              <a:spAutoFit/>
            </a:bodyPr>
            <a:lstStyle/>
            <a:p>
              <a:r>
                <a:rPr lang="en-GB" sz="800" dirty="0"/>
                <a:t>…</a:t>
              </a:r>
            </a:p>
          </p:txBody>
        </p:sp>
      </p:grpSp>
      <p:grpSp>
        <p:nvGrpSpPr>
          <p:cNvPr id="307" name="Group 306">
            <a:extLst>
              <a:ext uri="{FF2B5EF4-FFF2-40B4-BE49-F238E27FC236}">
                <a16:creationId xmlns:a16="http://schemas.microsoft.com/office/drawing/2014/main" id="{5901DD28-9E07-4802-9297-C437EE39C01B}"/>
              </a:ext>
            </a:extLst>
          </p:cNvPr>
          <p:cNvGrpSpPr/>
          <p:nvPr/>
        </p:nvGrpSpPr>
        <p:grpSpPr>
          <a:xfrm>
            <a:off x="571263" y="2609414"/>
            <a:ext cx="3019003" cy="2103080"/>
            <a:chOff x="679267" y="2971364"/>
            <a:chExt cx="3019003" cy="2103080"/>
          </a:xfrm>
        </p:grpSpPr>
        <p:sp>
          <p:nvSpPr>
            <p:cNvPr id="252" name="Rectangle: Rounded Corners 168">
              <a:extLst>
                <a:ext uri="{FF2B5EF4-FFF2-40B4-BE49-F238E27FC236}">
                  <a16:creationId xmlns:a16="http://schemas.microsoft.com/office/drawing/2014/main" id="{45D51F1F-FB5F-784E-AD1E-D360E2B1464B}"/>
                </a:ext>
              </a:extLst>
            </p:cNvPr>
            <p:cNvSpPr/>
            <p:nvPr/>
          </p:nvSpPr>
          <p:spPr>
            <a:xfrm>
              <a:off x="2755182" y="3029890"/>
              <a:ext cx="943088" cy="2039993"/>
            </a:xfrm>
            <a:prstGeom prst="roundRect">
              <a:avLst>
                <a:gd name="adj" fmla="val 7037"/>
              </a:avLst>
            </a:prstGeom>
            <a:solidFill>
              <a:srgbClr val="0070C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8" tIns="45730" rIns="91458" bIns="45730" numCol="1" spcCol="0" rtlCol="0" fromWordArt="0" anchor="ctr" anchorCtr="0" forceAA="0" compatLnSpc="1">
              <a:prstTxWarp prst="textNoShape">
                <a:avLst/>
              </a:prstTxWarp>
              <a:noAutofit/>
            </a:bodyPr>
            <a:lstStyle/>
            <a:p>
              <a:pPr marL="0" marR="0" lvl="0" indent="0" algn="ctr" defTabSz="91449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0" name="Rectangle: Rounded Corners 27">
              <a:extLst>
                <a:ext uri="{FF2B5EF4-FFF2-40B4-BE49-F238E27FC236}">
                  <a16:creationId xmlns:a16="http://schemas.microsoft.com/office/drawing/2014/main" id="{C8E91503-A8DC-1240-8389-1B089054BD54}"/>
                </a:ext>
              </a:extLst>
            </p:cNvPr>
            <p:cNvSpPr/>
            <p:nvPr/>
          </p:nvSpPr>
          <p:spPr>
            <a:xfrm>
              <a:off x="1673495" y="3161814"/>
              <a:ext cx="1003584" cy="1912630"/>
            </a:xfrm>
            <a:prstGeom prst="roundRect">
              <a:avLst>
                <a:gd name="adj" fmla="val 3005"/>
              </a:avLst>
            </a:prstGeom>
            <a:solidFill>
              <a:schemeClr val="accent1">
                <a:lumMod val="7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37" name="Group 74">
              <a:extLst>
                <a:ext uri="{FF2B5EF4-FFF2-40B4-BE49-F238E27FC236}">
                  <a16:creationId xmlns:a16="http://schemas.microsoft.com/office/drawing/2014/main" id="{CF5F7970-43BB-A345-B788-2A0FD575BC12}"/>
                </a:ext>
              </a:extLst>
            </p:cNvPr>
            <p:cNvGrpSpPr/>
            <p:nvPr/>
          </p:nvGrpSpPr>
          <p:grpSpPr>
            <a:xfrm>
              <a:off x="1838937" y="3330308"/>
              <a:ext cx="602370" cy="574362"/>
              <a:chOff x="650936" y="3466832"/>
              <a:chExt cx="620616" cy="645582"/>
            </a:xfrm>
          </p:grpSpPr>
          <p:sp>
            <p:nvSpPr>
              <p:cNvPr id="138" name="Freeform: Shape 75">
                <a:extLst>
                  <a:ext uri="{FF2B5EF4-FFF2-40B4-BE49-F238E27FC236}">
                    <a16:creationId xmlns:a16="http://schemas.microsoft.com/office/drawing/2014/main" id="{9BC1ED82-C385-2B47-A58D-BAF3A68679DE}"/>
                  </a:ext>
                </a:extLst>
              </p:cNvPr>
              <p:cNvSpPr/>
              <p:nvPr/>
            </p:nvSpPr>
            <p:spPr>
              <a:xfrm>
                <a:off x="650936" y="3466832"/>
                <a:ext cx="620616" cy="645582"/>
              </a:xfrm>
              <a:custGeom>
                <a:avLst/>
                <a:gdLst>
                  <a:gd name="connsiteX0" fmla="*/ 475659 w 1071287"/>
                  <a:gd name="connsiteY0" fmla="*/ 16305 h 1069086"/>
                  <a:gd name="connsiteX1" fmla="*/ 554131 w 1071287"/>
                  <a:gd name="connsiteY1" fmla="*/ 15439 h 1069086"/>
                  <a:gd name="connsiteX2" fmla="*/ 1054456 w 1071287"/>
                  <a:gd name="connsiteY2" fmla="*/ 504143 h 1069086"/>
                  <a:gd name="connsiteX3" fmla="*/ 1055321 w 1071287"/>
                  <a:gd name="connsiteY3" fmla="*/ 582501 h 1069086"/>
                  <a:gd name="connsiteX4" fmla="*/ 595342 w 1071287"/>
                  <a:gd name="connsiteY4" fmla="*/ 1052062 h 1069086"/>
                  <a:gd name="connsiteX5" fmla="*/ 516870 w 1071287"/>
                  <a:gd name="connsiteY5" fmla="*/ 1052926 h 1069086"/>
                  <a:gd name="connsiteX6" fmla="*/ 16545 w 1071287"/>
                  <a:gd name="connsiteY6" fmla="*/ 564225 h 1069086"/>
                  <a:gd name="connsiteX7" fmla="*/ 15678 w 1071287"/>
                  <a:gd name="connsiteY7" fmla="*/ 485866 h 10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287" h="1069086">
                    <a:moveTo>
                      <a:pt x="475659" y="16305"/>
                    </a:moveTo>
                    <a:cubicBezTo>
                      <a:pt x="497089" y="-5572"/>
                      <a:pt x="532222" y="-5960"/>
                      <a:pt x="554131" y="15439"/>
                    </a:cubicBezTo>
                    <a:lnTo>
                      <a:pt x="1054456" y="504143"/>
                    </a:lnTo>
                    <a:cubicBezTo>
                      <a:pt x="1076365" y="525542"/>
                      <a:pt x="1076751" y="560624"/>
                      <a:pt x="1055321" y="582501"/>
                    </a:cubicBezTo>
                    <a:lnTo>
                      <a:pt x="595342" y="1052062"/>
                    </a:lnTo>
                    <a:cubicBezTo>
                      <a:pt x="573912" y="1073939"/>
                      <a:pt x="538779" y="1074325"/>
                      <a:pt x="516870" y="1052926"/>
                    </a:cubicBezTo>
                    <a:lnTo>
                      <a:pt x="16545" y="564225"/>
                    </a:lnTo>
                    <a:cubicBezTo>
                      <a:pt x="-5364" y="542825"/>
                      <a:pt x="-5752" y="507743"/>
                      <a:pt x="15678" y="485866"/>
                    </a:cubicBezTo>
                    <a:close/>
                  </a:path>
                </a:pathLst>
              </a:custGeom>
              <a:solidFill>
                <a:srgbClr val="00A44A"/>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39" name="Grafikk 96">
                <a:extLst>
                  <a:ext uri="{FF2B5EF4-FFF2-40B4-BE49-F238E27FC236}">
                    <a16:creationId xmlns:a16="http://schemas.microsoft.com/office/drawing/2014/main" id="{C8345EB3-B396-9C4F-8D57-D45180875A0C}"/>
                  </a:ext>
                </a:extLst>
              </p:cNvPr>
              <p:cNvGrpSpPr/>
              <p:nvPr/>
            </p:nvGrpSpPr>
            <p:grpSpPr>
              <a:xfrm>
                <a:off x="812725" y="3597058"/>
                <a:ext cx="297039" cy="292993"/>
                <a:chOff x="5699572" y="3698661"/>
                <a:chExt cx="297039" cy="292993"/>
              </a:xfrm>
              <a:solidFill>
                <a:srgbClr val="FFFFFF"/>
              </a:solidFill>
            </p:grpSpPr>
            <p:sp>
              <p:nvSpPr>
                <p:cNvPr id="140" name="Freeform: Shape 77">
                  <a:extLst>
                    <a:ext uri="{FF2B5EF4-FFF2-40B4-BE49-F238E27FC236}">
                      <a16:creationId xmlns:a16="http://schemas.microsoft.com/office/drawing/2014/main" id="{5C82B11D-15B3-1C45-800E-FBA85095B05E}"/>
                    </a:ext>
                  </a:extLst>
                </p:cNvPr>
                <p:cNvSpPr/>
                <p:nvPr/>
              </p:nvSpPr>
              <p:spPr>
                <a:xfrm>
                  <a:off x="5699572" y="3896790"/>
                  <a:ext cx="54445" cy="94864"/>
                </a:xfrm>
                <a:custGeom>
                  <a:avLst/>
                  <a:gdLst>
                    <a:gd name="connsiteX0" fmla="*/ -144 w 54445"/>
                    <a:gd name="connsiteY0" fmla="*/ 5430 h 94864"/>
                    <a:gd name="connsiteX1" fmla="*/ -144 w 54445"/>
                    <a:gd name="connsiteY1" fmla="*/ 61552 h 94864"/>
                    <a:gd name="connsiteX2" fmla="*/ 54301 w 54445"/>
                    <a:gd name="connsiteY2" fmla="*/ 94505 h 94864"/>
                    <a:gd name="connsiteX3" fmla="*/ 54301 w 54445"/>
                    <a:gd name="connsiteY3" fmla="*/ 32578 h 94864"/>
                    <a:gd name="connsiteX4" fmla="*/ -144 w 54445"/>
                    <a:gd name="connsiteY4" fmla="*/ -360 h 94864"/>
                    <a:gd name="connsiteX5" fmla="*/ -144 w 54445"/>
                    <a:gd name="connsiteY5" fmla="*/ 543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45" h="94864">
                      <a:moveTo>
                        <a:pt x="-144" y="5430"/>
                      </a:moveTo>
                      <a:lnTo>
                        <a:pt x="-144" y="61552"/>
                      </a:lnTo>
                      <a:lnTo>
                        <a:pt x="54301" y="94505"/>
                      </a:lnTo>
                      <a:lnTo>
                        <a:pt x="54301" y="32578"/>
                      </a:lnTo>
                      <a:lnTo>
                        <a:pt x="-144" y="-360"/>
                      </a:lnTo>
                      <a:lnTo>
                        <a:pt x="-144" y="5430"/>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Shape 80">
                  <a:extLst>
                    <a:ext uri="{FF2B5EF4-FFF2-40B4-BE49-F238E27FC236}">
                      <a16:creationId xmlns:a16="http://schemas.microsoft.com/office/drawing/2014/main" id="{2416D67B-ADA1-4F4B-94B7-4B4538F1D898}"/>
                    </a:ext>
                  </a:extLst>
                </p:cNvPr>
                <p:cNvSpPr/>
                <p:nvPr/>
              </p:nvSpPr>
              <p:spPr>
                <a:xfrm>
                  <a:off x="5942167" y="3896759"/>
                  <a:ext cx="54445" cy="94896"/>
                </a:xfrm>
                <a:custGeom>
                  <a:avLst/>
                  <a:gdLst>
                    <a:gd name="connsiteX0" fmla="*/ -144 w 54445"/>
                    <a:gd name="connsiteY0" fmla="*/ 94536 h 94896"/>
                    <a:gd name="connsiteX1" fmla="*/ 54301 w 54445"/>
                    <a:gd name="connsiteY1" fmla="*/ 61583 h 94896"/>
                    <a:gd name="connsiteX2" fmla="*/ 54301 w 54445"/>
                    <a:gd name="connsiteY2" fmla="*/ -360 h 94896"/>
                    <a:gd name="connsiteX3" fmla="*/ -144 w 54445"/>
                    <a:gd name="connsiteY3" fmla="*/ 32573 h 94896"/>
                    <a:gd name="connsiteX4" fmla="*/ -144 w 54445"/>
                    <a:gd name="connsiteY4" fmla="*/ 94536 h 9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94896">
                      <a:moveTo>
                        <a:pt x="-144" y="94536"/>
                      </a:moveTo>
                      <a:lnTo>
                        <a:pt x="54301" y="61583"/>
                      </a:lnTo>
                      <a:lnTo>
                        <a:pt x="54301" y="-360"/>
                      </a:lnTo>
                      <a:lnTo>
                        <a:pt x="-144" y="32573"/>
                      </a:lnTo>
                      <a:lnTo>
                        <a:pt x="-144" y="94536"/>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42" name="Freeform: Shape 81">
                  <a:extLst>
                    <a:ext uri="{FF2B5EF4-FFF2-40B4-BE49-F238E27FC236}">
                      <a16:creationId xmlns:a16="http://schemas.microsoft.com/office/drawing/2014/main" id="{A0053160-041F-F949-86A7-0C80E398CE5E}"/>
                    </a:ext>
                  </a:extLst>
                </p:cNvPr>
                <p:cNvSpPr/>
                <p:nvPr/>
              </p:nvSpPr>
              <p:spPr>
                <a:xfrm>
                  <a:off x="5790133" y="3741981"/>
                  <a:ext cx="54445" cy="94857"/>
                </a:xfrm>
                <a:custGeom>
                  <a:avLst/>
                  <a:gdLst>
                    <a:gd name="connsiteX0" fmla="*/ 14937 w 54445"/>
                    <a:gd name="connsiteY0" fmla="*/ 37312 h 94857"/>
                    <a:gd name="connsiteX1" fmla="*/ 21182 w 54445"/>
                    <a:gd name="connsiteY1" fmla="*/ 35899 h 94857"/>
                    <a:gd name="connsiteX2" fmla="*/ 35675 w 54445"/>
                    <a:gd name="connsiteY2" fmla="*/ 50363 h 94857"/>
                    <a:gd name="connsiteX3" fmla="*/ 27432 w 54445"/>
                    <a:gd name="connsiteY3" fmla="*/ 63423 h 94857"/>
                    <a:gd name="connsiteX4" fmla="*/ 13742 w 54445"/>
                    <a:gd name="connsiteY4" fmla="*/ 69954 h 94857"/>
                    <a:gd name="connsiteX5" fmla="*/ 54301 w 54445"/>
                    <a:gd name="connsiteY5" fmla="*/ 94498 h 94857"/>
                    <a:gd name="connsiteX6" fmla="*/ 54301 w 54445"/>
                    <a:gd name="connsiteY6" fmla="*/ 32576 h 94857"/>
                    <a:gd name="connsiteX7" fmla="*/ -144 w 54445"/>
                    <a:gd name="connsiteY7" fmla="*/ -360 h 94857"/>
                    <a:gd name="connsiteX8" fmla="*/ -144 w 54445"/>
                    <a:gd name="connsiteY8" fmla="*/ 44493 h 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57">
                      <a:moveTo>
                        <a:pt x="14937" y="37312"/>
                      </a:moveTo>
                      <a:cubicBezTo>
                        <a:pt x="16884" y="36376"/>
                        <a:pt x="19019" y="35894"/>
                        <a:pt x="21182" y="35899"/>
                      </a:cubicBezTo>
                      <a:cubicBezTo>
                        <a:pt x="29183" y="35897"/>
                        <a:pt x="35672" y="42374"/>
                        <a:pt x="35675" y="50363"/>
                      </a:cubicBezTo>
                      <a:cubicBezTo>
                        <a:pt x="35677" y="55938"/>
                        <a:pt x="32470" y="61019"/>
                        <a:pt x="27432" y="63423"/>
                      </a:cubicBezTo>
                      <a:lnTo>
                        <a:pt x="13742" y="69954"/>
                      </a:lnTo>
                      <a:lnTo>
                        <a:pt x="54301" y="94498"/>
                      </a:lnTo>
                      <a:lnTo>
                        <a:pt x="54301" y="32576"/>
                      </a:lnTo>
                      <a:lnTo>
                        <a:pt x="-144" y="-360"/>
                      </a:lnTo>
                      <a:lnTo>
                        <a:pt x="-144" y="44493"/>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43" name="Freeform: Shape 82">
                  <a:extLst>
                    <a:ext uri="{FF2B5EF4-FFF2-40B4-BE49-F238E27FC236}">
                      <a16:creationId xmlns:a16="http://schemas.microsoft.com/office/drawing/2014/main" id="{E4C47E25-EFD0-8B4A-AB59-C08E5F1F3062}"/>
                    </a:ext>
                  </a:extLst>
                </p:cNvPr>
                <p:cNvSpPr/>
                <p:nvPr/>
              </p:nvSpPr>
              <p:spPr>
                <a:xfrm>
                  <a:off x="5851606" y="3741945"/>
                  <a:ext cx="54445" cy="94893"/>
                </a:xfrm>
                <a:custGeom>
                  <a:avLst/>
                  <a:gdLst>
                    <a:gd name="connsiteX0" fmla="*/ -144 w 54445"/>
                    <a:gd name="connsiteY0" fmla="*/ 32576 h 94893"/>
                    <a:gd name="connsiteX1" fmla="*/ -144 w 54445"/>
                    <a:gd name="connsiteY1" fmla="*/ 94534 h 94893"/>
                    <a:gd name="connsiteX2" fmla="*/ 40427 w 54445"/>
                    <a:gd name="connsiteY2" fmla="*/ 69987 h 94893"/>
                    <a:gd name="connsiteX3" fmla="*/ 26737 w 54445"/>
                    <a:gd name="connsiteY3" fmla="*/ 63455 h 94893"/>
                    <a:gd name="connsiteX4" fmla="*/ 19924 w 54445"/>
                    <a:gd name="connsiteY4" fmla="*/ 44158 h 94893"/>
                    <a:gd name="connsiteX5" fmla="*/ 32975 w 54445"/>
                    <a:gd name="connsiteY5" fmla="*/ 35935 h 94893"/>
                    <a:gd name="connsiteX6" fmla="*/ 39225 w 54445"/>
                    <a:gd name="connsiteY6" fmla="*/ 37355 h 94893"/>
                    <a:gd name="connsiteX7" fmla="*/ 54301 w 54445"/>
                    <a:gd name="connsiteY7" fmla="*/ 44544 h 94893"/>
                    <a:gd name="connsiteX8" fmla="*/ 54301 w 54445"/>
                    <a:gd name="connsiteY8" fmla="*/ -360 h 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93">
                      <a:moveTo>
                        <a:pt x="-144" y="32576"/>
                      </a:moveTo>
                      <a:lnTo>
                        <a:pt x="-144" y="94534"/>
                      </a:lnTo>
                      <a:lnTo>
                        <a:pt x="40427" y="69987"/>
                      </a:lnTo>
                      <a:lnTo>
                        <a:pt x="26737" y="63455"/>
                      </a:lnTo>
                      <a:cubicBezTo>
                        <a:pt x="19521" y="60004"/>
                        <a:pt x="16469" y="51366"/>
                        <a:pt x="19924" y="44158"/>
                      </a:cubicBezTo>
                      <a:cubicBezTo>
                        <a:pt x="22330" y="39138"/>
                        <a:pt x="27403" y="35942"/>
                        <a:pt x="32975" y="35935"/>
                      </a:cubicBezTo>
                      <a:cubicBezTo>
                        <a:pt x="35139" y="35933"/>
                        <a:pt x="37276" y="36417"/>
                        <a:pt x="39225" y="37355"/>
                      </a:cubicBezTo>
                      <a:lnTo>
                        <a:pt x="54301" y="44544"/>
                      </a:lnTo>
                      <a:lnTo>
                        <a:pt x="54301" y="-360"/>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44" name="Freeform: Shape 83">
                  <a:extLst>
                    <a:ext uri="{FF2B5EF4-FFF2-40B4-BE49-F238E27FC236}">
                      <a16:creationId xmlns:a16="http://schemas.microsoft.com/office/drawing/2014/main" id="{DA355D1F-A008-5149-8204-922F1EE0487E}"/>
                    </a:ext>
                  </a:extLst>
                </p:cNvPr>
                <p:cNvSpPr/>
                <p:nvPr/>
              </p:nvSpPr>
              <p:spPr>
                <a:xfrm>
                  <a:off x="5790133" y="3698661"/>
                  <a:ext cx="115917" cy="70152"/>
                </a:xfrm>
                <a:custGeom>
                  <a:avLst/>
                  <a:gdLst>
                    <a:gd name="connsiteX0" fmla="*/ 84075 w 115917"/>
                    <a:gd name="connsiteY0" fmla="*/ 53903 h 70152"/>
                    <a:gd name="connsiteX1" fmla="*/ 90835 w 115917"/>
                    <a:gd name="connsiteY1" fmla="*/ 49799 h 70152"/>
                    <a:gd name="connsiteX2" fmla="*/ 115774 w 115917"/>
                    <a:gd name="connsiteY2" fmla="*/ 34715 h 70152"/>
                    <a:gd name="connsiteX3" fmla="*/ 57815 w 115917"/>
                    <a:gd name="connsiteY3" fmla="*/ -360 h 70152"/>
                    <a:gd name="connsiteX4" fmla="*/ 32876 w 115917"/>
                    <a:gd name="connsiteY4" fmla="*/ 14724 h 70152"/>
                    <a:gd name="connsiteX5" fmla="*/ 26116 w 115917"/>
                    <a:gd name="connsiteY5" fmla="*/ 18826 h 70152"/>
                    <a:gd name="connsiteX6" fmla="*/ -144 w 115917"/>
                    <a:gd name="connsiteY6" fmla="*/ 34715 h 70152"/>
                    <a:gd name="connsiteX7" fmla="*/ 57815 w 115917"/>
                    <a:gd name="connsiteY7" fmla="*/ 69792 h 70152"/>
                    <a:gd name="connsiteX8" fmla="*/ 84075 w 115917"/>
                    <a:gd name="connsiteY8" fmla="*/ 53903 h 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7" h="70152">
                      <a:moveTo>
                        <a:pt x="84075" y="53903"/>
                      </a:moveTo>
                      <a:lnTo>
                        <a:pt x="90835" y="49799"/>
                      </a:lnTo>
                      <a:lnTo>
                        <a:pt x="115774" y="34715"/>
                      </a:lnTo>
                      <a:lnTo>
                        <a:pt x="57815" y="-360"/>
                      </a:lnTo>
                      <a:lnTo>
                        <a:pt x="32876" y="14724"/>
                      </a:lnTo>
                      <a:lnTo>
                        <a:pt x="26116" y="18826"/>
                      </a:lnTo>
                      <a:lnTo>
                        <a:pt x="-144" y="34715"/>
                      </a:lnTo>
                      <a:lnTo>
                        <a:pt x="57815" y="69792"/>
                      </a:lnTo>
                      <a:lnTo>
                        <a:pt x="84075" y="53903"/>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6" name="Freeform: Shape 84">
                  <a:extLst>
                    <a:ext uri="{FF2B5EF4-FFF2-40B4-BE49-F238E27FC236}">
                      <a16:creationId xmlns:a16="http://schemas.microsoft.com/office/drawing/2014/main" id="{D80D7C99-31C9-9D42-9FD5-B186DB7F75BA}"/>
                    </a:ext>
                  </a:extLst>
                </p:cNvPr>
                <p:cNvSpPr/>
                <p:nvPr/>
              </p:nvSpPr>
              <p:spPr>
                <a:xfrm>
                  <a:off x="5699572" y="3862241"/>
                  <a:ext cx="115917" cy="61410"/>
                </a:xfrm>
                <a:custGeom>
                  <a:avLst/>
                  <a:gdLst>
                    <a:gd name="connsiteX0" fmla="*/ 90835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61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5"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61"/>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8" name="Freeform: Shape 85">
                  <a:extLst>
                    <a:ext uri="{FF2B5EF4-FFF2-40B4-BE49-F238E27FC236}">
                      <a16:creationId xmlns:a16="http://schemas.microsoft.com/office/drawing/2014/main" id="{B71E9A6C-1436-2142-8009-0F353666E5C4}"/>
                    </a:ext>
                  </a:extLst>
                </p:cNvPr>
                <p:cNvSpPr/>
                <p:nvPr/>
              </p:nvSpPr>
              <p:spPr>
                <a:xfrm>
                  <a:off x="5880694" y="3862241"/>
                  <a:ext cx="115917" cy="61410"/>
                </a:xfrm>
                <a:custGeom>
                  <a:avLst/>
                  <a:gdLst>
                    <a:gd name="connsiteX0" fmla="*/ 90832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56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2"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56"/>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50" name="Freeform: Shape 86">
                  <a:extLst>
                    <a:ext uri="{FF2B5EF4-FFF2-40B4-BE49-F238E27FC236}">
                      <a16:creationId xmlns:a16="http://schemas.microsoft.com/office/drawing/2014/main" id="{821B7196-4DAB-8D4A-93DF-66DAE82679A6}"/>
                    </a:ext>
                  </a:extLst>
                </p:cNvPr>
                <p:cNvSpPr/>
                <p:nvPr/>
              </p:nvSpPr>
              <p:spPr>
                <a:xfrm>
                  <a:off x="5880694" y="3896790"/>
                  <a:ext cx="54445" cy="94864"/>
                </a:xfrm>
                <a:custGeom>
                  <a:avLst/>
                  <a:gdLst>
                    <a:gd name="connsiteX0" fmla="*/ -144 w 54445"/>
                    <a:gd name="connsiteY0" fmla="*/ 5430 h 94864"/>
                    <a:gd name="connsiteX1" fmla="*/ -144 w 54445"/>
                    <a:gd name="connsiteY1" fmla="*/ 46565 h 94864"/>
                    <a:gd name="connsiteX2" fmla="*/ 10390 w 54445"/>
                    <a:gd name="connsiteY2" fmla="*/ 40109 h 94864"/>
                    <a:gd name="connsiteX3" fmla="*/ 30321 w 54445"/>
                    <a:gd name="connsiteY3" fmla="*/ 44874 h 94864"/>
                    <a:gd name="connsiteX4" fmla="*/ 25549 w 54445"/>
                    <a:gd name="connsiteY4" fmla="*/ 64776 h 94864"/>
                    <a:gd name="connsiteX5" fmla="*/ 15432 w 54445"/>
                    <a:gd name="connsiteY5" fmla="*/ 70993 h 94864"/>
                    <a:gd name="connsiteX6" fmla="*/ 54301 w 54445"/>
                    <a:gd name="connsiteY6" fmla="*/ 94505 h 94864"/>
                    <a:gd name="connsiteX7" fmla="*/ 54301 w 54445"/>
                    <a:gd name="connsiteY7" fmla="*/ 32578 h 94864"/>
                    <a:gd name="connsiteX8" fmla="*/ -144 w 54445"/>
                    <a:gd name="connsiteY8" fmla="*/ -36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64">
                      <a:moveTo>
                        <a:pt x="-144" y="5430"/>
                      </a:moveTo>
                      <a:lnTo>
                        <a:pt x="-144" y="46565"/>
                      </a:lnTo>
                      <a:lnTo>
                        <a:pt x="10390" y="40109"/>
                      </a:lnTo>
                      <a:cubicBezTo>
                        <a:pt x="17210" y="35928"/>
                        <a:pt x="26133" y="38062"/>
                        <a:pt x="30321" y="44874"/>
                      </a:cubicBezTo>
                      <a:cubicBezTo>
                        <a:pt x="34508" y="51684"/>
                        <a:pt x="32371" y="60595"/>
                        <a:pt x="25549" y="64776"/>
                      </a:cubicBezTo>
                      <a:lnTo>
                        <a:pt x="15432" y="70993"/>
                      </a:lnTo>
                      <a:lnTo>
                        <a:pt x="54301" y="94505"/>
                      </a:lnTo>
                      <a:lnTo>
                        <a:pt x="54301" y="32578"/>
                      </a:lnTo>
                      <a:lnTo>
                        <a:pt x="-144" y="-360"/>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52" name="Freeform: Shape 87">
                  <a:extLst>
                    <a:ext uri="{FF2B5EF4-FFF2-40B4-BE49-F238E27FC236}">
                      <a16:creationId xmlns:a16="http://schemas.microsoft.com/office/drawing/2014/main" id="{9DFA5CD0-F443-2441-8675-EB35D009718D}"/>
                    </a:ext>
                  </a:extLst>
                </p:cNvPr>
                <p:cNvSpPr/>
                <p:nvPr/>
              </p:nvSpPr>
              <p:spPr>
                <a:xfrm>
                  <a:off x="5761045" y="3896759"/>
                  <a:ext cx="54445" cy="94896"/>
                </a:xfrm>
                <a:custGeom>
                  <a:avLst/>
                  <a:gdLst>
                    <a:gd name="connsiteX0" fmla="*/ 28314 w 54445"/>
                    <a:gd name="connsiteY0" fmla="*/ 63175 h 94896"/>
                    <a:gd name="connsiteX1" fmla="*/ 24179 w 54445"/>
                    <a:gd name="connsiteY1" fmla="*/ 43133 h 94896"/>
                    <a:gd name="connsiteX2" fmla="*/ 44064 w 54445"/>
                    <a:gd name="connsiteY2" fmla="*/ 38884 h 94896"/>
                    <a:gd name="connsiteX3" fmla="*/ 54301 w 54445"/>
                    <a:gd name="connsiteY3" fmla="*/ 45504 h 94896"/>
                    <a:gd name="connsiteX4" fmla="*/ 54301 w 54445"/>
                    <a:gd name="connsiteY4" fmla="*/ -360 h 94896"/>
                    <a:gd name="connsiteX5" fmla="*/ -144 w 54445"/>
                    <a:gd name="connsiteY5" fmla="*/ 32573 h 94896"/>
                    <a:gd name="connsiteX6" fmla="*/ -144 w 54445"/>
                    <a:gd name="connsiteY6" fmla="*/ 94536 h 94896"/>
                    <a:gd name="connsiteX7" fmla="*/ 39604 w 54445"/>
                    <a:gd name="connsiteY7" fmla="*/ 70477 h 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45" h="94896">
                      <a:moveTo>
                        <a:pt x="28314" y="63175"/>
                      </a:moveTo>
                      <a:cubicBezTo>
                        <a:pt x="21629" y="58781"/>
                        <a:pt x="19779" y="49808"/>
                        <a:pt x="24179" y="43133"/>
                      </a:cubicBezTo>
                      <a:cubicBezTo>
                        <a:pt x="28531" y="36531"/>
                        <a:pt x="37387" y="34640"/>
                        <a:pt x="44064" y="38884"/>
                      </a:cubicBezTo>
                      <a:lnTo>
                        <a:pt x="54301" y="45504"/>
                      </a:lnTo>
                      <a:lnTo>
                        <a:pt x="54301" y="-360"/>
                      </a:lnTo>
                      <a:lnTo>
                        <a:pt x="-144" y="32573"/>
                      </a:lnTo>
                      <a:lnTo>
                        <a:pt x="-144" y="94536"/>
                      </a:lnTo>
                      <a:lnTo>
                        <a:pt x="39604" y="70477"/>
                      </a:ln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54" name="Freeform: Shape 88">
                  <a:extLst>
                    <a:ext uri="{FF2B5EF4-FFF2-40B4-BE49-F238E27FC236}">
                      <a16:creationId xmlns:a16="http://schemas.microsoft.com/office/drawing/2014/main" id="{E9D28B13-8755-504A-9DB1-0BF72C1D843F}"/>
                    </a:ext>
                  </a:extLst>
                </p:cNvPr>
                <p:cNvSpPr/>
                <p:nvPr/>
              </p:nvSpPr>
              <p:spPr>
                <a:xfrm>
                  <a:off x="5790033" y="3940850"/>
                  <a:ext cx="116019" cy="47187"/>
                </a:xfrm>
                <a:custGeom>
                  <a:avLst/>
                  <a:gdLst>
                    <a:gd name="connsiteX0" fmla="*/ 57691 w 116019"/>
                    <a:gd name="connsiteY0" fmla="*/ 46828 h 47187"/>
                    <a:gd name="connsiteX1" fmla="*/ 53752 w 116019"/>
                    <a:gd name="connsiteY1" fmla="*/ 45665 h 47187"/>
                    <a:gd name="connsiteX2" fmla="*/ 3265 w 116019"/>
                    <a:gd name="connsiteY2" fmla="*/ 13012 h 47187"/>
                    <a:gd name="connsiteX3" fmla="*/ 956 w 116019"/>
                    <a:gd name="connsiteY3" fmla="*/ 3043 h 47187"/>
                    <a:gd name="connsiteX4" fmla="*/ 10940 w 116019"/>
                    <a:gd name="connsiteY4" fmla="*/ 740 h 47187"/>
                    <a:gd name="connsiteX5" fmla="*/ 11138 w 116019"/>
                    <a:gd name="connsiteY5" fmla="*/ 868 h 47187"/>
                    <a:gd name="connsiteX6" fmla="*/ 57797 w 116019"/>
                    <a:gd name="connsiteY6" fmla="*/ 31042 h 47187"/>
                    <a:gd name="connsiteX7" fmla="*/ 104840 w 116019"/>
                    <a:gd name="connsiteY7" fmla="*/ 2216 h 47187"/>
                    <a:gd name="connsiteX8" fmla="*/ 114804 w 116019"/>
                    <a:gd name="connsiteY8" fmla="*/ 4601 h 47187"/>
                    <a:gd name="connsiteX9" fmla="*/ 112418 w 116019"/>
                    <a:gd name="connsiteY9" fmla="*/ 14550 h 47187"/>
                    <a:gd name="connsiteX10" fmla="*/ 61475 w 116019"/>
                    <a:gd name="connsiteY10" fmla="*/ 45760 h 47187"/>
                    <a:gd name="connsiteX11" fmla="*/ 57691 w 116019"/>
                    <a:gd name="connsiteY11" fmla="*/ 46828 h 4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19" h="47187">
                      <a:moveTo>
                        <a:pt x="57691" y="46828"/>
                      </a:moveTo>
                      <a:cubicBezTo>
                        <a:pt x="56292" y="46828"/>
                        <a:pt x="54926" y="46425"/>
                        <a:pt x="53752" y="45665"/>
                      </a:cubicBezTo>
                      <a:lnTo>
                        <a:pt x="3265" y="13012"/>
                      </a:lnTo>
                      <a:cubicBezTo>
                        <a:pt x="-131" y="10894"/>
                        <a:pt x="-1162" y="6431"/>
                        <a:pt x="956" y="3043"/>
                      </a:cubicBezTo>
                      <a:cubicBezTo>
                        <a:pt x="3077" y="-345"/>
                        <a:pt x="7547" y="-1377"/>
                        <a:pt x="10940" y="740"/>
                      </a:cubicBezTo>
                      <a:cubicBezTo>
                        <a:pt x="11007" y="781"/>
                        <a:pt x="11072" y="824"/>
                        <a:pt x="11138" y="868"/>
                      </a:cubicBezTo>
                      <a:lnTo>
                        <a:pt x="57797" y="31042"/>
                      </a:lnTo>
                      <a:lnTo>
                        <a:pt x="104840" y="2216"/>
                      </a:lnTo>
                      <a:cubicBezTo>
                        <a:pt x="108250" y="127"/>
                        <a:pt x="112713" y="1196"/>
                        <a:pt x="114804" y="4601"/>
                      </a:cubicBezTo>
                      <a:cubicBezTo>
                        <a:pt x="116898" y="8006"/>
                        <a:pt x="115828" y="12462"/>
                        <a:pt x="112418" y="14550"/>
                      </a:cubicBezTo>
                      <a:lnTo>
                        <a:pt x="61475" y="45760"/>
                      </a:lnTo>
                      <a:cubicBezTo>
                        <a:pt x="60338" y="46459"/>
                        <a:pt x="59026" y="46828"/>
                        <a:pt x="57691" y="46828"/>
                      </a:cubicBez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55" name="Freeform: Shape 89">
                  <a:extLst>
                    <a:ext uri="{FF2B5EF4-FFF2-40B4-BE49-F238E27FC236}">
                      <a16:creationId xmlns:a16="http://schemas.microsoft.com/office/drawing/2014/main" id="{549E3CBF-6C33-8F45-9885-870817BCBD9C}"/>
                    </a:ext>
                  </a:extLst>
                </p:cNvPr>
                <p:cNvSpPr/>
                <p:nvPr/>
              </p:nvSpPr>
              <p:spPr>
                <a:xfrm>
                  <a:off x="5750286" y="3785470"/>
                  <a:ext cx="68421" cy="100265"/>
                </a:xfrm>
                <a:custGeom>
                  <a:avLst/>
                  <a:gdLst>
                    <a:gd name="connsiteX0" fmla="*/ 14346 w 68421"/>
                    <a:gd name="connsiteY0" fmla="*/ 92671 h 100265"/>
                    <a:gd name="connsiteX1" fmla="*/ 14346 w 68421"/>
                    <a:gd name="connsiteY1" fmla="*/ 37166 h 100265"/>
                    <a:gd name="connsiteX2" fmla="*/ 64154 w 68421"/>
                    <a:gd name="connsiteY2" fmla="*/ 13409 h 100265"/>
                    <a:gd name="connsiteX3" fmla="*/ 67569 w 68421"/>
                    <a:gd name="connsiteY3" fmla="*/ 3758 h 100265"/>
                    <a:gd name="connsiteX4" fmla="*/ 57907 w 68421"/>
                    <a:gd name="connsiteY4" fmla="*/ 348 h 100265"/>
                    <a:gd name="connsiteX5" fmla="*/ 3981 w 68421"/>
                    <a:gd name="connsiteY5" fmla="*/ 26078 h 100265"/>
                    <a:gd name="connsiteX6" fmla="*/ -144 w 68421"/>
                    <a:gd name="connsiteY6" fmla="*/ 32604 h 100265"/>
                    <a:gd name="connsiteX7" fmla="*/ -144 w 68421"/>
                    <a:gd name="connsiteY7" fmla="*/ 92671 h 100265"/>
                    <a:gd name="connsiteX8" fmla="*/ 7101 w 68421"/>
                    <a:gd name="connsiteY8" fmla="*/ 99906 h 100265"/>
                    <a:gd name="connsiteX9" fmla="*/ 14346 w 68421"/>
                    <a:gd name="connsiteY9" fmla="*/ 92671 h 10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65">
                      <a:moveTo>
                        <a:pt x="14346" y="92671"/>
                      </a:moveTo>
                      <a:lnTo>
                        <a:pt x="14346" y="37166"/>
                      </a:lnTo>
                      <a:lnTo>
                        <a:pt x="64154" y="13409"/>
                      </a:lnTo>
                      <a:cubicBezTo>
                        <a:pt x="67765" y="11684"/>
                        <a:pt x="69293" y="7365"/>
                        <a:pt x="67569" y="3758"/>
                      </a:cubicBezTo>
                      <a:cubicBezTo>
                        <a:pt x="65842" y="153"/>
                        <a:pt x="61517" y="-1374"/>
                        <a:pt x="57907" y="348"/>
                      </a:cubicBezTo>
                      <a:lnTo>
                        <a:pt x="3981" y="26078"/>
                      </a:lnTo>
                      <a:cubicBezTo>
                        <a:pt x="1462" y="27279"/>
                        <a:pt x="-142" y="29816"/>
                        <a:pt x="-144" y="32604"/>
                      </a:cubicBezTo>
                      <a:lnTo>
                        <a:pt x="-144" y="92671"/>
                      </a:lnTo>
                      <a:cubicBezTo>
                        <a:pt x="-144" y="96667"/>
                        <a:pt x="3099" y="99906"/>
                        <a:pt x="7101" y="99906"/>
                      </a:cubicBezTo>
                      <a:cubicBezTo>
                        <a:pt x="11102" y="99906"/>
                        <a:pt x="14346" y="96667"/>
                        <a:pt x="14346" y="92671"/>
                      </a:cubicBez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156" name="Freeform: Shape 90">
                  <a:extLst>
                    <a:ext uri="{FF2B5EF4-FFF2-40B4-BE49-F238E27FC236}">
                      <a16:creationId xmlns:a16="http://schemas.microsoft.com/office/drawing/2014/main" id="{89D386A9-F38B-6545-A9DF-145FD72969DC}"/>
                    </a:ext>
                  </a:extLst>
                </p:cNvPr>
                <p:cNvSpPr/>
                <p:nvPr/>
              </p:nvSpPr>
              <p:spPr>
                <a:xfrm>
                  <a:off x="5877476" y="3785489"/>
                  <a:ext cx="68421" cy="100246"/>
                </a:xfrm>
                <a:custGeom>
                  <a:avLst/>
                  <a:gdLst>
                    <a:gd name="connsiteX0" fmla="*/ 68278 w 68421"/>
                    <a:gd name="connsiteY0" fmla="*/ 92652 h 100246"/>
                    <a:gd name="connsiteX1" fmla="*/ 68278 w 68421"/>
                    <a:gd name="connsiteY1" fmla="*/ 32585 h 100246"/>
                    <a:gd name="connsiteX2" fmla="*/ 64156 w 68421"/>
                    <a:gd name="connsiteY2" fmla="*/ 26074 h 100246"/>
                    <a:gd name="connsiteX3" fmla="*/ 10227 w 68421"/>
                    <a:gd name="connsiteY3" fmla="*/ 348 h 100246"/>
                    <a:gd name="connsiteX4" fmla="*/ 565 w 68421"/>
                    <a:gd name="connsiteY4" fmla="*/ 3758 h 100246"/>
                    <a:gd name="connsiteX5" fmla="*/ 3980 w 68421"/>
                    <a:gd name="connsiteY5" fmla="*/ 13407 h 100246"/>
                    <a:gd name="connsiteX6" fmla="*/ 53788 w 68421"/>
                    <a:gd name="connsiteY6" fmla="*/ 37147 h 100246"/>
                    <a:gd name="connsiteX7" fmla="*/ 53788 w 68421"/>
                    <a:gd name="connsiteY7" fmla="*/ 92652 h 100246"/>
                    <a:gd name="connsiteX8" fmla="*/ 61033 w 68421"/>
                    <a:gd name="connsiteY8" fmla="*/ 99887 h 100246"/>
                    <a:gd name="connsiteX9" fmla="*/ 68278 w 68421"/>
                    <a:gd name="connsiteY9" fmla="*/ 92652 h 1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46">
                      <a:moveTo>
                        <a:pt x="68278" y="92652"/>
                      </a:moveTo>
                      <a:lnTo>
                        <a:pt x="68278" y="32585"/>
                      </a:lnTo>
                      <a:cubicBezTo>
                        <a:pt x="68271" y="29805"/>
                        <a:pt x="66670" y="27273"/>
                        <a:pt x="64156" y="26074"/>
                      </a:cubicBezTo>
                      <a:lnTo>
                        <a:pt x="10227" y="348"/>
                      </a:lnTo>
                      <a:cubicBezTo>
                        <a:pt x="6617" y="-1373"/>
                        <a:pt x="2292" y="151"/>
                        <a:pt x="565" y="3758"/>
                      </a:cubicBezTo>
                      <a:cubicBezTo>
                        <a:pt x="-1159" y="7363"/>
                        <a:pt x="369" y="11685"/>
                        <a:pt x="3980" y="13407"/>
                      </a:cubicBezTo>
                      <a:lnTo>
                        <a:pt x="53788" y="37147"/>
                      </a:lnTo>
                      <a:lnTo>
                        <a:pt x="53788" y="92652"/>
                      </a:lnTo>
                      <a:cubicBezTo>
                        <a:pt x="53788" y="96648"/>
                        <a:pt x="57031" y="99887"/>
                        <a:pt x="61033" y="99887"/>
                      </a:cubicBezTo>
                      <a:cubicBezTo>
                        <a:pt x="65035" y="99887"/>
                        <a:pt x="68278" y="96648"/>
                        <a:pt x="68278" y="92652"/>
                      </a:cubicBezTo>
                      <a:close/>
                    </a:path>
                  </a:pathLst>
                </a:custGeom>
                <a:solidFill>
                  <a:srgbClr val="FFFFFF"/>
                </a:solidFill>
                <a:ln w="2402" cap="flat">
                  <a:noFill/>
                  <a:prstDash val="solid"/>
                  <a:miter/>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158" name="TextBox 49">
              <a:extLst>
                <a:ext uri="{FF2B5EF4-FFF2-40B4-BE49-F238E27FC236}">
                  <a16:creationId xmlns:a16="http://schemas.microsoft.com/office/drawing/2014/main" id="{AEC0B04B-F7D8-FE46-AA4A-5A693DB4E0BE}"/>
                </a:ext>
              </a:extLst>
            </p:cNvPr>
            <p:cNvSpPr txBox="1"/>
            <p:nvPr/>
          </p:nvSpPr>
          <p:spPr>
            <a:xfrm>
              <a:off x="1701742" y="3904134"/>
              <a:ext cx="971218" cy="682501"/>
            </a:xfrm>
            <a:prstGeom prst="rect">
              <a:avLst/>
            </a:prstGeom>
            <a:ln w="6350">
              <a:noFill/>
              <a:miter lim="800000"/>
            </a:ln>
          </p:spPr>
          <p:txBody>
            <a:bodyPr vert="horz" wrap="none" lIns="0" tIns="0" rIns="0" bIns="0" rtlCol="0">
              <a:noAutofit/>
            </a:bodyPr>
            <a:lstStyle/>
            <a:p>
              <a:pPr marL="0" marR="0" lvl="0" indent="0" algn="ctr" defTabSz="914309" rtl="0" eaLnBrk="1" fontAlgn="auto" latinLnBrk="0" hangingPunct="1">
                <a:lnSpc>
                  <a:spcPct val="100000"/>
                </a:lnSpc>
                <a:spcBef>
                  <a:spcPts val="300"/>
                </a:spcBef>
                <a:spcAft>
                  <a:spcPts val="300"/>
                </a:spcAft>
                <a:buClrTx/>
                <a:buSzTx/>
                <a:buFontTx/>
                <a:buNone/>
                <a:tabLst/>
                <a:defRPr/>
              </a:pPr>
              <a:r>
                <a:rPr lang="en-US" sz="1100" dirty="0">
                  <a:solidFill>
                    <a:srgbClr val="FFFFFF"/>
                  </a:solidFill>
                  <a:latin typeface="Calibri"/>
                </a:rPr>
                <a:t>Projects</a:t>
              </a:r>
            </a:p>
            <a:p>
              <a:pPr marL="171399" indent="-171399" defTabSz="914492">
                <a:buFont typeface="Wingdings" pitchFamily="2" charset="2"/>
                <a:buChar char="ü"/>
                <a:defRPr/>
              </a:pPr>
              <a:r>
                <a:rPr lang="en-US" sz="800" dirty="0">
                  <a:solidFill>
                    <a:srgbClr val="FFFFFF"/>
                  </a:solidFill>
                  <a:latin typeface="Calibri"/>
                </a:rPr>
                <a:t>Power &amp; utilities</a:t>
              </a:r>
            </a:p>
            <a:p>
              <a:pPr marL="171399" indent="-171399" defTabSz="914492">
                <a:buFont typeface="Wingdings" pitchFamily="2" charset="2"/>
                <a:buChar char="ü"/>
                <a:defRPr/>
              </a:pPr>
              <a:r>
                <a:rPr lang="en-US" sz="800" dirty="0">
                  <a:solidFill>
                    <a:srgbClr val="FFFFFF"/>
                  </a:solidFill>
                  <a:latin typeface="Calibri"/>
                </a:rPr>
                <a:t>Offshore wind</a:t>
              </a:r>
            </a:p>
            <a:p>
              <a:pPr marL="171399" indent="-171399" defTabSz="914492">
                <a:buFont typeface="Wingdings" pitchFamily="2" charset="2"/>
                <a:buChar char="ü"/>
                <a:defRPr/>
              </a:pPr>
              <a:r>
                <a:rPr lang="en-US" sz="800" dirty="0">
                  <a:solidFill>
                    <a:srgbClr val="FFFFFF"/>
                  </a:solidFill>
                  <a:latin typeface="Calibri"/>
                </a:rPr>
                <a:t>Greenfields</a:t>
              </a:r>
            </a:p>
            <a:p>
              <a:pPr marL="171399" indent="-171399" defTabSz="914492">
                <a:buFont typeface="Wingdings" pitchFamily="2" charset="2"/>
                <a:buChar char="ü"/>
                <a:defRPr/>
              </a:pPr>
              <a:r>
                <a:rPr lang="en-US" sz="800" dirty="0">
                  <a:solidFill>
                    <a:srgbClr val="FFFFFF"/>
                  </a:solidFill>
                  <a:latin typeface="Calibri"/>
                </a:rPr>
                <a:t>Brownfields</a:t>
              </a:r>
            </a:p>
          </p:txBody>
        </p:sp>
        <p:grpSp>
          <p:nvGrpSpPr>
            <p:cNvPr id="253" name="Group 74">
              <a:extLst>
                <a:ext uri="{FF2B5EF4-FFF2-40B4-BE49-F238E27FC236}">
                  <a16:creationId xmlns:a16="http://schemas.microsoft.com/office/drawing/2014/main" id="{E601456A-297B-F14C-9FF2-455D1636D39E}"/>
                </a:ext>
              </a:extLst>
            </p:cNvPr>
            <p:cNvGrpSpPr/>
            <p:nvPr/>
          </p:nvGrpSpPr>
          <p:grpSpPr>
            <a:xfrm>
              <a:off x="2959199" y="3304520"/>
              <a:ext cx="602509" cy="574495"/>
              <a:chOff x="650936" y="3466832"/>
              <a:chExt cx="620616" cy="645582"/>
            </a:xfrm>
          </p:grpSpPr>
          <p:sp>
            <p:nvSpPr>
              <p:cNvPr id="254" name="Freeform: Shape 75">
                <a:extLst>
                  <a:ext uri="{FF2B5EF4-FFF2-40B4-BE49-F238E27FC236}">
                    <a16:creationId xmlns:a16="http://schemas.microsoft.com/office/drawing/2014/main" id="{DC4C80DC-E99C-3643-8205-18A73EF6DC7F}"/>
                  </a:ext>
                </a:extLst>
              </p:cNvPr>
              <p:cNvSpPr/>
              <p:nvPr/>
            </p:nvSpPr>
            <p:spPr>
              <a:xfrm>
                <a:off x="650936" y="3466832"/>
                <a:ext cx="620616" cy="645582"/>
              </a:xfrm>
              <a:custGeom>
                <a:avLst/>
                <a:gdLst>
                  <a:gd name="connsiteX0" fmla="*/ 475659 w 1071287"/>
                  <a:gd name="connsiteY0" fmla="*/ 16305 h 1069086"/>
                  <a:gd name="connsiteX1" fmla="*/ 554131 w 1071287"/>
                  <a:gd name="connsiteY1" fmla="*/ 15439 h 1069086"/>
                  <a:gd name="connsiteX2" fmla="*/ 1054456 w 1071287"/>
                  <a:gd name="connsiteY2" fmla="*/ 504143 h 1069086"/>
                  <a:gd name="connsiteX3" fmla="*/ 1055321 w 1071287"/>
                  <a:gd name="connsiteY3" fmla="*/ 582501 h 1069086"/>
                  <a:gd name="connsiteX4" fmla="*/ 595342 w 1071287"/>
                  <a:gd name="connsiteY4" fmla="*/ 1052062 h 1069086"/>
                  <a:gd name="connsiteX5" fmla="*/ 516870 w 1071287"/>
                  <a:gd name="connsiteY5" fmla="*/ 1052926 h 1069086"/>
                  <a:gd name="connsiteX6" fmla="*/ 16545 w 1071287"/>
                  <a:gd name="connsiteY6" fmla="*/ 564225 h 1069086"/>
                  <a:gd name="connsiteX7" fmla="*/ 15678 w 1071287"/>
                  <a:gd name="connsiteY7" fmla="*/ 485866 h 10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287" h="1069086">
                    <a:moveTo>
                      <a:pt x="475659" y="16305"/>
                    </a:moveTo>
                    <a:cubicBezTo>
                      <a:pt x="497089" y="-5572"/>
                      <a:pt x="532222" y="-5960"/>
                      <a:pt x="554131" y="15439"/>
                    </a:cubicBezTo>
                    <a:lnTo>
                      <a:pt x="1054456" y="504143"/>
                    </a:lnTo>
                    <a:cubicBezTo>
                      <a:pt x="1076365" y="525542"/>
                      <a:pt x="1076751" y="560624"/>
                      <a:pt x="1055321" y="582501"/>
                    </a:cubicBezTo>
                    <a:lnTo>
                      <a:pt x="595342" y="1052062"/>
                    </a:lnTo>
                    <a:cubicBezTo>
                      <a:pt x="573912" y="1073939"/>
                      <a:pt x="538779" y="1074325"/>
                      <a:pt x="516870" y="1052926"/>
                    </a:cubicBezTo>
                    <a:lnTo>
                      <a:pt x="16545" y="564225"/>
                    </a:lnTo>
                    <a:cubicBezTo>
                      <a:pt x="-5364" y="542825"/>
                      <a:pt x="-5752" y="507743"/>
                      <a:pt x="15678" y="485866"/>
                    </a:cubicBezTo>
                    <a:close/>
                  </a:path>
                </a:pathLst>
              </a:custGeom>
              <a:solidFill>
                <a:srgbClr val="00A44A"/>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55" name="Grafikk 96">
                <a:extLst>
                  <a:ext uri="{FF2B5EF4-FFF2-40B4-BE49-F238E27FC236}">
                    <a16:creationId xmlns:a16="http://schemas.microsoft.com/office/drawing/2014/main" id="{5AA0FF61-93A1-6446-87EA-A2953BD8B6C2}"/>
                  </a:ext>
                </a:extLst>
              </p:cNvPr>
              <p:cNvGrpSpPr/>
              <p:nvPr/>
            </p:nvGrpSpPr>
            <p:grpSpPr>
              <a:xfrm>
                <a:off x="812725" y="3597058"/>
                <a:ext cx="297039" cy="292993"/>
                <a:chOff x="5699572" y="3698661"/>
                <a:chExt cx="297039" cy="292993"/>
              </a:xfrm>
              <a:solidFill>
                <a:srgbClr val="FFFFFF"/>
              </a:solidFill>
            </p:grpSpPr>
            <p:sp>
              <p:nvSpPr>
                <p:cNvPr id="256" name="Freeform: Shape 77">
                  <a:extLst>
                    <a:ext uri="{FF2B5EF4-FFF2-40B4-BE49-F238E27FC236}">
                      <a16:creationId xmlns:a16="http://schemas.microsoft.com/office/drawing/2014/main" id="{B73B7D16-CFAF-3A4A-B92A-C82B0E62B44A}"/>
                    </a:ext>
                  </a:extLst>
                </p:cNvPr>
                <p:cNvSpPr/>
                <p:nvPr/>
              </p:nvSpPr>
              <p:spPr>
                <a:xfrm>
                  <a:off x="5699572" y="3896790"/>
                  <a:ext cx="54445" cy="94864"/>
                </a:xfrm>
                <a:custGeom>
                  <a:avLst/>
                  <a:gdLst>
                    <a:gd name="connsiteX0" fmla="*/ -144 w 54445"/>
                    <a:gd name="connsiteY0" fmla="*/ 5430 h 94864"/>
                    <a:gd name="connsiteX1" fmla="*/ -144 w 54445"/>
                    <a:gd name="connsiteY1" fmla="*/ 61552 h 94864"/>
                    <a:gd name="connsiteX2" fmla="*/ 54301 w 54445"/>
                    <a:gd name="connsiteY2" fmla="*/ 94505 h 94864"/>
                    <a:gd name="connsiteX3" fmla="*/ 54301 w 54445"/>
                    <a:gd name="connsiteY3" fmla="*/ 32578 h 94864"/>
                    <a:gd name="connsiteX4" fmla="*/ -144 w 54445"/>
                    <a:gd name="connsiteY4" fmla="*/ -360 h 94864"/>
                    <a:gd name="connsiteX5" fmla="*/ -144 w 54445"/>
                    <a:gd name="connsiteY5" fmla="*/ 543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45" h="94864">
                      <a:moveTo>
                        <a:pt x="-144" y="5430"/>
                      </a:moveTo>
                      <a:lnTo>
                        <a:pt x="-144" y="61552"/>
                      </a:lnTo>
                      <a:lnTo>
                        <a:pt x="54301" y="94505"/>
                      </a:lnTo>
                      <a:lnTo>
                        <a:pt x="54301" y="32578"/>
                      </a:lnTo>
                      <a:lnTo>
                        <a:pt x="-144" y="-360"/>
                      </a:lnTo>
                      <a:lnTo>
                        <a:pt x="-144" y="543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257" name="Freeform: Shape 80">
                  <a:extLst>
                    <a:ext uri="{FF2B5EF4-FFF2-40B4-BE49-F238E27FC236}">
                      <a16:creationId xmlns:a16="http://schemas.microsoft.com/office/drawing/2014/main" id="{BA7B3541-804A-6E42-8E8F-C4A1D110CE42}"/>
                    </a:ext>
                  </a:extLst>
                </p:cNvPr>
                <p:cNvSpPr/>
                <p:nvPr/>
              </p:nvSpPr>
              <p:spPr>
                <a:xfrm>
                  <a:off x="5942167" y="3896759"/>
                  <a:ext cx="54445" cy="94896"/>
                </a:xfrm>
                <a:custGeom>
                  <a:avLst/>
                  <a:gdLst>
                    <a:gd name="connsiteX0" fmla="*/ -144 w 54445"/>
                    <a:gd name="connsiteY0" fmla="*/ 94536 h 94896"/>
                    <a:gd name="connsiteX1" fmla="*/ 54301 w 54445"/>
                    <a:gd name="connsiteY1" fmla="*/ 61583 h 94896"/>
                    <a:gd name="connsiteX2" fmla="*/ 54301 w 54445"/>
                    <a:gd name="connsiteY2" fmla="*/ -360 h 94896"/>
                    <a:gd name="connsiteX3" fmla="*/ -144 w 54445"/>
                    <a:gd name="connsiteY3" fmla="*/ 32573 h 94896"/>
                    <a:gd name="connsiteX4" fmla="*/ -144 w 54445"/>
                    <a:gd name="connsiteY4" fmla="*/ 94536 h 94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5" h="94896">
                      <a:moveTo>
                        <a:pt x="-144" y="94536"/>
                      </a:moveTo>
                      <a:lnTo>
                        <a:pt x="54301" y="61583"/>
                      </a:lnTo>
                      <a:lnTo>
                        <a:pt x="54301" y="-360"/>
                      </a:lnTo>
                      <a:lnTo>
                        <a:pt x="-144" y="32573"/>
                      </a:lnTo>
                      <a:lnTo>
                        <a:pt x="-144" y="94536"/>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58" name="Freeform: Shape 81">
                  <a:extLst>
                    <a:ext uri="{FF2B5EF4-FFF2-40B4-BE49-F238E27FC236}">
                      <a16:creationId xmlns:a16="http://schemas.microsoft.com/office/drawing/2014/main" id="{4572C0EB-9480-0348-A0C6-BD6EBCDC6E0F}"/>
                    </a:ext>
                  </a:extLst>
                </p:cNvPr>
                <p:cNvSpPr/>
                <p:nvPr/>
              </p:nvSpPr>
              <p:spPr>
                <a:xfrm>
                  <a:off x="5790133" y="3741981"/>
                  <a:ext cx="54445" cy="94857"/>
                </a:xfrm>
                <a:custGeom>
                  <a:avLst/>
                  <a:gdLst>
                    <a:gd name="connsiteX0" fmla="*/ 14937 w 54445"/>
                    <a:gd name="connsiteY0" fmla="*/ 37312 h 94857"/>
                    <a:gd name="connsiteX1" fmla="*/ 21182 w 54445"/>
                    <a:gd name="connsiteY1" fmla="*/ 35899 h 94857"/>
                    <a:gd name="connsiteX2" fmla="*/ 35675 w 54445"/>
                    <a:gd name="connsiteY2" fmla="*/ 50363 h 94857"/>
                    <a:gd name="connsiteX3" fmla="*/ 27432 w 54445"/>
                    <a:gd name="connsiteY3" fmla="*/ 63423 h 94857"/>
                    <a:gd name="connsiteX4" fmla="*/ 13742 w 54445"/>
                    <a:gd name="connsiteY4" fmla="*/ 69954 h 94857"/>
                    <a:gd name="connsiteX5" fmla="*/ 54301 w 54445"/>
                    <a:gd name="connsiteY5" fmla="*/ 94498 h 94857"/>
                    <a:gd name="connsiteX6" fmla="*/ 54301 w 54445"/>
                    <a:gd name="connsiteY6" fmla="*/ 32576 h 94857"/>
                    <a:gd name="connsiteX7" fmla="*/ -144 w 54445"/>
                    <a:gd name="connsiteY7" fmla="*/ -360 h 94857"/>
                    <a:gd name="connsiteX8" fmla="*/ -144 w 54445"/>
                    <a:gd name="connsiteY8" fmla="*/ 44493 h 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57">
                      <a:moveTo>
                        <a:pt x="14937" y="37312"/>
                      </a:moveTo>
                      <a:cubicBezTo>
                        <a:pt x="16884" y="36376"/>
                        <a:pt x="19019" y="35894"/>
                        <a:pt x="21182" y="35899"/>
                      </a:cubicBezTo>
                      <a:cubicBezTo>
                        <a:pt x="29183" y="35897"/>
                        <a:pt x="35672" y="42374"/>
                        <a:pt x="35675" y="50363"/>
                      </a:cubicBezTo>
                      <a:cubicBezTo>
                        <a:pt x="35677" y="55938"/>
                        <a:pt x="32470" y="61019"/>
                        <a:pt x="27432" y="63423"/>
                      </a:cubicBezTo>
                      <a:lnTo>
                        <a:pt x="13742" y="69954"/>
                      </a:lnTo>
                      <a:lnTo>
                        <a:pt x="54301" y="94498"/>
                      </a:lnTo>
                      <a:lnTo>
                        <a:pt x="54301" y="32576"/>
                      </a:lnTo>
                      <a:lnTo>
                        <a:pt x="-144" y="-360"/>
                      </a:lnTo>
                      <a:lnTo>
                        <a:pt x="-144" y="4449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59" name="Freeform: Shape 82">
                  <a:extLst>
                    <a:ext uri="{FF2B5EF4-FFF2-40B4-BE49-F238E27FC236}">
                      <a16:creationId xmlns:a16="http://schemas.microsoft.com/office/drawing/2014/main" id="{CF3C5880-2591-E145-952F-72BF258725A9}"/>
                    </a:ext>
                  </a:extLst>
                </p:cNvPr>
                <p:cNvSpPr/>
                <p:nvPr/>
              </p:nvSpPr>
              <p:spPr>
                <a:xfrm>
                  <a:off x="5851606" y="3741945"/>
                  <a:ext cx="54445" cy="94893"/>
                </a:xfrm>
                <a:custGeom>
                  <a:avLst/>
                  <a:gdLst>
                    <a:gd name="connsiteX0" fmla="*/ -144 w 54445"/>
                    <a:gd name="connsiteY0" fmla="*/ 32576 h 94893"/>
                    <a:gd name="connsiteX1" fmla="*/ -144 w 54445"/>
                    <a:gd name="connsiteY1" fmla="*/ 94534 h 94893"/>
                    <a:gd name="connsiteX2" fmla="*/ 40427 w 54445"/>
                    <a:gd name="connsiteY2" fmla="*/ 69987 h 94893"/>
                    <a:gd name="connsiteX3" fmla="*/ 26737 w 54445"/>
                    <a:gd name="connsiteY3" fmla="*/ 63455 h 94893"/>
                    <a:gd name="connsiteX4" fmla="*/ 19924 w 54445"/>
                    <a:gd name="connsiteY4" fmla="*/ 44158 h 94893"/>
                    <a:gd name="connsiteX5" fmla="*/ 32975 w 54445"/>
                    <a:gd name="connsiteY5" fmla="*/ 35935 h 94893"/>
                    <a:gd name="connsiteX6" fmla="*/ 39225 w 54445"/>
                    <a:gd name="connsiteY6" fmla="*/ 37355 h 94893"/>
                    <a:gd name="connsiteX7" fmla="*/ 54301 w 54445"/>
                    <a:gd name="connsiteY7" fmla="*/ 44544 h 94893"/>
                    <a:gd name="connsiteX8" fmla="*/ 54301 w 54445"/>
                    <a:gd name="connsiteY8" fmla="*/ -360 h 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93">
                      <a:moveTo>
                        <a:pt x="-144" y="32576"/>
                      </a:moveTo>
                      <a:lnTo>
                        <a:pt x="-144" y="94534"/>
                      </a:lnTo>
                      <a:lnTo>
                        <a:pt x="40427" y="69987"/>
                      </a:lnTo>
                      <a:lnTo>
                        <a:pt x="26737" y="63455"/>
                      </a:lnTo>
                      <a:cubicBezTo>
                        <a:pt x="19521" y="60004"/>
                        <a:pt x="16469" y="51366"/>
                        <a:pt x="19924" y="44158"/>
                      </a:cubicBezTo>
                      <a:cubicBezTo>
                        <a:pt x="22330" y="39138"/>
                        <a:pt x="27403" y="35942"/>
                        <a:pt x="32975" y="35935"/>
                      </a:cubicBezTo>
                      <a:cubicBezTo>
                        <a:pt x="35139" y="35933"/>
                        <a:pt x="37276" y="36417"/>
                        <a:pt x="39225" y="37355"/>
                      </a:cubicBezTo>
                      <a:lnTo>
                        <a:pt x="54301" y="44544"/>
                      </a:lnTo>
                      <a:lnTo>
                        <a:pt x="54301"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0" name="Freeform: Shape 83">
                  <a:extLst>
                    <a:ext uri="{FF2B5EF4-FFF2-40B4-BE49-F238E27FC236}">
                      <a16:creationId xmlns:a16="http://schemas.microsoft.com/office/drawing/2014/main" id="{BB00F211-62EE-C649-9B1D-3A34AC6065EE}"/>
                    </a:ext>
                  </a:extLst>
                </p:cNvPr>
                <p:cNvSpPr/>
                <p:nvPr/>
              </p:nvSpPr>
              <p:spPr>
                <a:xfrm>
                  <a:off x="5790133" y="3698661"/>
                  <a:ext cx="115917" cy="70152"/>
                </a:xfrm>
                <a:custGeom>
                  <a:avLst/>
                  <a:gdLst>
                    <a:gd name="connsiteX0" fmla="*/ 84075 w 115917"/>
                    <a:gd name="connsiteY0" fmla="*/ 53903 h 70152"/>
                    <a:gd name="connsiteX1" fmla="*/ 90835 w 115917"/>
                    <a:gd name="connsiteY1" fmla="*/ 49799 h 70152"/>
                    <a:gd name="connsiteX2" fmla="*/ 115774 w 115917"/>
                    <a:gd name="connsiteY2" fmla="*/ 34715 h 70152"/>
                    <a:gd name="connsiteX3" fmla="*/ 57815 w 115917"/>
                    <a:gd name="connsiteY3" fmla="*/ -360 h 70152"/>
                    <a:gd name="connsiteX4" fmla="*/ 32876 w 115917"/>
                    <a:gd name="connsiteY4" fmla="*/ 14724 h 70152"/>
                    <a:gd name="connsiteX5" fmla="*/ 26116 w 115917"/>
                    <a:gd name="connsiteY5" fmla="*/ 18826 h 70152"/>
                    <a:gd name="connsiteX6" fmla="*/ -144 w 115917"/>
                    <a:gd name="connsiteY6" fmla="*/ 34715 h 70152"/>
                    <a:gd name="connsiteX7" fmla="*/ 57815 w 115917"/>
                    <a:gd name="connsiteY7" fmla="*/ 69792 h 70152"/>
                    <a:gd name="connsiteX8" fmla="*/ 84075 w 115917"/>
                    <a:gd name="connsiteY8" fmla="*/ 53903 h 7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17" h="70152">
                      <a:moveTo>
                        <a:pt x="84075" y="53903"/>
                      </a:moveTo>
                      <a:lnTo>
                        <a:pt x="90835" y="49799"/>
                      </a:lnTo>
                      <a:lnTo>
                        <a:pt x="115774" y="34715"/>
                      </a:lnTo>
                      <a:lnTo>
                        <a:pt x="57815" y="-360"/>
                      </a:lnTo>
                      <a:lnTo>
                        <a:pt x="32876" y="14724"/>
                      </a:lnTo>
                      <a:lnTo>
                        <a:pt x="26116" y="18826"/>
                      </a:lnTo>
                      <a:lnTo>
                        <a:pt x="-144" y="34715"/>
                      </a:lnTo>
                      <a:lnTo>
                        <a:pt x="57815" y="69792"/>
                      </a:lnTo>
                      <a:lnTo>
                        <a:pt x="84075" y="53903"/>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261" name="Freeform: Shape 84">
                  <a:extLst>
                    <a:ext uri="{FF2B5EF4-FFF2-40B4-BE49-F238E27FC236}">
                      <a16:creationId xmlns:a16="http://schemas.microsoft.com/office/drawing/2014/main" id="{60D0D5BB-D9C3-9F4C-8198-2A4FA8280A34}"/>
                    </a:ext>
                  </a:extLst>
                </p:cNvPr>
                <p:cNvSpPr/>
                <p:nvPr/>
              </p:nvSpPr>
              <p:spPr>
                <a:xfrm>
                  <a:off x="5699572" y="3862241"/>
                  <a:ext cx="115917" cy="61410"/>
                </a:xfrm>
                <a:custGeom>
                  <a:avLst/>
                  <a:gdLst>
                    <a:gd name="connsiteX0" fmla="*/ 90835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61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5"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61"/>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262" name="Freeform: Shape 85">
                  <a:extLst>
                    <a:ext uri="{FF2B5EF4-FFF2-40B4-BE49-F238E27FC236}">
                      <a16:creationId xmlns:a16="http://schemas.microsoft.com/office/drawing/2014/main" id="{45965B06-08EF-4041-835C-AB207E6A0C4A}"/>
                    </a:ext>
                  </a:extLst>
                </p:cNvPr>
                <p:cNvSpPr/>
                <p:nvPr/>
              </p:nvSpPr>
              <p:spPr>
                <a:xfrm>
                  <a:off x="5880694" y="3862241"/>
                  <a:ext cx="115917" cy="61410"/>
                </a:xfrm>
                <a:custGeom>
                  <a:avLst/>
                  <a:gdLst>
                    <a:gd name="connsiteX0" fmla="*/ 90832 w 115917"/>
                    <a:gd name="connsiteY0" fmla="*/ 41033 h 61410"/>
                    <a:gd name="connsiteX1" fmla="*/ 115774 w 115917"/>
                    <a:gd name="connsiteY1" fmla="*/ 25964 h 61410"/>
                    <a:gd name="connsiteX2" fmla="*/ 72305 w 115917"/>
                    <a:gd name="connsiteY2" fmla="*/ -360 h 61410"/>
                    <a:gd name="connsiteX3" fmla="*/ 72305 w 115917"/>
                    <a:gd name="connsiteY3" fmla="*/ 15917 h 61410"/>
                    <a:gd name="connsiteX4" fmla="*/ 57815 w 115917"/>
                    <a:gd name="connsiteY4" fmla="*/ 30386 h 61410"/>
                    <a:gd name="connsiteX5" fmla="*/ 43325 w 115917"/>
                    <a:gd name="connsiteY5" fmla="*/ 15917 h 61410"/>
                    <a:gd name="connsiteX6" fmla="*/ 43325 w 115917"/>
                    <a:gd name="connsiteY6" fmla="*/ -360 h 61410"/>
                    <a:gd name="connsiteX7" fmla="*/ 32873 w 115917"/>
                    <a:gd name="connsiteY7" fmla="*/ 5956 h 61410"/>
                    <a:gd name="connsiteX8" fmla="*/ 26116 w 115917"/>
                    <a:gd name="connsiteY8" fmla="*/ 10048 h 61410"/>
                    <a:gd name="connsiteX9" fmla="*/ -144 w 115917"/>
                    <a:gd name="connsiteY9" fmla="*/ 25964 h 61410"/>
                    <a:gd name="connsiteX10" fmla="*/ 57815 w 115917"/>
                    <a:gd name="connsiteY10" fmla="*/ 61050 h 61410"/>
                    <a:gd name="connsiteX11" fmla="*/ 84075 w 115917"/>
                    <a:gd name="connsiteY11" fmla="*/ 45135 h 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17" h="61410">
                      <a:moveTo>
                        <a:pt x="90832" y="41033"/>
                      </a:moveTo>
                      <a:lnTo>
                        <a:pt x="115774" y="25964"/>
                      </a:lnTo>
                      <a:lnTo>
                        <a:pt x="72305" y="-360"/>
                      </a:lnTo>
                      <a:lnTo>
                        <a:pt x="72305" y="15917"/>
                      </a:lnTo>
                      <a:cubicBezTo>
                        <a:pt x="72305" y="23909"/>
                        <a:pt x="65818" y="30386"/>
                        <a:pt x="57815" y="30386"/>
                      </a:cubicBezTo>
                      <a:cubicBezTo>
                        <a:pt x="49812" y="30386"/>
                        <a:pt x="43325" y="23909"/>
                        <a:pt x="43325" y="15917"/>
                      </a:cubicBezTo>
                      <a:lnTo>
                        <a:pt x="43325" y="-360"/>
                      </a:lnTo>
                      <a:lnTo>
                        <a:pt x="32873" y="5956"/>
                      </a:lnTo>
                      <a:lnTo>
                        <a:pt x="26116" y="10048"/>
                      </a:lnTo>
                      <a:lnTo>
                        <a:pt x="-144" y="25964"/>
                      </a:lnTo>
                      <a:lnTo>
                        <a:pt x="57815" y="61050"/>
                      </a:lnTo>
                      <a:lnTo>
                        <a:pt x="84075" y="45135"/>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86">
                  <a:extLst>
                    <a:ext uri="{FF2B5EF4-FFF2-40B4-BE49-F238E27FC236}">
                      <a16:creationId xmlns:a16="http://schemas.microsoft.com/office/drawing/2014/main" id="{A5CA12A7-78A3-0F44-A4DA-390B18D528E9}"/>
                    </a:ext>
                  </a:extLst>
                </p:cNvPr>
                <p:cNvSpPr/>
                <p:nvPr/>
              </p:nvSpPr>
              <p:spPr>
                <a:xfrm>
                  <a:off x="5880694" y="3896790"/>
                  <a:ext cx="54445" cy="94864"/>
                </a:xfrm>
                <a:custGeom>
                  <a:avLst/>
                  <a:gdLst>
                    <a:gd name="connsiteX0" fmla="*/ -144 w 54445"/>
                    <a:gd name="connsiteY0" fmla="*/ 5430 h 94864"/>
                    <a:gd name="connsiteX1" fmla="*/ -144 w 54445"/>
                    <a:gd name="connsiteY1" fmla="*/ 46565 h 94864"/>
                    <a:gd name="connsiteX2" fmla="*/ 10390 w 54445"/>
                    <a:gd name="connsiteY2" fmla="*/ 40109 h 94864"/>
                    <a:gd name="connsiteX3" fmla="*/ 30321 w 54445"/>
                    <a:gd name="connsiteY3" fmla="*/ 44874 h 94864"/>
                    <a:gd name="connsiteX4" fmla="*/ 25549 w 54445"/>
                    <a:gd name="connsiteY4" fmla="*/ 64776 h 94864"/>
                    <a:gd name="connsiteX5" fmla="*/ 15432 w 54445"/>
                    <a:gd name="connsiteY5" fmla="*/ 70993 h 94864"/>
                    <a:gd name="connsiteX6" fmla="*/ 54301 w 54445"/>
                    <a:gd name="connsiteY6" fmla="*/ 94505 h 94864"/>
                    <a:gd name="connsiteX7" fmla="*/ 54301 w 54445"/>
                    <a:gd name="connsiteY7" fmla="*/ 32578 h 94864"/>
                    <a:gd name="connsiteX8" fmla="*/ -144 w 54445"/>
                    <a:gd name="connsiteY8" fmla="*/ -360 h 9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45" h="94864">
                      <a:moveTo>
                        <a:pt x="-144" y="5430"/>
                      </a:moveTo>
                      <a:lnTo>
                        <a:pt x="-144" y="46565"/>
                      </a:lnTo>
                      <a:lnTo>
                        <a:pt x="10390" y="40109"/>
                      </a:lnTo>
                      <a:cubicBezTo>
                        <a:pt x="17210" y="35928"/>
                        <a:pt x="26133" y="38062"/>
                        <a:pt x="30321" y="44874"/>
                      </a:cubicBezTo>
                      <a:cubicBezTo>
                        <a:pt x="34508" y="51684"/>
                        <a:pt x="32371" y="60595"/>
                        <a:pt x="25549" y="64776"/>
                      </a:cubicBezTo>
                      <a:lnTo>
                        <a:pt x="15432" y="70993"/>
                      </a:lnTo>
                      <a:lnTo>
                        <a:pt x="54301" y="94505"/>
                      </a:lnTo>
                      <a:lnTo>
                        <a:pt x="54301" y="32578"/>
                      </a:lnTo>
                      <a:lnTo>
                        <a:pt x="-144" y="-360"/>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4" name="Freeform: Shape 87">
                  <a:extLst>
                    <a:ext uri="{FF2B5EF4-FFF2-40B4-BE49-F238E27FC236}">
                      <a16:creationId xmlns:a16="http://schemas.microsoft.com/office/drawing/2014/main" id="{38D1BC9F-C319-7840-97E3-B07AFD9E1C35}"/>
                    </a:ext>
                  </a:extLst>
                </p:cNvPr>
                <p:cNvSpPr/>
                <p:nvPr/>
              </p:nvSpPr>
              <p:spPr>
                <a:xfrm>
                  <a:off x="5761045" y="3896759"/>
                  <a:ext cx="54445" cy="94896"/>
                </a:xfrm>
                <a:custGeom>
                  <a:avLst/>
                  <a:gdLst>
                    <a:gd name="connsiteX0" fmla="*/ 28314 w 54445"/>
                    <a:gd name="connsiteY0" fmla="*/ 63175 h 94896"/>
                    <a:gd name="connsiteX1" fmla="*/ 24179 w 54445"/>
                    <a:gd name="connsiteY1" fmla="*/ 43133 h 94896"/>
                    <a:gd name="connsiteX2" fmla="*/ 44064 w 54445"/>
                    <a:gd name="connsiteY2" fmla="*/ 38884 h 94896"/>
                    <a:gd name="connsiteX3" fmla="*/ 54301 w 54445"/>
                    <a:gd name="connsiteY3" fmla="*/ 45504 h 94896"/>
                    <a:gd name="connsiteX4" fmla="*/ 54301 w 54445"/>
                    <a:gd name="connsiteY4" fmla="*/ -360 h 94896"/>
                    <a:gd name="connsiteX5" fmla="*/ -144 w 54445"/>
                    <a:gd name="connsiteY5" fmla="*/ 32573 h 94896"/>
                    <a:gd name="connsiteX6" fmla="*/ -144 w 54445"/>
                    <a:gd name="connsiteY6" fmla="*/ 94536 h 94896"/>
                    <a:gd name="connsiteX7" fmla="*/ 39604 w 54445"/>
                    <a:gd name="connsiteY7" fmla="*/ 70477 h 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445" h="94896">
                      <a:moveTo>
                        <a:pt x="28314" y="63175"/>
                      </a:moveTo>
                      <a:cubicBezTo>
                        <a:pt x="21629" y="58781"/>
                        <a:pt x="19779" y="49808"/>
                        <a:pt x="24179" y="43133"/>
                      </a:cubicBezTo>
                      <a:cubicBezTo>
                        <a:pt x="28531" y="36531"/>
                        <a:pt x="37387" y="34640"/>
                        <a:pt x="44064" y="38884"/>
                      </a:cubicBezTo>
                      <a:lnTo>
                        <a:pt x="54301" y="45504"/>
                      </a:lnTo>
                      <a:lnTo>
                        <a:pt x="54301" y="-360"/>
                      </a:lnTo>
                      <a:lnTo>
                        <a:pt x="-144" y="32573"/>
                      </a:lnTo>
                      <a:lnTo>
                        <a:pt x="-144" y="94536"/>
                      </a:lnTo>
                      <a:lnTo>
                        <a:pt x="39604" y="70477"/>
                      </a:ln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5" name="Freeform: Shape 88">
                  <a:extLst>
                    <a:ext uri="{FF2B5EF4-FFF2-40B4-BE49-F238E27FC236}">
                      <a16:creationId xmlns:a16="http://schemas.microsoft.com/office/drawing/2014/main" id="{CC172180-20A5-1947-AEFE-347AD713EBBB}"/>
                    </a:ext>
                  </a:extLst>
                </p:cNvPr>
                <p:cNvSpPr/>
                <p:nvPr/>
              </p:nvSpPr>
              <p:spPr>
                <a:xfrm>
                  <a:off x="5790033" y="3940850"/>
                  <a:ext cx="116019" cy="47187"/>
                </a:xfrm>
                <a:custGeom>
                  <a:avLst/>
                  <a:gdLst>
                    <a:gd name="connsiteX0" fmla="*/ 57691 w 116019"/>
                    <a:gd name="connsiteY0" fmla="*/ 46828 h 47187"/>
                    <a:gd name="connsiteX1" fmla="*/ 53752 w 116019"/>
                    <a:gd name="connsiteY1" fmla="*/ 45665 h 47187"/>
                    <a:gd name="connsiteX2" fmla="*/ 3265 w 116019"/>
                    <a:gd name="connsiteY2" fmla="*/ 13012 h 47187"/>
                    <a:gd name="connsiteX3" fmla="*/ 956 w 116019"/>
                    <a:gd name="connsiteY3" fmla="*/ 3043 h 47187"/>
                    <a:gd name="connsiteX4" fmla="*/ 10940 w 116019"/>
                    <a:gd name="connsiteY4" fmla="*/ 740 h 47187"/>
                    <a:gd name="connsiteX5" fmla="*/ 11138 w 116019"/>
                    <a:gd name="connsiteY5" fmla="*/ 868 h 47187"/>
                    <a:gd name="connsiteX6" fmla="*/ 57797 w 116019"/>
                    <a:gd name="connsiteY6" fmla="*/ 31042 h 47187"/>
                    <a:gd name="connsiteX7" fmla="*/ 104840 w 116019"/>
                    <a:gd name="connsiteY7" fmla="*/ 2216 h 47187"/>
                    <a:gd name="connsiteX8" fmla="*/ 114804 w 116019"/>
                    <a:gd name="connsiteY8" fmla="*/ 4601 h 47187"/>
                    <a:gd name="connsiteX9" fmla="*/ 112418 w 116019"/>
                    <a:gd name="connsiteY9" fmla="*/ 14550 h 47187"/>
                    <a:gd name="connsiteX10" fmla="*/ 61475 w 116019"/>
                    <a:gd name="connsiteY10" fmla="*/ 45760 h 47187"/>
                    <a:gd name="connsiteX11" fmla="*/ 57691 w 116019"/>
                    <a:gd name="connsiteY11" fmla="*/ 46828 h 4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19" h="47187">
                      <a:moveTo>
                        <a:pt x="57691" y="46828"/>
                      </a:moveTo>
                      <a:cubicBezTo>
                        <a:pt x="56292" y="46828"/>
                        <a:pt x="54926" y="46425"/>
                        <a:pt x="53752" y="45665"/>
                      </a:cubicBezTo>
                      <a:lnTo>
                        <a:pt x="3265" y="13012"/>
                      </a:lnTo>
                      <a:cubicBezTo>
                        <a:pt x="-131" y="10894"/>
                        <a:pt x="-1162" y="6431"/>
                        <a:pt x="956" y="3043"/>
                      </a:cubicBezTo>
                      <a:cubicBezTo>
                        <a:pt x="3077" y="-345"/>
                        <a:pt x="7547" y="-1377"/>
                        <a:pt x="10940" y="740"/>
                      </a:cubicBezTo>
                      <a:cubicBezTo>
                        <a:pt x="11007" y="781"/>
                        <a:pt x="11072" y="824"/>
                        <a:pt x="11138" y="868"/>
                      </a:cubicBezTo>
                      <a:lnTo>
                        <a:pt x="57797" y="31042"/>
                      </a:lnTo>
                      <a:lnTo>
                        <a:pt x="104840" y="2216"/>
                      </a:lnTo>
                      <a:cubicBezTo>
                        <a:pt x="108250" y="127"/>
                        <a:pt x="112713" y="1196"/>
                        <a:pt x="114804" y="4601"/>
                      </a:cubicBezTo>
                      <a:cubicBezTo>
                        <a:pt x="116898" y="8006"/>
                        <a:pt x="115828" y="12462"/>
                        <a:pt x="112418" y="14550"/>
                      </a:cubicBezTo>
                      <a:lnTo>
                        <a:pt x="61475" y="45760"/>
                      </a:lnTo>
                      <a:cubicBezTo>
                        <a:pt x="60338" y="46459"/>
                        <a:pt x="59026" y="46828"/>
                        <a:pt x="57691" y="46828"/>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89">
                  <a:extLst>
                    <a:ext uri="{FF2B5EF4-FFF2-40B4-BE49-F238E27FC236}">
                      <a16:creationId xmlns:a16="http://schemas.microsoft.com/office/drawing/2014/main" id="{D06B1743-2E29-4448-A77B-7B09A2E0FCEE}"/>
                    </a:ext>
                  </a:extLst>
                </p:cNvPr>
                <p:cNvSpPr/>
                <p:nvPr/>
              </p:nvSpPr>
              <p:spPr>
                <a:xfrm>
                  <a:off x="5750286" y="3785470"/>
                  <a:ext cx="68421" cy="100265"/>
                </a:xfrm>
                <a:custGeom>
                  <a:avLst/>
                  <a:gdLst>
                    <a:gd name="connsiteX0" fmla="*/ 14346 w 68421"/>
                    <a:gd name="connsiteY0" fmla="*/ 92671 h 100265"/>
                    <a:gd name="connsiteX1" fmla="*/ 14346 w 68421"/>
                    <a:gd name="connsiteY1" fmla="*/ 37166 h 100265"/>
                    <a:gd name="connsiteX2" fmla="*/ 64154 w 68421"/>
                    <a:gd name="connsiteY2" fmla="*/ 13409 h 100265"/>
                    <a:gd name="connsiteX3" fmla="*/ 67569 w 68421"/>
                    <a:gd name="connsiteY3" fmla="*/ 3758 h 100265"/>
                    <a:gd name="connsiteX4" fmla="*/ 57907 w 68421"/>
                    <a:gd name="connsiteY4" fmla="*/ 348 h 100265"/>
                    <a:gd name="connsiteX5" fmla="*/ 3981 w 68421"/>
                    <a:gd name="connsiteY5" fmla="*/ 26078 h 100265"/>
                    <a:gd name="connsiteX6" fmla="*/ -144 w 68421"/>
                    <a:gd name="connsiteY6" fmla="*/ 32604 h 100265"/>
                    <a:gd name="connsiteX7" fmla="*/ -144 w 68421"/>
                    <a:gd name="connsiteY7" fmla="*/ 92671 h 100265"/>
                    <a:gd name="connsiteX8" fmla="*/ 7101 w 68421"/>
                    <a:gd name="connsiteY8" fmla="*/ 99906 h 100265"/>
                    <a:gd name="connsiteX9" fmla="*/ 14346 w 68421"/>
                    <a:gd name="connsiteY9" fmla="*/ 92671 h 10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65">
                      <a:moveTo>
                        <a:pt x="14346" y="92671"/>
                      </a:moveTo>
                      <a:lnTo>
                        <a:pt x="14346" y="37166"/>
                      </a:lnTo>
                      <a:lnTo>
                        <a:pt x="64154" y="13409"/>
                      </a:lnTo>
                      <a:cubicBezTo>
                        <a:pt x="67765" y="11684"/>
                        <a:pt x="69293" y="7365"/>
                        <a:pt x="67569" y="3758"/>
                      </a:cubicBezTo>
                      <a:cubicBezTo>
                        <a:pt x="65842" y="153"/>
                        <a:pt x="61517" y="-1374"/>
                        <a:pt x="57907" y="348"/>
                      </a:cubicBezTo>
                      <a:lnTo>
                        <a:pt x="3981" y="26078"/>
                      </a:lnTo>
                      <a:cubicBezTo>
                        <a:pt x="1462" y="27279"/>
                        <a:pt x="-142" y="29816"/>
                        <a:pt x="-144" y="32604"/>
                      </a:cubicBezTo>
                      <a:lnTo>
                        <a:pt x="-144" y="92671"/>
                      </a:lnTo>
                      <a:cubicBezTo>
                        <a:pt x="-144" y="96667"/>
                        <a:pt x="3099" y="99906"/>
                        <a:pt x="7101" y="99906"/>
                      </a:cubicBezTo>
                      <a:cubicBezTo>
                        <a:pt x="11102" y="99906"/>
                        <a:pt x="14346" y="96667"/>
                        <a:pt x="14346" y="92671"/>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sp>
              <p:nvSpPr>
                <p:cNvPr id="267" name="Freeform: Shape 90">
                  <a:extLst>
                    <a:ext uri="{FF2B5EF4-FFF2-40B4-BE49-F238E27FC236}">
                      <a16:creationId xmlns:a16="http://schemas.microsoft.com/office/drawing/2014/main" id="{443E6375-D084-9640-88FC-D9F638EF141A}"/>
                    </a:ext>
                  </a:extLst>
                </p:cNvPr>
                <p:cNvSpPr/>
                <p:nvPr/>
              </p:nvSpPr>
              <p:spPr>
                <a:xfrm>
                  <a:off x="5877476" y="3785489"/>
                  <a:ext cx="68421" cy="100246"/>
                </a:xfrm>
                <a:custGeom>
                  <a:avLst/>
                  <a:gdLst>
                    <a:gd name="connsiteX0" fmla="*/ 68278 w 68421"/>
                    <a:gd name="connsiteY0" fmla="*/ 92652 h 100246"/>
                    <a:gd name="connsiteX1" fmla="*/ 68278 w 68421"/>
                    <a:gd name="connsiteY1" fmla="*/ 32585 h 100246"/>
                    <a:gd name="connsiteX2" fmla="*/ 64156 w 68421"/>
                    <a:gd name="connsiteY2" fmla="*/ 26074 h 100246"/>
                    <a:gd name="connsiteX3" fmla="*/ 10227 w 68421"/>
                    <a:gd name="connsiteY3" fmla="*/ 348 h 100246"/>
                    <a:gd name="connsiteX4" fmla="*/ 565 w 68421"/>
                    <a:gd name="connsiteY4" fmla="*/ 3758 h 100246"/>
                    <a:gd name="connsiteX5" fmla="*/ 3980 w 68421"/>
                    <a:gd name="connsiteY5" fmla="*/ 13407 h 100246"/>
                    <a:gd name="connsiteX6" fmla="*/ 53788 w 68421"/>
                    <a:gd name="connsiteY6" fmla="*/ 37147 h 100246"/>
                    <a:gd name="connsiteX7" fmla="*/ 53788 w 68421"/>
                    <a:gd name="connsiteY7" fmla="*/ 92652 h 100246"/>
                    <a:gd name="connsiteX8" fmla="*/ 61033 w 68421"/>
                    <a:gd name="connsiteY8" fmla="*/ 99887 h 100246"/>
                    <a:gd name="connsiteX9" fmla="*/ 68278 w 68421"/>
                    <a:gd name="connsiteY9" fmla="*/ 92652 h 1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21" h="100246">
                      <a:moveTo>
                        <a:pt x="68278" y="92652"/>
                      </a:moveTo>
                      <a:lnTo>
                        <a:pt x="68278" y="32585"/>
                      </a:lnTo>
                      <a:cubicBezTo>
                        <a:pt x="68271" y="29805"/>
                        <a:pt x="66670" y="27273"/>
                        <a:pt x="64156" y="26074"/>
                      </a:cubicBezTo>
                      <a:lnTo>
                        <a:pt x="10227" y="348"/>
                      </a:lnTo>
                      <a:cubicBezTo>
                        <a:pt x="6617" y="-1373"/>
                        <a:pt x="2292" y="151"/>
                        <a:pt x="565" y="3758"/>
                      </a:cubicBezTo>
                      <a:cubicBezTo>
                        <a:pt x="-1159" y="7363"/>
                        <a:pt x="369" y="11685"/>
                        <a:pt x="3980" y="13407"/>
                      </a:cubicBezTo>
                      <a:lnTo>
                        <a:pt x="53788" y="37147"/>
                      </a:lnTo>
                      <a:lnTo>
                        <a:pt x="53788" y="92652"/>
                      </a:lnTo>
                      <a:cubicBezTo>
                        <a:pt x="53788" y="96648"/>
                        <a:pt x="57031" y="99887"/>
                        <a:pt x="61033" y="99887"/>
                      </a:cubicBezTo>
                      <a:cubicBezTo>
                        <a:pt x="65035" y="99887"/>
                        <a:pt x="68278" y="96648"/>
                        <a:pt x="68278" y="92652"/>
                      </a:cubicBezTo>
                      <a:close/>
                    </a:path>
                  </a:pathLst>
                </a:custGeom>
                <a:solidFill>
                  <a:srgbClr val="FFFFFF"/>
                </a:solidFill>
                <a:ln w="2402" cap="flat">
                  <a:noFill/>
                  <a:prstDash val="solid"/>
                  <a:miter/>
                </a:ln>
              </p:spPr>
              <p:txBody>
                <a:bodyPr rtlCol="0" anchor="ctr"/>
                <a:lstStyle/>
                <a:p>
                  <a:pPr marL="0" marR="0" lvl="0" indent="0" algn="l" defTabSz="914492"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68" name="TextBox 49">
              <a:extLst>
                <a:ext uri="{FF2B5EF4-FFF2-40B4-BE49-F238E27FC236}">
                  <a16:creationId xmlns:a16="http://schemas.microsoft.com/office/drawing/2014/main" id="{8BDAE405-176D-D044-BAD9-C5245BEE757F}"/>
                </a:ext>
              </a:extLst>
            </p:cNvPr>
            <p:cNvSpPr txBox="1"/>
            <p:nvPr/>
          </p:nvSpPr>
          <p:spPr>
            <a:xfrm>
              <a:off x="2796914" y="3895022"/>
              <a:ext cx="863636" cy="1131690"/>
            </a:xfrm>
            <a:prstGeom prst="rect">
              <a:avLst/>
            </a:prstGeom>
            <a:ln w="6350">
              <a:noFill/>
              <a:miter lim="800000"/>
            </a:ln>
          </p:spPr>
          <p:txBody>
            <a:bodyPr vert="horz" wrap="none" lIns="0" tIns="0" rIns="0" bIns="0" rtlCol="0">
              <a:noAutofit/>
            </a:bodyPr>
            <a:lstStyle/>
            <a:p>
              <a:pPr marL="0" marR="0" lvl="0" indent="0" algn="ctr" defTabSz="914492" rtl="0" eaLnBrk="1" fontAlgn="auto" latinLnBrk="0" hangingPunct="1">
                <a:lnSpc>
                  <a:spcPct val="100000"/>
                </a:lnSpc>
                <a:spcBef>
                  <a:spcPts val="300"/>
                </a:spcBef>
                <a:spcAft>
                  <a:spcPts val="3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a:ea typeface="+mn-ea"/>
                  <a:cs typeface="+mn-cs"/>
                </a:rPr>
                <a:t>Staged Asset</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Versioned</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Data Model</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Data Validation</a:t>
              </a:r>
            </a:p>
            <a:p>
              <a:pPr marL="171399" marR="0" lvl="0" indent="-171399" algn="l" defTabSz="914492" rtl="0" eaLnBrk="1" fontAlgn="auto" latinLnBrk="0" hangingPunct="1">
                <a:lnSpc>
                  <a:spcPct val="100000"/>
                </a:lnSpc>
                <a:spcBef>
                  <a:spcPts val="300"/>
                </a:spcBef>
                <a:spcAft>
                  <a:spcPts val="300"/>
                </a:spcAft>
                <a:buClrTx/>
                <a:buSzTx/>
                <a:buFont typeface="Wingdings" pitchFamily="2" charset="2"/>
                <a:buChar char="ü"/>
                <a:tabLst/>
                <a:defRPr/>
              </a:pPr>
              <a:r>
                <a:rPr kumimoji="0" lang="en-US" sz="800" b="0" i="0" u="none" strike="noStrike" kern="1200" cap="none" spc="0" normalizeH="0" baseline="0" noProof="0" dirty="0">
                  <a:ln>
                    <a:noFill/>
                  </a:ln>
                  <a:solidFill>
                    <a:srgbClr val="FFFFFF"/>
                  </a:solidFill>
                  <a:effectLst/>
                  <a:uLnTx/>
                  <a:uFillTx/>
                  <a:latin typeface="Calibri"/>
                  <a:ea typeface="+mn-ea"/>
                  <a:cs typeface="+mn-cs"/>
                </a:rPr>
                <a:t>Customer API</a:t>
              </a:r>
            </a:p>
            <a:p>
              <a:pPr marL="0" marR="0" lvl="0" indent="0" algn="ctr" defTabSz="914492"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5" name="Avrundet rektangel 110">
              <a:extLst>
                <a:ext uri="{FF2B5EF4-FFF2-40B4-BE49-F238E27FC236}">
                  <a16:creationId xmlns:a16="http://schemas.microsoft.com/office/drawing/2014/main" id="{3852FE2E-7290-7641-9169-21AEE88E35FF}"/>
                </a:ext>
              </a:extLst>
            </p:cNvPr>
            <p:cNvSpPr/>
            <p:nvPr/>
          </p:nvSpPr>
          <p:spPr>
            <a:xfrm>
              <a:off x="1726946" y="4702924"/>
              <a:ext cx="830569" cy="331830"/>
            </a:xfrm>
            <a:prstGeom prst="roundRect">
              <a:avLst>
                <a:gd name="adj" fmla="val 14614"/>
              </a:avLst>
            </a:prstGeom>
            <a:solidFill>
              <a:schemeClr val="bg1"/>
            </a:solidFill>
            <a:ln>
              <a:solidFill>
                <a:schemeClr val="bg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prstClr val="black"/>
                  </a:solidFill>
                  <a:effectLst/>
                  <a:uLnTx/>
                  <a:uFillTx/>
                  <a:latin typeface="Calibri"/>
                  <a:ea typeface="+mn-ea"/>
                  <a:cs typeface="+mn-cs"/>
                </a:rPr>
                <a:t>3D - Engineering Design - Simulators</a:t>
              </a:r>
            </a:p>
          </p:txBody>
        </p:sp>
        <p:sp>
          <p:nvSpPr>
            <p:cNvPr id="27" name="Rectangle: Rounded Corners 27">
              <a:extLst>
                <a:ext uri="{FF2B5EF4-FFF2-40B4-BE49-F238E27FC236}">
                  <a16:creationId xmlns:a16="http://schemas.microsoft.com/office/drawing/2014/main" id="{948BD94C-D122-95FB-505C-C9D422AE5812}"/>
                </a:ext>
              </a:extLst>
            </p:cNvPr>
            <p:cNvSpPr/>
            <p:nvPr/>
          </p:nvSpPr>
          <p:spPr>
            <a:xfrm>
              <a:off x="1669950" y="2976523"/>
              <a:ext cx="2028146" cy="258185"/>
            </a:xfrm>
            <a:prstGeom prst="roundRect">
              <a:avLst>
                <a:gd name="adj" fmla="val 20695"/>
              </a:avLst>
            </a:prstGeom>
            <a:solidFill>
              <a:schemeClr val="accent1">
                <a:lumMod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a:ea typeface="+mn-ea"/>
                  <a:cs typeface="+mn-cs"/>
                </a:rPr>
                <a:t>EPC Platform – Digital Twin </a:t>
              </a:r>
            </a:p>
          </p:txBody>
        </p:sp>
        <p:sp>
          <p:nvSpPr>
            <p:cNvPr id="81" name="Rectangle: Rounded Corners 27">
              <a:extLst>
                <a:ext uri="{FF2B5EF4-FFF2-40B4-BE49-F238E27FC236}">
                  <a16:creationId xmlns:a16="http://schemas.microsoft.com/office/drawing/2014/main" id="{A6C1637C-F956-09AB-59BF-25EF96FB965C}"/>
                </a:ext>
              </a:extLst>
            </p:cNvPr>
            <p:cNvSpPr/>
            <p:nvPr/>
          </p:nvSpPr>
          <p:spPr>
            <a:xfrm>
              <a:off x="725401" y="3028893"/>
              <a:ext cx="857572" cy="968692"/>
            </a:xfrm>
            <a:prstGeom prst="roundRect">
              <a:avLst>
                <a:gd name="adj" fmla="val 3005"/>
              </a:avLst>
            </a:prstGeom>
            <a:solidFill>
              <a:schemeClr val="accent1">
                <a:lumMod val="7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2" name="TextBox 49">
              <a:extLst>
                <a:ext uri="{FF2B5EF4-FFF2-40B4-BE49-F238E27FC236}">
                  <a16:creationId xmlns:a16="http://schemas.microsoft.com/office/drawing/2014/main" id="{8DFA0C23-6C4B-21D3-FC0B-1F50A50D0E3F}"/>
                </a:ext>
              </a:extLst>
            </p:cNvPr>
            <p:cNvSpPr txBox="1"/>
            <p:nvPr/>
          </p:nvSpPr>
          <p:spPr>
            <a:xfrm>
              <a:off x="704171" y="3776575"/>
              <a:ext cx="889851" cy="192596"/>
            </a:xfrm>
            <a:prstGeom prst="rect">
              <a:avLst/>
            </a:prstGeom>
            <a:ln w="6350">
              <a:noFill/>
              <a:miter lim="800000"/>
            </a:ln>
          </p:spPr>
          <p:txBody>
            <a:bodyPr vert="horz" wrap="none" lIns="0" tIns="0" rIns="0" bIns="0" rtlCol="0" anchor="t">
              <a:noAutofit/>
            </a:bodyPr>
            <a:lstStyle/>
            <a:p>
              <a:pPr algn="ctr" defTabSz="914309">
                <a:spcBef>
                  <a:spcPts val="300"/>
                </a:spcBef>
                <a:spcAft>
                  <a:spcPts val="300"/>
                </a:spcAft>
                <a:defRPr/>
              </a:pPr>
              <a:r>
                <a:rPr lang="en-US" sz="1100" dirty="0" err="1">
                  <a:solidFill>
                    <a:srgbClr val="FFFFFF"/>
                  </a:solidFill>
                  <a:latin typeface="Calibri"/>
                </a:rPr>
                <a:t>e.g</a:t>
              </a:r>
              <a:r>
                <a:rPr lang="en-US" sz="1100" dirty="0">
                  <a:solidFill>
                    <a:srgbClr val="FFFFFF"/>
                  </a:solidFill>
                  <a:latin typeface="Calibri"/>
                </a:rPr>
                <a:t> ICCS</a:t>
              </a:r>
              <a:endParaRPr lang="en-US" sz="1100" dirty="0">
                <a:solidFill>
                  <a:srgbClr val="FFFFFF"/>
                </a:solidFill>
                <a:cs typeface="Calibri"/>
              </a:endParaRPr>
            </a:p>
          </p:txBody>
        </p:sp>
        <p:sp>
          <p:nvSpPr>
            <p:cNvPr id="83" name="Rectangle: Rounded Corners 27">
              <a:extLst>
                <a:ext uri="{FF2B5EF4-FFF2-40B4-BE49-F238E27FC236}">
                  <a16:creationId xmlns:a16="http://schemas.microsoft.com/office/drawing/2014/main" id="{A5279C74-A4EA-8911-11DA-80F519FE76FE}"/>
                </a:ext>
              </a:extLst>
            </p:cNvPr>
            <p:cNvSpPr/>
            <p:nvPr/>
          </p:nvSpPr>
          <p:spPr>
            <a:xfrm>
              <a:off x="721856" y="2971364"/>
              <a:ext cx="860052" cy="262747"/>
            </a:xfrm>
            <a:prstGeom prst="roundRect">
              <a:avLst>
                <a:gd name="adj" fmla="val 20695"/>
              </a:avLst>
            </a:prstGeom>
            <a:solidFill>
              <a:schemeClr val="accent1">
                <a:lumMod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09">
                <a:lnSpc>
                  <a:spcPts val="1500"/>
                </a:lnSpc>
                <a:spcBef>
                  <a:spcPts val="0"/>
                </a:spcBef>
                <a:spcAft>
                  <a:spcPts val="0"/>
                </a:spcAft>
                <a:buNone/>
                <a:tabLst/>
                <a:defRPr/>
              </a:pPr>
              <a:r>
                <a:rPr lang="en-US" sz="1200" dirty="0">
                  <a:solidFill>
                    <a:srgbClr val="FFFFFF"/>
                  </a:solidFill>
                  <a:latin typeface="Calibri"/>
                </a:rPr>
                <a:t>Vendors</a:t>
              </a:r>
              <a:endParaRPr lang="nb-NO" dirty="0" err="1">
                <a:ea typeface="+mn-ea"/>
                <a:cs typeface="+mn-cs"/>
              </a:endParaRPr>
            </a:p>
          </p:txBody>
        </p:sp>
        <p:sp>
          <p:nvSpPr>
            <p:cNvPr id="88" name="Rectangle: Rounded Corners 27">
              <a:extLst>
                <a:ext uri="{FF2B5EF4-FFF2-40B4-BE49-F238E27FC236}">
                  <a16:creationId xmlns:a16="http://schemas.microsoft.com/office/drawing/2014/main" id="{D54190E1-C375-7FA7-79A9-568E988F4656}"/>
                </a:ext>
              </a:extLst>
            </p:cNvPr>
            <p:cNvSpPr/>
            <p:nvPr/>
          </p:nvSpPr>
          <p:spPr>
            <a:xfrm>
              <a:off x="736060" y="4160711"/>
              <a:ext cx="857572" cy="906414"/>
            </a:xfrm>
            <a:prstGeom prst="roundRect">
              <a:avLst>
                <a:gd name="adj" fmla="val 3005"/>
              </a:avLst>
            </a:prstGeom>
            <a:solidFill>
              <a:schemeClr val="accent1">
                <a:lumMod val="75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7" name="Rectangle: Rounded Corners 27">
              <a:extLst>
                <a:ext uri="{FF2B5EF4-FFF2-40B4-BE49-F238E27FC236}">
                  <a16:creationId xmlns:a16="http://schemas.microsoft.com/office/drawing/2014/main" id="{C5EC0520-67EB-29E3-BA19-C1F9EBFCFFF5}"/>
                </a:ext>
              </a:extLst>
            </p:cNvPr>
            <p:cNvSpPr/>
            <p:nvPr/>
          </p:nvSpPr>
          <p:spPr>
            <a:xfrm>
              <a:off x="732515" y="4103182"/>
              <a:ext cx="860052" cy="262747"/>
            </a:xfrm>
            <a:prstGeom prst="roundRect">
              <a:avLst>
                <a:gd name="adj" fmla="val 20695"/>
              </a:avLst>
            </a:prstGeom>
            <a:solidFill>
              <a:schemeClr val="accent1">
                <a:lumMod val="5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7" tIns="45719" rIns="91437" bIns="45719" numCol="1" spcCol="0" rtlCol="0" fromWordArt="0" anchor="ctr" anchorCtr="0" forceAA="0" compatLnSpc="1">
              <a:prstTxWarp prst="textNoShape">
                <a:avLst/>
              </a:prstTxWarp>
              <a:noAutofit/>
            </a:bodyPr>
            <a:lstStyle/>
            <a:p>
              <a:pPr marL="0" marR="0" lvl="0" indent="0" algn="ctr" defTabSz="914309">
                <a:lnSpc>
                  <a:spcPct val="100000"/>
                </a:lnSpc>
                <a:spcBef>
                  <a:spcPts val="0"/>
                </a:spcBef>
                <a:spcAft>
                  <a:spcPts val="0"/>
                </a:spcAft>
                <a:buNone/>
                <a:tabLst/>
                <a:defRPr/>
              </a:pPr>
              <a:r>
                <a:rPr lang="en-US" sz="1200" dirty="0">
                  <a:solidFill>
                    <a:srgbClr val="FFFFFF"/>
                  </a:solidFill>
                  <a:latin typeface="Calibri"/>
                  <a:ea typeface="+mn-ea"/>
                  <a:cs typeface="+mn-cs"/>
                </a:rPr>
                <a:t>Suppliers</a:t>
              </a:r>
              <a:endParaRPr lang="nb-NO" dirty="0" err="1">
                <a:ea typeface="+mn-ea"/>
                <a:cs typeface="+mn-cs"/>
              </a:endParaRPr>
            </a:p>
          </p:txBody>
        </p:sp>
        <p:sp>
          <p:nvSpPr>
            <p:cNvPr id="108" name="TextBox 49">
              <a:extLst>
                <a:ext uri="{FF2B5EF4-FFF2-40B4-BE49-F238E27FC236}">
                  <a16:creationId xmlns:a16="http://schemas.microsoft.com/office/drawing/2014/main" id="{8BEFED4F-C0F2-11D2-FE93-ADA9A8028D62}"/>
                </a:ext>
              </a:extLst>
            </p:cNvPr>
            <p:cNvSpPr txBox="1"/>
            <p:nvPr/>
          </p:nvSpPr>
          <p:spPr>
            <a:xfrm>
              <a:off x="679267" y="4857492"/>
              <a:ext cx="889851" cy="192596"/>
            </a:xfrm>
            <a:prstGeom prst="rect">
              <a:avLst/>
            </a:prstGeom>
            <a:ln w="6350">
              <a:noFill/>
              <a:miter lim="800000"/>
            </a:ln>
          </p:spPr>
          <p:txBody>
            <a:bodyPr vert="horz" wrap="none" lIns="0" tIns="0" rIns="0" bIns="0" rtlCol="0" anchor="t">
              <a:noAutofit/>
            </a:bodyPr>
            <a:lstStyle/>
            <a:p>
              <a:pPr algn="ctr" defTabSz="914309">
                <a:spcBef>
                  <a:spcPts val="300"/>
                </a:spcBef>
                <a:spcAft>
                  <a:spcPts val="300"/>
                </a:spcAft>
                <a:defRPr/>
              </a:pPr>
              <a:r>
                <a:rPr lang="en-US" sz="1100" dirty="0">
                  <a:solidFill>
                    <a:srgbClr val="FFFFFF"/>
                  </a:solidFill>
                  <a:latin typeface="Calibri"/>
                  <a:cs typeface="Calibri"/>
                </a:rPr>
                <a:t>Eng. Eq.</a:t>
              </a:r>
              <a:endParaRPr lang="en-US" sz="1100" dirty="0">
                <a:solidFill>
                  <a:srgbClr val="FFFFFF"/>
                </a:solidFill>
                <a:cs typeface="Calibri"/>
              </a:endParaRPr>
            </a:p>
          </p:txBody>
        </p:sp>
        <p:pic>
          <p:nvPicPr>
            <p:cNvPr id="112" name="Picture 111">
              <a:extLst>
                <a:ext uri="{FF2B5EF4-FFF2-40B4-BE49-F238E27FC236}">
                  <a16:creationId xmlns:a16="http://schemas.microsoft.com/office/drawing/2014/main" id="{15BEEC6A-BCED-B4CA-BD19-D66C91BE7A2E}"/>
                </a:ext>
              </a:extLst>
            </p:cNvPr>
            <p:cNvPicPr>
              <a:picLocks noChangeAspect="1"/>
            </p:cNvPicPr>
            <p:nvPr/>
          </p:nvPicPr>
          <p:blipFill>
            <a:blip r:embed="rId8">
              <a:lum bright="70000" contrast="-70000"/>
            </a:blip>
            <a:stretch>
              <a:fillRect/>
            </a:stretch>
          </p:blipFill>
          <p:spPr>
            <a:xfrm>
              <a:off x="874087" y="4389110"/>
              <a:ext cx="500529" cy="500529"/>
            </a:xfrm>
            <a:prstGeom prst="rect">
              <a:avLst/>
            </a:prstGeom>
          </p:spPr>
        </p:pic>
        <p:pic>
          <p:nvPicPr>
            <p:cNvPr id="1026" name="Picture 2" descr="Online control system line icon concept Royalty Free Vector">
              <a:extLst>
                <a:ext uri="{FF2B5EF4-FFF2-40B4-BE49-F238E27FC236}">
                  <a16:creationId xmlns:a16="http://schemas.microsoft.com/office/drawing/2014/main" id="{183B5C26-5A0B-4ABD-8AA3-5B3915CD1213}"/>
                </a:ext>
              </a:extLst>
            </p:cNvPr>
            <p:cNvPicPr>
              <a:picLocks noChangeAspect="1" noChangeArrowheads="1"/>
            </p:cNvPicPr>
            <p:nvPr/>
          </p:nvPicPr>
          <p:blipFill rotWithShape="1">
            <a:blip r:embed="rId9"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1647" t="22905" r="20363" b="29806"/>
            <a:stretch/>
          </p:blipFill>
          <p:spPr bwMode="auto">
            <a:xfrm>
              <a:off x="942571" y="3302385"/>
              <a:ext cx="458057" cy="403419"/>
            </a:xfrm>
            <a:prstGeom prst="rect">
              <a:avLst/>
            </a:prstGeom>
            <a:noFill/>
            <a:extLst>
              <a:ext uri="{909E8E84-426E-40DD-AFC4-6F175D3DCCD1}">
                <a14:hiddenFill xmlns:a14="http://schemas.microsoft.com/office/drawing/2010/main">
                  <a:solidFill>
                    <a:srgbClr val="FFFFFF"/>
                  </a:solidFill>
                </a14:hiddenFill>
              </a:ext>
            </a:extLst>
          </p:spPr>
        </p:pic>
      </p:grpSp>
      <p:sp>
        <p:nvSpPr>
          <p:cNvPr id="316" name="Trekant 249">
            <a:extLst>
              <a:ext uri="{FF2B5EF4-FFF2-40B4-BE49-F238E27FC236}">
                <a16:creationId xmlns:a16="http://schemas.microsoft.com/office/drawing/2014/main" id="{660F3233-B83B-4A3B-A5D3-58D65CE428CF}"/>
              </a:ext>
            </a:extLst>
          </p:cNvPr>
          <p:cNvSpPr/>
          <p:nvPr/>
        </p:nvSpPr>
        <p:spPr>
          <a:xfrm rot="5400000">
            <a:off x="7959037" y="4285448"/>
            <a:ext cx="902492" cy="166411"/>
          </a:xfrm>
          <a:prstGeom prst="triangle">
            <a:avLst>
              <a:gd name="adj" fmla="val 49403"/>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2" name="Trekant 190">
            <a:extLst>
              <a:ext uri="{FF2B5EF4-FFF2-40B4-BE49-F238E27FC236}">
                <a16:creationId xmlns:a16="http://schemas.microsoft.com/office/drawing/2014/main" id="{18F56501-28E3-4D80-9561-12EAD1112041}"/>
              </a:ext>
            </a:extLst>
          </p:cNvPr>
          <p:cNvSpPr/>
          <p:nvPr/>
        </p:nvSpPr>
        <p:spPr>
          <a:xfrm rot="5400000">
            <a:off x="11148135" y="3809800"/>
            <a:ext cx="1552193" cy="210986"/>
          </a:xfrm>
          <a:prstGeom prst="triangle">
            <a:avLst>
              <a:gd name="adj" fmla="val 49403"/>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4" name="Ellipse 194">
            <a:extLst>
              <a:ext uri="{FF2B5EF4-FFF2-40B4-BE49-F238E27FC236}">
                <a16:creationId xmlns:a16="http://schemas.microsoft.com/office/drawing/2014/main" id="{F4B3A416-8E7B-4756-A3AA-AA2D3279E5AC}"/>
              </a:ext>
            </a:extLst>
          </p:cNvPr>
          <p:cNvSpPr/>
          <p:nvPr/>
        </p:nvSpPr>
        <p:spPr>
          <a:xfrm>
            <a:off x="3761100" y="724185"/>
            <a:ext cx="274957"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25" name="Ellipse 194">
            <a:extLst>
              <a:ext uri="{FF2B5EF4-FFF2-40B4-BE49-F238E27FC236}">
                <a16:creationId xmlns:a16="http://schemas.microsoft.com/office/drawing/2014/main" id="{BC7F3276-7A61-4E1B-B716-36DED36331EC}"/>
              </a:ext>
            </a:extLst>
          </p:cNvPr>
          <p:cNvSpPr/>
          <p:nvPr/>
        </p:nvSpPr>
        <p:spPr>
          <a:xfrm>
            <a:off x="7702095" y="765069"/>
            <a:ext cx="274957" cy="3035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326" name="Trekant 249">
            <a:extLst>
              <a:ext uri="{FF2B5EF4-FFF2-40B4-BE49-F238E27FC236}">
                <a16:creationId xmlns:a16="http://schemas.microsoft.com/office/drawing/2014/main" id="{76450864-F5E5-4EA6-B796-2A2F479261E3}"/>
              </a:ext>
            </a:extLst>
          </p:cNvPr>
          <p:cNvSpPr/>
          <p:nvPr/>
        </p:nvSpPr>
        <p:spPr>
          <a:xfrm>
            <a:off x="4993532" y="1954095"/>
            <a:ext cx="902492" cy="166411"/>
          </a:xfrm>
          <a:prstGeom prst="triangle">
            <a:avLst>
              <a:gd name="adj" fmla="val 49403"/>
            </a:avLst>
          </a:prstGeom>
          <a:solidFill>
            <a:schemeClr val="accent5">
              <a:lumMod val="40000"/>
              <a:lumOff val="60000"/>
            </a:schemeClr>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7" name="Trekant 249">
            <a:extLst>
              <a:ext uri="{FF2B5EF4-FFF2-40B4-BE49-F238E27FC236}">
                <a16:creationId xmlns:a16="http://schemas.microsoft.com/office/drawing/2014/main" id="{30C31B22-86AA-4B5B-8C18-CA6FB5F63523}"/>
              </a:ext>
            </a:extLst>
          </p:cNvPr>
          <p:cNvSpPr/>
          <p:nvPr/>
        </p:nvSpPr>
        <p:spPr>
          <a:xfrm>
            <a:off x="6258956" y="1954095"/>
            <a:ext cx="902492" cy="166411"/>
          </a:xfrm>
          <a:prstGeom prst="triangle">
            <a:avLst>
              <a:gd name="adj" fmla="val 49403"/>
            </a:avLst>
          </a:prstGeom>
          <a:solidFill>
            <a:schemeClr val="accent5">
              <a:lumMod val="40000"/>
              <a:lumOff val="60000"/>
            </a:schemeClr>
          </a:solidFill>
          <a:ln w="9525" cap="rnd"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11D638F-8B2C-43CD-BCF6-AD056A02C8D8}"/>
              </a:ext>
            </a:extLst>
          </p:cNvPr>
          <p:cNvSpPr txBox="1"/>
          <p:nvPr/>
        </p:nvSpPr>
        <p:spPr>
          <a:xfrm>
            <a:off x="9009183" y="1235549"/>
            <a:ext cx="2908225" cy="861774"/>
          </a:xfrm>
          <a:prstGeom prst="rect">
            <a:avLst/>
          </a:prstGeom>
          <a:noFill/>
        </p:spPr>
        <p:txBody>
          <a:bodyPr wrap="square" lIns="0" tIns="0" rIns="0" bIns="0" rtlCol="0">
            <a:spAutoFit/>
          </a:bodyPr>
          <a:lstStyle/>
          <a:p>
            <a:pPr algn="ctr">
              <a:lnSpc>
                <a:spcPct val="100000"/>
              </a:lnSpc>
              <a:spcBef>
                <a:spcPts val="600"/>
              </a:spcBef>
            </a:pPr>
            <a:r>
              <a:rPr lang="en-GB" sz="2800" b="1" dirty="0">
                <a:solidFill>
                  <a:schemeClr val="accent1"/>
                </a:solidFill>
              </a:rPr>
              <a:t>License-owners &amp; Operators</a:t>
            </a:r>
          </a:p>
        </p:txBody>
      </p:sp>
      <p:sp>
        <p:nvSpPr>
          <p:cNvPr id="213" name="TextBox 212">
            <a:extLst>
              <a:ext uri="{FF2B5EF4-FFF2-40B4-BE49-F238E27FC236}">
                <a16:creationId xmlns:a16="http://schemas.microsoft.com/office/drawing/2014/main" id="{DCFDB13E-8326-4F38-98B5-93E8DE6B9ED6}"/>
              </a:ext>
            </a:extLst>
          </p:cNvPr>
          <p:cNvSpPr txBox="1"/>
          <p:nvPr/>
        </p:nvSpPr>
        <p:spPr>
          <a:xfrm>
            <a:off x="388412" y="1209326"/>
            <a:ext cx="2908225" cy="861774"/>
          </a:xfrm>
          <a:prstGeom prst="rect">
            <a:avLst/>
          </a:prstGeom>
          <a:noFill/>
        </p:spPr>
        <p:txBody>
          <a:bodyPr wrap="square" lIns="0" tIns="0" rIns="0" bIns="0" rtlCol="0">
            <a:spAutoFit/>
          </a:bodyPr>
          <a:lstStyle/>
          <a:p>
            <a:pPr algn="ctr">
              <a:lnSpc>
                <a:spcPct val="100000"/>
              </a:lnSpc>
              <a:spcBef>
                <a:spcPts val="600"/>
              </a:spcBef>
            </a:pPr>
            <a:r>
              <a:rPr lang="en-GB" sz="2800" b="1" dirty="0">
                <a:solidFill>
                  <a:schemeClr val="accent1"/>
                </a:solidFill>
              </a:rPr>
              <a:t>EPC’s, Vendors &amp; Suppliers</a:t>
            </a:r>
          </a:p>
        </p:txBody>
      </p:sp>
      <p:grpSp>
        <p:nvGrpSpPr>
          <p:cNvPr id="3" name="Group 2">
            <a:extLst>
              <a:ext uri="{FF2B5EF4-FFF2-40B4-BE49-F238E27FC236}">
                <a16:creationId xmlns:a16="http://schemas.microsoft.com/office/drawing/2014/main" id="{0BE78C15-461E-4DEF-B4CA-7C562F0174B7}"/>
              </a:ext>
            </a:extLst>
          </p:cNvPr>
          <p:cNvGrpSpPr/>
          <p:nvPr/>
        </p:nvGrpSpPr>
        <p:grpSpPr>
          <a:xfrm>
            <a:off x="6419790" y="2385214"/>
            <a:ext cx="2118898" cy="784861"/>
            <a:chOff x="7097085" y="4447489"/>
            <a:chExt cx="3509680" cy="2400887"/>
          </a:xfrm>
        </p:grpSpPr>
        <p:pic>
          <p:nvPicPr>
            <p:cNvPr id="207" name="Grafikk 238" descr="Blokkjede med heldekkende fyll">
              <a:extLst>
                <a:ext uri="{FF2B5EF4-FFF2-40B4-BE49-F238E27FC236}">
                  <a16:creationId xmlns:a16="http://schemas.microsoft.com/office/drawing/2014/main" id="{1531D8ED-AF49-443A-B24F-CE754A6B93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3470" y="6087366"/>
              <a:ext cx="281884" cy="503276"/>
            </a:xfrm>
            <a:prstGeom prst="rect">
              <a:avLst/>
            </a:prstGeom>
          </p:spPr>
        </p:pic>
        <p:pic>
          <p:nvPicPr>
            <p:cNvPr id="208" name="Grafikk 27" descr="Blandet utklippstavle med heldekkende fyll">
              <a:extLst>
                <a:ext uri="{FF2B5EF4-FFF2-40B4-BE49-F238E27FC236}">
                  <a16:creationId xmlns:a16="http://schemas.microsoft.com/office/drawing/2014/main" id="{52B4455B-2939-4ED5-A649-2201370518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28222" y="4848353"/>
              <a:ext cx="373362" cy="521395"/>
            </a:xfrm>
            <a:prstGeom prst="rect">
              <a:avLst/>
            </a:prstGeom>
          </p:spPr>
        </p:pic>
        <p:sp>
          <p:nvSpPr>
            <p:cNvPr id="209" name="TekstSylinder 60">
              <a:extLst>
                <a:ext uri="{FF2B5EF4-FFF2-40B4-BE49-F238E27FC236}">
                  <a16:creationId xmlns:a16="http://schemas.microsoft.com/office/drawing/2014/main" id="{6D5588A6-A73A-414E-94FC-49917D2E6692}"/>
                </a:ext>
              </a:extLst>
            </p:cNvPr>
            <p:cNvSpPr txBox="1"/>
            <p:nvPr/>
          </p:nvSpPr>
          <p:spPr>
            <a:xfrm>
              <a:off x="7455352" y="4447489"/>
              <a:ext cx="3151411" cy="14121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rPr>
                <a:t>Std. asset breakdown structure</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rPr>
                <a:t>Data Validation Rules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solidFill>
                    <a:prstClr val="black"/>
                  </a:solidFill>
                  <a:latin typeface="Calibri" panose="020F0502020204030204"/>
                </a:rPr>
                <a:t>Digital requirements</a:t>
              </a:r>
              <a:endParaRPr kumimoji="0" lang="en-US" sz="800" b="0" i="0" u="none" strike="noStrike" kern="1200" cap="none" spc="0" normalizeH="0" baseline="0" noProof="0" dirty="0">
                <a:ln>
                  <a:noFill/>
                </a:ln>
                <a:solidFill>
                  <a:prstClr val="black"/>
                </a:solidFill>
                <a:effectLst/>
                <a:uLnTx/>
                <a:uFillTx/>
                <a:latin typeface="Calibri" panose="020F0502020204030204"/>
              </a:endParaRPr>
            </a:p>
          </p:txBody>
        </p:sp>
        <p:sp>
          <p:nvSpPr>
            <p:cNvPr id="210" name="TekstSylinder 239">
              <a:extLst>
                <a:ext uri="{FF2B5EF4-FFF2-40B4-BE49-F238E27FC236}">
                  <a16:creationId xmlns:a16="http://schemas.microsoft.com/office/drawing/2014/main" id="{83E31F80-4ADD-48A8-9274-1BAB13719BEB}"/>
                </a:ext>
              </a:extLst>
            </p:cNvPr>
            <p:cNvSpPr txBox="1"/>
            <p:nvPr/>
          </p:nvSpPr>
          <p:spPr>
            <a:xfrm>
              <a:off x="7455354" y="5812814"/>
              <a:ext cx="3151411" cy="103556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Information Modelling framework</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Definitions and principles</a:t>
              </a:r>
            </a:p>
          </p:txBody>
        </p:sp>
        <p:pic>
          <p:nvPicPr>
            <p:cNvPr id="211" name="Picture 210">
              <a:extLst>
                <a:ext uri="{FF2B5EF4-FFF2-40B4-BE49-F238E27FC236}">
                  <a16:creationId xmlns:a16="http://schemas.microsoft.com/office/drawing/2014/main" id="{5076EC44-6D40-45D2-B233-3CFC3118A89D}"/>
                </a:ext>
              </a:extLst>
            </p:cNvPr>
            <p:cNvPicPr>
              <a:picLocks noChangeAspect="1"/>
            </p:cNvPicPr>
            <p:nvPr/>
          </p:nvPicPr>
          <p:blipFill>
            <a:blip r:embed="rId14">
              <a:clrChange>
                <a:clrFrom>
                  <a:srgbClr val="FFFFFF"/>
                </a:clrFrom>
                <a:clrTo>
                  <a:srgbClr val="FFFFFF">
                    <a:alpha val="0"/>
                  </a:srgbClr>
                </a:clrTo>
              </a:clrChange>
              <a:duotone>
                <a:prstClr val="black"/>
                <a:schemeClr val="tx2">
                  <a:tint val="45000"/>
                  <a:satMod val="400000"/>
                </a:schemeClr>
              </a:duotone>
            </a:blip>
            <a:stretch>
              <a:fillRect/>
            </a:stretch>
          </p:blipFill>
          <p:spPr>
            <a:xfrm>
              <a:off x="7097085" y="5550625"/>
              <a:ext cx="434654" cy="462886"/>
            </a:xfrm>
            <a:prstGeom prst="rect">
              <a:avLst/>
            </a:prstGeom>
          </p:spPr>
        </p:pic>
        <p:sp>
          <p:nvSpPr>
            <p:cNvPr id="224" name="TekstSylinder 60">
              <a:extLst>
                <a:ext uri="{FF2B5EF4-FFF2-40B4-BE49-F238E27FC236}">
                  <a16:creationId xmlns:a16="http://schemas.microsoft.com/office/drawing/2014/main" id="{9237C9FA-BF57-48F9-89FB-9F122940DA92}"/>
                </a:ext>
              </a:extLst>
            </p:cNvPr>
            <p:cNvSpPr txBox="1"/>
            <p:nvPr/>
          </p:nvSpPr>
          <p:spPr>
            <a:xfrm>
              <a:off x="7455354" y="5455964"/>
              <a:ext cx="3151411" cy="6589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rPr>
                <a:t>Machine-interpretable </a:t>
              </a:r>
              <a:r>
                <a:rPr lang="en-US" sz="800" dirty="0">
                  <a:solidFill>
                    <a:prstClr val="black"/>
                  </a:solidFill>
                  <a:latin typeface="Calibri" panose="020F0502020204030204"/>
                </a:rPr>
                <a:t>vocabulary</a:t>
              </a:r>
            </a:p>
          </p:txBody>
        </p:sp>
      </p:grpSp>
      <p:pic>
        <p:nvPicPr>
          <p:cNvPr id="231" name="Picture 230">
            <a:extLst>
              <a:ext uri="{FF2B5EF4-FFF2-40B4-BE49-F238E27FC236}">
                <a16:creationId xmlns:a16="http://schemas.microsoft.com/office/drawing/2014/main" id="{8A9383FF-0E5D-4E7C-AD34-BE22358FB780}"/>
              </a:ext>
            </a:extLst>
          </p:cNvPr>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blip>
          <a:stretch>
            <a:fillRect/>
          </a:stretch>
        </p:blipFill>
        <p:spPr>
          <a:xfrm>
            <a:off x="3992274" y="3914170"/>
            <a:ext cx="738932" cy="892782"/>
          </a:xfrm>
          <a:prstGeom prst="rect">
            <a:avLst/>
          </a:prstGeom>
        </p:spPr>
      </p:pic>
    </p:spTree>
    <p:extLst>
      <p:ext uri="{BB962C8B-B14F-4D97-AF65-F5344CB8AC3E}">
        <p14:creationId xmlns:p14="http://schemas.microsoft.com/office/powerpoint/2010/main" val="2204514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31A192-BCC7-47D6-8F82-324AA2EBEFD5}"/>
              </a:ext>
            </a:extLst>
          </p:cNvPr>
          <p:cNvSpPr>
            <a:spLocks noGrp="1"/>
          </p:cNvSpPr>
          <p:nvPr>
            <p:ph type="sldNum" sz="quarter" idx="12"/>
          </p:nvPr>
        </p:nvSpPr>
        <p:spPr/>
        <p:txBody>
          <a:bodyPr/>
          <a:lstStyle/>
          <a:p>
            <a:fld id="{5BA07366-CB75-4AA8-9E5B-928B849F427C}" type="slidenum">
              <a:rPr lang="en-GB" smtClean="0"/>
              <a:pPr/>
              <a:t>25</a:t>
            </a:fld>
            <a:endParaRPr lang="en-GB"/>
          </a:p>
        </p:txBody>
      </p:sp>
      <p:grpSp>
        <p:nvGrpSpPr>
          <p:cNvPr id="19" name="Group 18">
            <a:extLst>
              <a:ext uri="{FF2B5EF4-FFF2-40B4-BE49-F238E27FC236}">
                <a16:creationId xmlns:a16="http://schemas.microsoft.com/office/drawing/2014/main" id="{07F68F66-BA27-449F-AC18-056FD1E312C5}"/>
              </a:ext>
            </a:extLst>
          </p:cNvPr>
          <p:cNvGrpSpPr/>
          <p:nvPr/>
        </p:nvGrpSpPr>
        <p:grpSpPr>
          <a:xfrm>
            <a:off x="4753069" y="1685138"/>
            <a:ext cx="7242988" cy="4058006"/>
            <a:chOff x="1005438" y="1366565"/>
            <a:chExt cx="10400027" cy="4571144"/>
          </a:xfrm>
        </p:grpSpPr>
        <p:sp>
          <p:nvSpPr>
            <p:cNvPr id="20" name="Rectangle 19">
              <a:extLst>
                <a:ext uri="{FF2B5EF4-FFF2-40B4-BE49-F238E27FC236}">
                  <a16:creationId xmlns:a16="http://schemas.microsoft.com/office/drawing/2014/main" id="{08F38538-657B-40AA-ACB8-7522C4F090BA}"/>
                </a:ext>
              </a:extLst>
            </p:cNvPr>
            <p:cNvSpPr/>
            <p:nvPr/>
          </p:nvSpPr>
          <p:spPr>
            <a:xfrm>
              <a:off x="1008808" y="2807812"/>
              <a:ext cx="10396657" cy="716716"/>
            </a:xfrm>
            <a:prstGeom prst="rect">
              <a:avLst/>
            </a:prstGeom>
            <a:solidFill>
              <a:srgbClr val="009FDA"/>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400" b="1"/>
                <a:t>Qualification and Assurance of Digital Twins </a:t>
              </a:r>
              <a:r>
                <a:rPr lang="en-GB" sz="1400"/>
                <a:t>DNV-RP-A204</a:t>
              </a:r>
            </a:p>
          </p:txBody>
        </p:sp>
        <p:sp>
          <p:nvSpPr>
            <p:cNvPr id="21" name="Rectangle 20">
              <a:extLst>
                <a:ext uri="{FF2B5EF4-FFF2-40B4-BE49-F238E27FC236}">
                  <a16:creationId xmlns:a16="http://schemas.microsoft.com/office/drawing/2014/main" id="{D190F95D-0A7A-499C-94C8-0CB3970ADF7E}"/>
                </a:ext>
              </a:extLst>
            </p:cNvPr>
            <p:cNvSpPr/>
            <p:nvPr/>
          </p:nvSpPr>
          <p:spPr>
            <a:xfrm>
              <a:off x="1008809" y="3621047"/>
              <a:ext cx="1630808" cy="1760313"/>
            </a:xfrm>
            <a:prstGeom prst="rect">
              <a:avLst/>
            </a:prstGeom>
            <a:solidFill>
              <a:srgbClr val="009FDA"/>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200" b="1"/>
                <a:t>Data quality</a:t>
              </a:r>
            </a:p>
            <a:p>
              <a:pPr algn="ctr">
                <a:lnSpc>
                  <a:spcPct val="113000"/>
                </a:lnSpc>
                <a:spcBef>
                  <a:spcPts val="600"/>
                </a:spcBef>
              </a:pPr>
              <a:r>
                <a:rPr lang="en-GB" sz="1200"/>
                <a:t>DNV-RP-0497</a:t>
              </a:r>
            </a:p>
          </p:txBody>
        </p:sp>
        <p:sp>
          <p:nvSpPr>
            <p:cNvPr id="22" name="Rectangle 21">
              <a:extLst>
                <a:ext uri="{FF2B5EF4-FFF2-40B4-BE49-F238E27FC236}">
                  <a16:creationId xmlns:a16="http://schemas.microsoft.com/office/drawing/2014/main" id="{5D6F4ACB-060A-4D8D-8214-11DBB305DBEA}"/>
                </a:ext>
              </a:extLst>
            </p:cNvPr>
            <p:cNvSpPr/>
            <p:nvPr/>
          </p:nvSpPr>
          <p:spPr>
            <a:xfrm>
              <a:off x="2783308" y="3628857"/>
              <a:ext cx="1634179" cy="1744797"/>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200" b="1"/>
                <a:t>Algorithm quality</a:t>
              </a:r>
            </a:p>
            <a:p>
              <a:pPr algn="ctr">
                <a:lnSpc>
                  <a:spcPct val="113000"/>
                </a:lnSpc>
                <a:spcBef>
                  <a:spcPts val="600"/>
                </a:spcBef>
              </a:pPr>
              <a:r>
                <a:rPr lang="en-GB" sz="1200"/>
                <a:t>DNV-RP-0510</a:t>
              </a:r>
            </a:p>
          </p:txBody>
        </p:sp>
        <p:sp>
          <p:nvSpPr>
            <p:cNvPr id="23" name="Rectangle 22">
              <a:extLst>
                <a:ext uri="{FF2B5EF4-FFF2-40B4-BE49-F238E27FC236}">
                  <a16:creationId xmlns:a16="http://schemas.microsoft.com/office/drawing/2014/main" id="{E3F33816-7D8D-4A26-B660-58CBF844F3CE}"/>
                </a:ext>
              </a:extLst>
            </p:cNvPr>
            <p:cNvSpPr/>
            <p:nvPr/>
          </p:nvSpPr>
          <p:spPr>
            <a:xfrm>
              <a:off x="4561178" y="3621046"/>
              <a:ext cx="1600068" cy="1744797"/>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200" b="1"/>
                <a:t>Sensor system quality</a:t>
              </a:r>
            </a:p>
            <a:p>
              <a:pPr algn="ctr">
                <a:lnSpc>
                  <a:spcPct val="113000"/>
                </a:lnSpc>
                <a:spcBef>
                  <a:spcPts val="600"/>
                </a:spcBef>
              </a:pPr>
              <a:r>
                <a:rPr lang="en-GB" sz="1200" b="1"/>
                <a:t>DNV-RP- 0317</a:t>
              </a:r>
            </a:p>
          </p:txBody>
        </p:sp>
        <p:sp>
          <p:nvSpPr>
            <p:cNvPr id="24" name="Rectangle 23">
              <a:extLst>
                <a:ext uri="{FF2B5EF4-FFF2-40B4-BE49-F238E27FC236}">
                  <a16:creationId xmlns:a16="http://schemas.microsoft.com/office/drawing/2014/main" id="{20F2D08D-EC58-48A2-BAC7-BDD17506BEEE}"/>
                </a:ext>
              </a:extLst>
            </p:cNvPr>
            <p:cNvSpPr/>
            <p:nvPr/>
          </p:nvSpPr>
          <p:spPr>
            <a:xfrm>
              <a:off x="6304064" y="3628858"/>
              <a:ext cx="1600067" cy="174479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200" b="1"/>
                <a:t>Simulation models</a:t>
              </a:r>
            </a:p>
            <a:p>
              <a:pPr algn="ctr">
                <a:lnSpc>
                  <a:spcPct val="113000"/>
                </a:lnSpc>
                <a:spcBef>
                  <a:spcPts val="600"/>
                </a:spcBef>
              </a:pPr>
              <a:r>
                <a:rPr lang="en-GB" sz="1200"/>
                <a:t>DNV-RP-0513</a:t>
              </a:r>
            </a:p>
          </p:txBody>
        </p:sp>
        <p:sp>
          <p:nvSpPr>
            <p:cNvPr id="25" name="Rectangle 24">
              <a:extLst>
                <a:ext uri="{FF2B5EF4-FFF2-40B4-BE49-F238E27FC236}">
                  <a16:creationId xmlns:a16="http://schemas.microsoft.com/office/drawing/2014/main" id="{886FE7C0-59CD-409E-800E-24A41A7B5494}"/>
                </a:ext>
              </a:extLst>
            </p:cNvPr>
            <p:cNvSpPr/>
            <p:nvPr/>
          </p:nvSpPr>
          <p:spPr>
            <a:xfrm>
              <a:off x="1005439" y="5477879"/>
              <a:ext cx="10396656" cy="459830"/>
            </a:xfrm>
            <a:prstGeom prst="rect">
              <a:avLst/>
            </a:prstGeom>
            <a:solidFill>
              <a:srgbClr val="00359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600" b="1"/>
                <a:t>Continuous Assurance</a:t>
              </a:r>
            </a:p>
          </p:txBody>
        </p:sp>
        <p:sp>
          <p:nvSpPr>
            <p:cNvPr id="26" name="Rectangle 25">
              <a:extLst>
                <a:ext uri="{FF2B5EF4-FFF2-40B4-BE49-F238E27FC236}">
                  <a16:creationId xmlns:a16="http://schemas.microsoft.com/office/drawing/2014/main" id="{BDD1BAE4-F236-43F7-AE38-79D4BCF5C1CA}"/>
                </a:ext>
              </a:extLst>
            </p:cNvPr>
            <p:cNvSpPr/>
            <p:nvPr/>
          </p:nvSpPr>
          <p:spPr>
            <a:xfrm>
              <a:off x="1005439" y="2320689"/>
              <a:ext cx="10396657" cy="410983"/>
            </a:xfrm>
            <a:prstGeom prst="rect">
              <a:avLst/>
            </a:prstGeom>
            <a:solidFill>
              <a:srgbClr val="99D9F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600" b="1">
                  <a:solidFill>
                    <a:srgbClr val="003591"/>
                  </a:solidFill>
                </a:rPr>
                <a:t>Independent Assessments</a:t>
              </a:r>
            </a:p>
          </p:txBody>
        </p:sp>
        <p:sp>
          <p:nvSpPr>
            <p:cNvPr id="27" name="Rectangle 26">
              <a:extLst>
                <a:ext uri="{FF2B5EF4-FFF2-40B4-BE49-F238E27FC236}">
                  <a16:creationId xmlns:a16="http://schemas.microsoft.com/office/drawing/2014/main" id="{BE6B26B1-3F7C-4743-BB2A-846FC45B9A9B}"/>
                </a:ext>
              </a:extLst>
            </p:cNvPr>
            <p:cNvSpPr/>
            <p:nvPr/>
          </p:nvSpPr>
          <p:spPr>
            <a:xfrm>
              <a:off x="1005438" y="1853688"/>
              <a:ext cx="10396657" cy="410983"/>
            </a:xfrm>
            <a:prstGeom prst="rect">
              <a:avLst/>
            </a:prstGeom>
            <a:solidFill>
              <a:srgbClr val="99D9F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600" b="1">
                  <a:solidFill>
                    <a:srgbClr val="003591"/>
                  </a:solidFill>
                </a:rPr>
                <a:t>Advisory Services</a:t>
              </a:r>
            </a:p>
          </p:txBody>
        </p:sp>
        <p:sp>
          <p:nvSpPr>
            <p:cNvPr id="28" name="Rectangle 27">
              <a:extLst>
                <a:ext uri="{FF2B5EF4-FFF2-40B4-BE49-F238E27FC236}">
                  <a16:creationId xmlns:a16="http://schemas.microsoft.com/office/drawing/2014/main" id="{CBA65521-57C7-4283-B22C-4380066983BC}"/>
                </a:ext>
              </a:extLst>
            </p:cNvPr>
            <p:cNvSpPr/>
            <p:nvPr/>
          </p:nvSpPr>
          <p:spPr>
            <a:xfrm>
              <a:off x="1005438" y="1366565"/>
              <a:ext cx="10396657" cy="410983"/>
            </a:xfrm>
            <a:prstGeom prst="rect">
              <a:avLst/>
            </a:prstGeom>
            <a:solidFill>
              <a:srgbClr val="99D9F0"/>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600" b="1">
                  <a:solidFill>
                    <a:srgbClr val="003591"/>
                  </a:solidFill>
                </a:rPr>
                <a:t>Self Assessments</a:t>
              </a:r>
            </a:p>
          </p:txBody>
        </p:sp>
        <p:sp>
          <p:nvSpPr>
            <p:cNvPr id="29" name="Rectangle 28">
              <a:extLst>
                <a:ext uri="{FF2B5EF4-FFF2-40B4-BE49-F238E27FC236}">
                  <a16:creationId xmlns:a16="http://schemas.microsoft.com/office/drawing/2014/main" id="{967D9AD9-3866-46E3-A8B4-44E652A3B486}"/>
                </a:ext>
              </a:extLst>
            </p:cNvPr>
            <p:cNvSpPr/>
            <p:nvPr/>
          </p:nvSpPr>
          <p:spPr>
            <a:xfrm>
              <a:off x="8053046" y="3621046"/>
              <a:ext cx="1600067" cy="174479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200" b="1"/>
                <a:t>Cyber Security</a:t>
              </a:r>
            </a:p>
            <a:p>
              <a:pPr algn="ctr">
                <a:lnSpc>
                  <a:spcPct val="113000"/>
                </a:lnSpc>
                <a:spcBef>
                  <a:spcPts val="600"/>
                </a:spcBef>
              </a:pPr>
              <a:r>
                <a:rPr lang="en-GB" sz="1200"/>
                <a:t>DNV-RP-G108</a:t>
              </a:r>
            </a:p>
          </p:txBody>
        </p:sp>
        <p:sp>
          <p:nvSpPr>
            <p:cNvPr id="30" name="Rectangle 29">
              <a:extLst>
                <a:ext uri="{FF2B5EF4-FFF2-40B4-BE49-F238E27FC236}">
                  <a16:creationId xmlns:a16="http://schemas.microsoft.com/office/drawing/2014/main" id="{DAB6CF3D-32C4-443E-BF6A-97F8BD2BB596}"/>
                </a:ext>
              </a:extLst>
            </p:cNvPr>
            <p:cNvSpPr/>
            <p:nvPr/>
          </p:nvSpPr>
          <p:spPr>
            <a:xfrm>
              <a:off x="9802028" y="3621046"/>
              <a:ext cx="1600067" cy="1744796"/>
            </a:xfrm>
            <a:prstGeom prst="rect">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3000"/>
                </a:lnSpc>
                <a:spcBef>
                  <a:spcPts val="600"/>
                </a:spcBef>
              </a:pPr>
              <a:r>
                <a:rPr lang="en-GB" sz="1200" b="1"/>
                <a:t>Asset information Models</a:t>
              </a:r>
            </a:p>
            <a:p>
              <a:pPr algn="ctr">
                <a:lnSpc>
                  <a:spcPct val="113000"/>
                </a:lnSpc>
                <a:spcBef>
                  <a:spcPts val="600"/>
                </a:spcBef>
              </a:pPr>
              <a:r>
                <a:rPr lang="en-GB" sz="1200"/>
                <a:t>READI JIP           (RP under development)</a:t>
              </a:r>
            </a:p>
          </p:txBody>
        </p:sp>
      </p:grpSp>
      <p:sp>
        <p:nvSpPr>
          <p:cNvPr id="31" name="Content Placeholder 4">
            <a:extLst>
              <a:ext uri="{FF2B5EF4-FFF2-40B4-BE49-F238E27FC236}">
                <a16:creationId xmlns:a16="http://schemas.microsoft.com/office/drawing/2014/main" id="{F629A0CB-D3F1-45CF-900E-073034C4FAA7}"/>
              </a:ext>
            </a:extLst>
          </p:cNvPr>
          <p:cNvSpPr txBox="1">
            <a:spLocks/>
          </p:cNvSpPr>
          <p:nvPr/>
        </p:nvSpPr>
        <p:spPr>
          <a:xfrm>
            <a:off x="539748" y="3382071"/>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a:solidFill>
                  <a:schemeClr val="tx2"/>
                </a:solidFill>
              </a:rPr>
              <a:t>Maturity assessments</a:t>
            </a:r>
          </a:p>
        </p:txBody>
      </p:sp>
      <p:sp>
        <p:nvSpPr>
          <p:cNvPr id="32" name="Content Placeholder 4">
            <a:extLst>
              <a:ext uri="{FF2B5EF4-FFF2-40B4-BE49-F238E27FC236}">
                <a16:creationId xmlns:a16="http://schemas.microsoft.com/office/drawing/2014/main" id="{EF73C1EA-320D-4882-B8C3-F510A21728E2}"/>
              </a:ext>
            </a:extLst>
          </p:cNvPr>
          <p:cNvSpPr txBox="1">
            <a:spLocks/>
          </p:cNvSpPr>
          <p:nvPr/>
        </p:nvSpPr>
        <p:spPr>
          <a:xfrm>
            <a:off x="539751" y="3882964"/>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a:solidFill>
                  <a:schemeClr val="tx2"/>
                </a:solidFill>
              </a:rPr>
              <a:t>Strategy roadmaps</a:t>
            </a:r>
          </a:p>
        </p:txBody>
      </p:sp>
      <p:sp>
        <p:nvSpPr>
          <p:cNvPr id="33" name="Content Placeholder 4">
            <a:extLst>
              <a:ext uri="{FF2B5EF4-FFF2-40B4-BE49-F238E27FC236}">
                <a16:creationId xmlns:a16="http://schemas.microsoft.com/office/drawing/2014/main" id="{9E48C8A1-1D26-4177-97E3-2445E2797145}"/>
              </a:ext>
            </a:extLst>
          </p:cNvPr>
          <p:cNvSpPr txBox="1">
            <a:spLocks/>
          </p:cNvSpPr>
          <p:nvPr/>
        </p:nvSpPr>
        <p:spPr>
          <a:xfrm>
            <a:off x="539751" y="4383539"/>
            <a:ext cx="3633898" cy="344217"/>
          </a:xfrm>
          <a:prstGeom prst="rect">
            <a:avLst/>
          </a:prstGeom>
          <a:solidFill>
            <a:schemeClr val="bg1"/>
          </a:solidFill>
        </p:spPr>
        <p:txBody>
          <a:bodyPr wrap="square" lIns="144000" tIns="108000" rIns="108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dirty="0">
                <a:solidFill>
                  <a:schemeClr val="tx2"/>
                </a:solidFill>
              </a:rPr>
              <a:t>Gap analysis &amp; change management</a:t>
            </a:r>
          </a:p>
        </p:txBody>
      </p:sp>
      <p:sp>
        <p:nvSpPr>
          <p:cNvPr id="34" name="TextBox 33">
            <a:extLst>
              <a:ext uri="{FF2B5EF4-FFF2-40B4-BE49-F238E27FC236}">
                <a16:creationId xmlns:a16="http://schemas.microsoft.com/office/drawing/2014/main" id="{5E39549A-0568-4494-AA48-1CAF5412E2E1}"/>
              </a:ext>
            </a:extLst>
          </p:cNvPr>
          <p:cNvSpPr txBox="1"/>
          <p:nvPr/>
        </p:nvSpPr>
        <p:spPr>
          <a:xfrm>
            <a:off x="673200" y="1232921"/>
            <a:ext cx="3430047" cy="615553"/>
          </a:xfrm>
          <a:prstGeom prst="rect">
            <a:avLst/>
          </a:prstGeom>
          <a:noFill/>
        </p:spPr>
        <p:txBody>
          <a:bodyPr wrap="square" lIns="0" tIns="0" rIns="0" bIns="0" rtlCol="0">
            <a:spAutoFit/>
          </a:bodyPr>
          <a:lstStyle/>
          <a:p>
            <a:pPr lvl="0" algn="ctr">
              <a:spcBef>
                <a:spcPts val="300"/>
              </a:spcBef>
              <a:spcAft>
                <a:spcPts val="300"/>
              </a:spcAft>
            </a:pPr>
            <a:r>
              <a:rPr lang="en-GB" sz="2000" b="1">
                <a:solidFill>
                  <a:schemeClr val="bg1"/>
                </a:solidFill>
              </a:rPr>
              <a:t>Key DNV Digital Transformation services</a:t>
            </a:r>
            <a:endParaRPr lang="en-GB" sz="2000">
              <a:solidFill>
                <a:schemeClr val="bg1"/>
              </a:solidFill>
            </a:endParaRPr>
          </a:p>
        </p:txBody>
      </p:sp>
      <p:sp>
        <p:nvSpPr>
          <p:cNvPr id="35" name="Content Placeholder 4">
            <a:extLst>
              <a:ext uri="{FF2B5EF4-FFF2-40B4-BE49-F238E27FC236}">
                <a16:creationId xmlns:a16="http://schemas.microsoft.com/office/drawing/2014/main" id="{88427606-0DD5-4E6E-9C5B-14151FC9A77A}"/>
              </a:ext>
            </a:extLst>
          </p:cNvPr>
          <p:cNvSpPr txBox="1">
            <a:spLocks/>
          </p:cNvSpPr>
          <p:nvPr/>
        </p:nvSpPr>
        <p:spPr>
          <a:xfrm>
            <a:off x="539751" y="4884114"/>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a:solidFill>
                  <a:schemeClr val="tx2"/>
                </a:solidFill>
              </a:rPr>
              <a:t>Data quality indicators &amp; monitoring</a:t>
            </a:r>
          </a:p>
        </p:txBody>
      </p:sp>
      <p:sp>
        <p:nvSpPr>
          <p:cNvPr id="36" name="Content Placeholder 4">
            <a:extLst>
              <a:ext uri="{FF2B5EF4-FFF2-40B4-BE49-F238E27FC236}">
                <a16:creationId xmlns:a16="http://schemas.microsoft.com/office/drawing/2014/main" id="{3195A300-409B-439E-BAC3-40836D28692E}"/>
              </a:ext>
            </a:extLst>
          </p:cNvPr>
          <p:cNvSpPr txBox="1">
            <a:spLocks/>
          </p:cNvSpPr>
          <p:nvPr/>
        </p:nvSpPr>
        <p:spPr>
          <a:xfrm>
            <a:off x="539748" y="1924629"/>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dirty="0">
                <a:solidFill>
                  <a:schemeClr val="tx2"/>
                </a:solidFill>
              </a:rPr>
              <a:t>Statement of Capabilities</a:t>
            </a:r>
          </a:p>
        </p:txBody>
      </p:sp>
      <p:sp>
        <p:nvSpPr>
          <p:cNvPr id="37" name="Content Placeholder 4">
            <a:extLst>
              <a:ext uri="{FF2B5EF4-FFF2-40B4-BE49-F238E27FC236}">
                <a16:creationId xmlns:a16="http://schemas.microsoft.com/office/drawing/2014/main" id="{93B6FFB1-D3F7-4F87-BF86-263C9D2C6753}"/>
              </a:ext>
            </a:extLst>
          </p:cNvPr>
          <p:cNvSpPr txBox="1">
            <a:spLocks/>
          </p:cNvSpPr>
          <p:nvPr/>
        </p:nvSpPr>
        <p:spPr>
          <a:xfrm>
            <a:off x="539748" y="2427402"/>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a:solidFill>
                  <a:schemeClr val="tx2"/>
                </a:solidFill>
              </a:rPr>
              <a:t>Continuous &amp; Periodic assessments</a:t>
            </a:r>
          </a:p>
        </p:txBody>
      </p:sp>
      <p:sp>
        <p:nvSpPr>
          <p:cNvPr id="38" name="Content Placeholder 4">
            <a:extLst>
              <a:ext uri="{FF2B5EF4-FFF2-40B4-BE49-F238E27FC236}">
                <a16:creationId xmlns:a16="http://schemas.microsoft.com/office/drawing/2014/main" id="{A81A0CD5-7497-49EB-BCD1-125782D3DFE4}"/>
              </a:ext>
            </a:extLst>
          </p:cNvPr>
          <p:cNvSpPr txBox="1">
            <a:spLocks/>
          </p:cNvSpPr>
          <p:nvPr/>
        </p:nvSpPr>
        <p:spPr>
          <a:xfrm>
            <a:off x="539748" y="5382156"/>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a:solidFill>
                  <a:schemeClr val="tx2"/>
                </a:solidFill>
              </a:rPr>
              <a:t>Functional Element assurance</a:t>
            </a:r>
          </a:p>
        </p:txBody>
      </p:sp>
      <p:sp>
        <p:nvSpPr>
          <p:cNvPr id="39" name="Title 1">
            <a:extLst>
              <a:ext uri="{FF2B5EF4-FFF2-40B4-BE49-F238E27FC236}">
                <a16:creationId xmlns:a16="http://schemas.microsoft.com/office/drawing/2014/main" id="{AD8D6075-3E56-4E24-AA72-4AF7ECAB389E}"/>
              </a:ext>
            </a:extLst>
          </p:cNvPr>
          <p:cNvSpPr>
            <a:spLocks noGrp="1"/>
          </p:cNvSpPr>
          <p:nvPr>
            <p:ph type="title"/>
          </p:nvPr>
        </p:nvSpPr>
        <p:spPr>
          <a:xfrm>
            <a:off x="4753069" y="1086294"/>
            <a:ext cx="7240640" cy="568229"/>
          </a:xfrm>
        </p:spPr>
        <p:txBody>
          <a:bodyPr/>
          <a:lstStyle/>
          <a:p>
            <a:pPr algn="ctr"/>
            <a:r>
              <a:rPr lang="en-GB" sz="4000" dirty="0">
                <a:solidFill>
                  <a:srgbClr val="91FFB4"/>
                </a:solidFill>
              </a:rPr>
              <a:t>How can DNV help</a:t>
            </a:r>
          </a:p>
        </p:txBody>
      </p:sp>
      <p:grpSp>
        <p:nvGrpSpPr>
          <p:cNvPr id="2" name="Group 1">
            <a:extLst>
              <a:ext uri="{FF2B5EF4-FFF2-40B4-BE49-F238E27FC236}">
                <a16:creationId xmlns:a16="http://schemas.microsoft.com/office/drawing/2014/main" id="{178FDE7E-EFE2-4BD2-8A06-D8C7EFFE8257}"/>
              </a:ext>
            </a:extLst>
          </p:cNvPr>
          <p:cNvGrpSpPr/>
          <p:nvPr/>
        </p:nvGrpSpPr>
        <p:grpSpPr>
          <a:xfrm>
            <a:off x="2447990" y="5944644"/>
            <a:ext cx="5071890" cy="793736"/>
            <a:chOff x="198290" y="5288686"/>
            <a:chExt cx="5071890" cy="793736"/>
          </a:xfrm>
        </p:grpSpPr>
        <p:sp>
          <p:nvSpPr>
            <p:cNvPr id="40" name="Text Placeholder 9">
              <a:extLst>
                <a:ext uri="{FF2B5EF4-FFF2-40B4-BE49-F238E27FC236}">
                  <a16:creationId xmlns:a16="http://schemas.microsoft.com/office/drawing/2014/main" id="{39B35C57-FFDE-47CE-8F41-465FFBFE59B7}"/>
                </a:ext>
              </a:extLst>
            </p:cNvPr>
            <p:cNvSpPr txBox="1">
              <a:spLocks/>
            </p:cNvSpPr>
            <p:nvPr/>
          </p:nvSpPr>
          <p:spPr>
            <a:xfrm>
              <a:off x="198290" y="5288686"/>
              <a:ext cx="1855982"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ClrTx/>
                <a:buFont typeface="Arial" panose="020B0604020202020204" pitchFamily="34" charset="0"/>
                <a:buNone/>
                <a:defRPr sz="1400" b="0" kern="1200">
                  <a:solidFill>
                    <a:schemeClr val="bg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dirty="0"/>
                <a:t>Theo.borst@dnv.com	</a:t>
              </a:r>
            </a:p>
          </p:txBody>
        </p:sp>
        <p:sp>
          <p:nvSpPr>
            <p:cNvPr id="41" name="Text Placeholder 10">
              <a:extLst>
                <a:ext uri="{FF2B5EF4-FFF2-40B4-BE49-F238E27FC236}">
                  <a16:creationId xmlns:a16="http://schemas.microsoft.com/office/drawing/2014/main" id="{A9C633D5-0031-4E45-81D3-DF62754AB4F8}"/>
                </a:ext>
              </a:extLst>
            </p:cNvPr>
            <p:cNvSpPr txBox="1">
              <a:spLocks/>
            </p:cNvSpPr>
            <p:nvPr/>
          </p:nvSpPr>
          <p:spPr>
            <a:xfrm>
              <a:off x="198291" y="5722422"/>
              <a:ext cx="1855982"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ClrTx/>
                <a:buFont typeface="Arial" panose="020B0604020202020204" pitchFamily="34" charset="0"/>
                <a:buNone/>
                <a:defRPr sz="1400" b="0" kern="1200">
                  <a:solidFill>
                    <a:schemeClr val="bg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a:t>+31646713715</a:t>
              </a:r>
            </a:p>
          </p:txBody>
        </p:sp>
        <p:sp>
          <p:nvSpPr>
            <p:cNvPr id="42" name="Text Placeholder 9">
              <a:extLst>
                <a:ext uri="{FF2B5EF4-FFF2-40B4-BE49-F238E27FC236}">
                  <a16:creationId xmlns:a16="http://schemas.microsoft.com/office/drawing/2014/main" id="{30DF3614-C295-4720-8BED-94DAA253EEB1}"/>
                </a:ext>
              </a:extLst>
            </p:cNvPr>
            <p:cNvSpPr txBox="1">
              <a:spLocks/>
            </p:cNvSpPr>
            <p:nvPr/>
          </p:nvSpPr>
          <p:spPr>
            <a:xfrm>
              <a:off x="2471446" y="5288686"/>
              <a:ext cx="2798734"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ClrTx/>
                <a:buFont typeface="Arial" panose="020B0604020202020204" pitchFamily="34" charset="0"/>
                <a:buNone/>
                <a:defRPr sz="1400" b="0" kern="1200">
                  <a:solidFill>
                    <a:schemeClr val="bg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dirty="0"/>
                <a:t>ove.heitmann.hansen@dnv.com	</a:t>
              </a:r>
            </a:p>
          </p:txBody>
        </p:sp>
        <p:sp>
          <p:nvSpPr>
            <p:cNvPr id="43" name="Text Placeholder 10">
              <a:extLst>
                <a:ext uri="{FF2B5EF4-FFF2-40B4-BE49-F238E27FC236}">
                  <a16:creationId xmlns:a16="http://schemas.microsoft.com/office/drawing/2014/main" id="{4E972765-BAA4-4FE7-A6BC-54CB45DC92F3}"/>
                </a:ext>
              </a:extLst>
            </p:cNvPr>
            <p:cNvSpPr txBox="1">
              <a:spLocks/>
            </p:cNvSpPr>
            <p:nvPr/>
          </p:nvSpPr>
          <p:spPr>
            <a:xfrm>
              <a:off x="2471447" y="5722422"/>
              <a:ext cx="1855982" cy="360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ClrTx/>
                <a:buFont typeface="Arial" panose="020B0604020202020204" pitchFamily="34" charset="0"/>
                <a:buNone/>
                <a:defRPr sz="1400" b="0" kern="1200">
                  <a:solidFill>
                    <a:schemeClr val="bg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dirty="0"/>
                <a:t>+4791787024</a:t>
              </a:r>
            </a:p>
          </p:txBody>
        </p:sp>
      </p:grpSp>
      <p:sp>
        <p:nvSpPr>
          <p:cNvPr id="44" name="TextBox 43">
            <a:extLst>
              <a:ext uri="{FF2B5EF4-FFF2-40B4-BE49-F238E27FC236}">
                <a16:creationId xmlns:a16="http://schemas.microsoft.com/office/drawing/2014/main" id="{EEAA66C9-1743-451E-A1CD-6B606FBCBCD4}"/>
              </a:ext>
            </a:extLst>
          </p:cNvPr>
          <p:cNvSpPr txBox="1"/>
          <p:nvPr/>
        </p:nvSpPr>
        <p:spPr>
          <a:xfrm>
            <a:off x="10629937" y="6550760"/>
            <a:ext cx="1363773" cy="215444"/>
          </a:xfrm>
          <a:prstGeom prst="rect">
            <a:avLst/>
          </a:prstGeom>
          <a:noFill/>
        </p:spPr>
        <p:txBody>
          <a:bodyPr wrap="square" lIns="0" tIns="0" rIns="0" bIns="0" rtlCol="0">
            <a:spAutoFit/>
          </a:bodyPr>
          <a:lstStyle/>
          <a:p>
            <a:pPr algn="l"/>
            <a:r>
              <a:rPr lang="en-GB" sz="1400" b="1" cap="none" baseline="0" noProof="1">
                <a:solidFill>
                  <a:schemeClr val="bg1"/>
                </a:solidFill>
              </a:rPr>
              <a:t>www.dnv.com</a:t>
            </a:r>
          </a:p>
        </p:txBody>
      </p:sp>
      <p:sp>
        <p:nvSpPr>
          <p:cNvPr id="45" name="Title 2">
            <a:extLst>
              <a:ext uri="{FF2B5EF4-FFF2-40B4-BE49-F238E27FC236}">
                <a16:creationId xmlns:a16="http://schemas.microsoft.com/office/drawing/2014/main" id="{B048C3C4-502C-4855-92B4-B9CA5775819F}"/>
              </a:ext>
            </a:extLst>
          </p:cNvPr>
          <p:cNvSpPr txBox="1">
            <a:spLocks/>
          </p:cNvSpPr>
          <p:nvPr/>
        </p:nvSpPr>
        <p:spPr>
          <a:xfrm>
            <a:off x="0" y="116960"/>
            <a:ext cx="9920177" cy="806265"/>
          </a:xfrm>
          <a:prstGeom prst="rect">
            <a:avLst/>
          </a:prstGeom>
        </p:spPr>
        <p:txBody>
          <a:bodyPr vert="horz" lIns="0" tIns="0" rIns="0" bIns="0" rtlCol="0" anchor="b" anchorCtr="0">
            <a:noAutofit/>
          </a:bodyPr>
          <a:lstStyle>
            <a:lvl1pPr algn="l" defTabSz="914400" rtl="0" eaLnBrk="1" latinLnBrk="0" hangingPunct="1">
              <a:lnSpc>
                <a:spcPct val="83000"/>
              </a:lnSpc>
              <a:spcBef>
                <a:spcPct val="0"/>
              </a:spcBef>
              <a:buNone/>
              <a:defRPr sz="5400" b="0" kern="1200">
                <a:solidFill>
                  <a:schemeClr val="bg1"/>
                </a:solidFill>
                <a:latin typeface="+mj-lt"/>
                <a:ea typeface="+mj-ea"/>
                <a:cs typeface="+mj-cs"/>
              </a:defRPr>
            </a:lvl1pPr>
          </a:lstStyle>
          <a:p>
            <a:pPr algn="ctr"/>
            <a:r>
              <a:rPr lang="en-GB" dirty="0"/>
              <a:t>Thank you for your attention</a:t>
            </a:r>
          </a:p>
        </p:txBody>
      </p:sp>
      <p:sp>
        <p:nvSpPr>
          <p:cNvPr id="46" name="Content Placeholder 4">
            <a:extLst>
              <a:ext uri="{FF2B5EF4-FFF2-40B4-BE49-F238E27FC236}">
                <a16:creationId xmlns:a16="http://schemas.microsoft.com/office/drawing/2014/main" id="{60FA5A8B-250F-440F-969F-526053B67D41}"/>
              </a:ext>
            </a:extLst>
          </p:cNvPr>
          <p:cNvSpPr txBox="1">
            <a:spLocks/>
          </p:cNvSpPr>
          <p:nvPr/>
        </p:nvSpPr>
        <p:spPr>
          <a:xfrm>
            <a:off x="539748" y="2921999"/>
            <a:ext cx="3633898" cy="344217"/>
          </a:xfrm>
          <a:prstGeom prst="rect">
            <a:avLst/>
          </a:prstGeom>
          <a:solidFill>
            <a:schemeClr val="bg1"/>
          </a:solidFill>
        </p:spPr>
        <p:txBody>
          <a:bodyPr wrap="square" lIns="144000" tIns="108000" rIns="144000" bIns="144000" anchor="ctr"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None/>
            </a:pPr>
            <a:r>
              <a:rPr lang="en-GB" sz="1600" dirty="0">
                <a:solidFill>
                  <a:schemeClr val="tx2"/>
                </a:solidFill>
              </a:rPr>
              <a:t>Statement of Compliance</a:t>
            </a:r>
          </a:p>
        </p:txBody>
      </p:sp>
    </p:spTree>
    <p:extLst>
      <p:ext uri="{BB962C8B-B14F-4D97-AF65-F5344CB8AC3E}">
        <p14:creationId xmlns:p14="http://schemas.microsoft.com/office/powerpoint/2010/main" val="66329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2">
            <a:extLst>
              <a:ext uri="{FF2B5EF4-FFF2-40B4-BE49-F238E27FC236}">
                <a16:creationId xmlns:a16="http://schemas.microsoft.com/office/drawing/2014/main" id="{C4904177-7F54-4B7D-9905-4C4047BA3D07}"/>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5994B0B-46F9-46ED-B2CB-10375B2CB8FE}"/>
              </a:ext>
            </a:extLst>
          </p:cNvPr>
          <p:cNvSpPr/>
          <p:nvPr/>
        </p:nvSpPr>
        <p:spPr>
          <a:xfrm>
            <a:off x="-1586" y="0"/>
            <a:ext cx="12193586" cy="1475750"/>
          </a:xfrm>
          <a:prstGeom prst="rect">
            <a:avLst/>
          </a:prstGeom>
          <a:gradFill flip="none" rotWithShape="1">
            <a:gsLst>
              <a:gs pos="0">
                <a:schemeClr val="tx1">
                  <a:alpha val="52000"/>
                </a:schemeClr>
              </a:gs>
              <a:gs pos="91000">
                <a:schemeClr val="tx1">
                  <a:alpha val="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sp>
        <p:nvSpPr>
          <p:cNvPr id="3" name="Title 2">
            <a:extLst>
              <a:ext uri="{FF2B5EF4-FFF2-40B4-BE49-F238E27FC236}">
                <a16:creationId xmlns:a16="http://schemas.microsoft.com/office/drawing/2014/main" id="{97E03838-3054-4B0A-957D-B812E6E6C0A7}"/>
              </a:ext>
            </a:extLst>
          </p:cNvPr>
          <p:cNvSpPr>
            <a:spLocks noGrp="1"/>
          </p:cNvSpPr>
          <p:nvPr>
            <p:ph type="title"/>
          </p:nvPr>
        </p:nvSpPr>
        <p:spPr/>
        <p:txBody>
          <a:bodyPr/>
          <a:lstStyle/>
          <a:p>
            <a:r>
              <a:rPr lang="en-GB">
                <a:solidFill>
                  <a:schemeClr val="bg1"/>
                </a:solidFill>
              </a:rPr>
              <a:t>We address challenges in the broader energy industry </a:t>
            </a:r>
            <a:endParaRPr lang="en-US">
              <a:solidFill>
                <a:schemeClr val="bg1"/>
              </a:solidFill>
            </a:endParaRPr>
          </a:p>
        </p:txBody>
      </p:sp>
      <p:sp>
        <p:nvSpPr>
          <p:cNvPr id="4" name="Slide Number Placeholder 3">
            <a:extLst>
              <a:ext uri="{FF2B5EF4-FFF2-40B4-BE49-F238E27FC236}">
                <a16:creationId xmlns:a16="http://schemas.microsoft.com/office/drawing/2014/main" id="{21DCF7A8-CE15-4ADF-8750-2FD4A13A130C}"/>
              </a:ext>
            </a:extLst>
          </p:cNvPr>
          <p:cNvSpPr>
            <a:spLocks noGrp="1"/>
          </p:cNvSpPr>
          <p:nvPr>
            <p:ph type="sldNum" sz="quarter" idx="12"/>
          </p:nvPr>
        </p:nvSpPr>
        <p:spPr/>
        <p:txBody>
          <a:bodyPr/>
          <a:lstStyle/>
          <a:p>
            <a:fld id="{5BA07366-CB75-4AA8-9E5B-928B849F427C}" type="slidenum">
              <a:rPr lang="en-US" smtClean="0"/>
              <a:pPr/>
              <a:t>3</a:t>
            </a:fld>
            <a:endParaRPr lang="en-US"/>
          </a:p>
        </p:txBody>
      </p:sp>
      <p:sp>
        <p:nvSpPr>
          <p:cNvPr id="9" name="Content Placeholder 4">
            <a:extLst>
              <a:ext uri="{FF2B5EF4-FFF2-40B4-BE49-F238E27FC236}">
                <a16:creationId xmlns:a16="http://schemas.microsoft.com/office/drawing/2014/main" id="{EA7CB625-D0A2-42EF-849E-003E8DE6361E}"/>
              </a:ext>
            </a:extLst>
          </p:cNvPr>
          <p:cNvSpPr txBox="1">
            <a:spLocks/>
          </p:cNvSpPr>
          <p:nvPr/>
        </p:nvSpPr>
        <p:spPr>
          <a:xfrm>
            <a:off x="5055707" y="1731600"/>
            <a:ext cx="2079000" cy="1009846"/>
          </a:xfrm>
          <a:prstGeom prst="rect">
            <a:avLst/>
          </a:prstGeom>
          <a:solidFill>
            <a:schemeClr val="accent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US" sz="1400">
                <a:solidFill>
                  <a:schemeClr val="bg1"/>
                </a:solidFill>
              </a:rPr>
              <a:t>Integrated energy systems</a:t>
            </a:r>
          </a:p>
        </p:txBody>
      </p:sp>
      <p:sp>
        <p:nvSpPr>
          <p:cNvPr id="8" name="Content Placeholder 4">
            <a:extLst>
              <a:ext uri="{FF2B5EF4-FFF2-40B4-BE49-F238E27FC236}">
                <a16:creationId xmlns:a16="http://schemas.microsoft.com/office/drawing/2014/main" id="{C7336F74-955D-4288-8068-1DE0F300C892}"/>
              </a:ext>
            </a:extLst>
          </p:cNvPr>
          <p:cNvSpPr txBox="1">
            <a:spLocks/>
          </p:cNvSpPr>
          <p:nvPr/>
        </p:nvSpPr>
        <p:spPr>
          <a:xfrm>
            <a:off x="2797729" y="1731600"/>
            <a:ext cx="2079000" cy="1009846"/>
          </a:xfrm>
          <a:prstGeom prst="rect">
            <a:avLst/>
          </a:prstGeom>
          <a:solidFill>
            <a:schemeClr val="accent1"/>
          </a:solidFill>
        </p:spPr>
        <p:txBody>
          <a:bodyPr wrap="square" lIns="180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US" sz="1400">
                <a:solidFill>
                  <a:schemeClr val="bg1"/>
                </a:solidFill>
              </a:rPr>
              <a:t>Deep decarbonization</a:t>
            </a:r>
          </a:p>
        </p:txBody>
      </p:sp>
      <p:sp>
        <p:nvSpPr>
          <p:cNvPr id="11" name="Content Placeholder 4">
            <a:extLst>
              <a:ext uri="{FF2B5EF4-FFF2-40B4-BE49-F238E27FC236}">
                <a16:creationId xmlns:a16="http://schemas.microsoft.com/office/drawing/2014/main" id="{DC8BB5F2-0EF5-4964-B1C8-768310E326F4}"/>
              </a:ext>
            </a:extLst>
          </p:cNvPr>
          <p:cNvSpPr txBox="1">
            <a:spLocks/>
          </p:cNvSpPr>
          <p:nvPr/>
        </p:nvSpPr>
        <p:spPr>
          <a:xfrm>
            <a:off x="7313685" y="1731600"/>
            <a:ext cx="2079000" cy="1009846"/>
          </a:xfrm>
          <a:prstGeom prst="rect">
            <a:avLst/>
          </a:prstGeom>
          <a:solidFill>
            <a:schemeClr val="accent1"/>
          </a:solidFill>
        </p:spPr>
        <p:txBody>
          <a:bodyPr wrap="square" lIns="180000" tIns="180000" rIns="180000" bIns="180000" anchor="t" anchorCtr="0">
            <a:sp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US" sz="1400">
                <a:solidFill>
                  <a:schemeClr val="bg1"/>
                </a:solidFill>
              </a:rPr>
              <a:t>Secure, affordable energy</a:t>
            </a:r>
          </a:p>
        </p:txBody>
      </p:sp>
      <p:sp>
        <p:nvSpPr>
          <p:cNvPr id="7" name="Content Placeholder 4">
            <a:extLst>
              <a:ext uri="{FF2B5EF4-FFF2-40B4-BE49-F238E27FC236}">
                <a16:creationId xmlns:a16="http://schemas.microsoft.com/office/drawing/2014/main" id="{DF8620D9-C19E-4DF2-8F5A-C3548ED40A0F}"/>
              </a:ext>
            </a:extLst>
          </p:cNvPr>
          <p:cNvSpPr txBox="1">
            <a:spLocks/>
          </p:cNvSpPr>
          <p:nvPr/>
        </p:nvSpPr>
        <p:spPr>
          <a:xfrm>
            <a:off x="539751" y="1731600"/>
            <a:ext cx="2079000" cy="1009846"/>
          </a:xfrm>
          <a:prstGeom prst="rect">
            <a:avLst/>
          </a:prstGeom>
          <a:solidFill>
            <a:schemeClr val="accent1"/>
          </a:solidFill>
        </p:spPr>
        <p:txBody>
          <a:bodyPr wrap="square" lIns="180000" tIns="180000" rIns="180000" bIns="180000" anchor="t" anchorCtr="0">
            <a:sp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GB" sz="1400">
                <a:solidFill>
                  <a:schemeClr val="bg1"/>
                </a:solidFill>
              </a:rPr>
              <a:t>Multiple energy transitions across sectors</a:t>
            </a:r>
          </a:p>
        </p:txBody>
      </p:sp>
      <p:sp>
        <p:nvSpPr>
          <p:cNvPr id="14" name="Content Placeholder 4">
            <a:extLst>
              <a:ext uri="{FF2B5EF4-FFF2-40B4-BE49-F238E27FC236}">
                <a16:creationId xmlns:a16="http://schemas.microsoft.com/office/drawing/2014/main" id="{1DA9852B-780B-47F9-946D-E750A90ED497}"/>
              </a:ext>
            </a:extLst>
          </p:cNvPr>
          <p:cNvSpPr txBox="1">
            <a:spLocks/>
          </p:cNvSpPr>
          <p:nvPr/>
        </p:nvSpPr>
        <p:spPr>
          <a:xfrm>
            <a:off x="9571663" y="1731600"/>
            <a:ext cx="2079000" cy="1009846"/>
          </a:xfrm>
          <a:prstGeom prst="rect">
            <a:avLst/>
          </a:prstGeom>
          <a:solidFill>
            <a:schemeClr val="accent1"/>
          </a:solidFill>
        </p:spPr>
        <p:txBody>
          <a:bodyPr wrap="square" lIns="180000" tIns="180000" rIns="180000" bIns="180000" anchor="t" anchorCtr="0">
            <a:sp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GB" sz="1400">
                <a:solidFill>
                  <a:schemeClr val="bg1"/>
                </a:solidFill>
              </a:rPr>
              <a:t>Safe, efficient and digital operations</a:t>
            </a:r>
          </a:p>
        </p:txBody>
      </p:sp>
      <p:sp>
        <p:nvSpPr>
          <p:cNvPr id="17" name="Content Placeholder 4">
            <a:extLst>
              <a:ext uri="{FF2B5EF4-FFF2-40B4-BE49-F238E27FC236}">
                <a16:creationId xmlns:a16="http://schemas.microsoft.com/office/drawing/2014/main" id="{0AA4602E-44F8-4CA8-AA1B-0E9F1FC381CE}"/>
              </a:ext>
            </a:extLst>
          </p:cNvPr>
          <p:cNvSpPr txBox="1">
            <a:spLocks/>
          </p:cNvSpPr>
          <p:nvPr/>
        </p:nvSpPr>
        <p:spPr>
          <a:xfrm>
            <a:off x="623392" y="3284984"/>
            <a:ext cx="3496210" cy="618970"/>
          </a:xfrm>
          <a:prstGeom prst="rect">
            <a:avLst/>
          </a:prstGeom>
          <a:solidFill>
            <a:schemeClr val="accent4"/>
          </a:solidFill>
        </p:spPr>
        <p:txBody>
          <a:bodyPr wrap="square" lIns="180000" tIns="180000" rIns="180000" bIns="180000" anchor="ctr" anchorCtr="0">
            <a:sp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r>
              <a:rPr lang="en-US" sz="2000" spc="0">
                <a:solidFill>
                  <a:schemeClr val="bg1"/>
                </a:solidFill>
              </a:rPr>
              <a:t>Decarbonization</a:t>
            </a:r>
          </a:p>
        </p:txBody>
      </p:sp>
      <p:sp>
        <p:nvSpPr>
          <p:cNvPr id="18" name="Content Placeholder 4">
            <a:extLst>
              <a:ext uri="{FF2B5EF4-FFF2-40B4-BE49-F238E27FC236}">
                <a16:creationId xmlns:a16="http://schemas.microsoft.com/office/drawing/2014/main" id="{D7A5F208-05CC-427A-88AF-420ECC4F201C}"/>
              </a:ext>
            </a:extLst>
          </p:cNvPr>
          <p:cNvSpPr txBox="1">
            <a:spLocks/>
          </p:cNvSpPr>
          <p:nvPr/>
        </p:nvSpPr>
        <p:spPr>
          <a:xfrm>
            <a:off x="623679" y="4160228"/>
            <a:ext cx="3495923" cy="618970"/>
          </a:xfrm>
          <a:prstGeom prst="rect">
            <a:avLst/>
          </a:prstGeom>
          <a:solidFill>
            <a:schemeClr val="accent4"/>
          </a:solidFill>
        </p:spPr>
        <p:txBody>
          <a:bodyPr wrap="square" lIns="180000" tIns="180000" rIns="180000" bIns="180000" anchor="ctr" anchorCtr="0">
            <a:sp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r>
              <a:rPr lang="en-US" sz="2000" spc="0">
                <a:solidFill>
                  <a:schemeClr val="bg1"/>
                </a:solidFill>
              </a:rPr>
              <a:t>Digitalization</a:t>
            </a:r>
          </a:p>
        </p:txBody>
      </p:sp>
      <p:sp>
        <p:nvSpPr>
          <p:cNvPr id="19" name="Content Placeholder 4">
            <a:extLst>
              <a:ext uri="{FF2B5EF4-FFF2-40B4-BE49-F238E27FC236}">
                <a16:creationId xmlns:a16="http://schemas.microsoft.com/office/drawing/2014/main" id="{133D98D7-B4E6-4AC8-99B4-9B1F8E5F9FC7}"/>
              </a:ext>
            </a:extLst>
          </p:cNvPr>
          <p:cNvSpPr txBox="1">
            <a:spLocks/>
          </p:cNvSpPr>
          <p:nvPr/>
        </p:nvSpPr>
        <p:spPr>
          <a:xfrm>
            <a:off x="625121" y="5035472"/>
            <a:ext cx="3494481" cy="618970"/>
          </a:xfrm>
          <a:prstGeom prst="rect">
            <a:avLst/>
          </a:prstGeom>
          <a:solidFill>
            <a:schemeClr val="accent4"/>
          </a:solidFill>
        </p:spPr>
        <p:txBody>
          <a:bodyPr wrap="square" lIns="180000" tIns="180000" rIns="180000" bIns="180000" anchor="ctr" anchorCtr="0">
            <a:sp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8"/>
            <a:r>
              <a:rPr lang="en-US" sz="2000" spc="0" dirty="0">
                <a:solidFill>
                  <a:schemeClr val="bg1"/>
                </a:solidFill>
              </a:rPr>
              <a:t>Sustainability</a:t>
            </a:r>
          </a:p>
        </p:txBody>
      </p:sp>
      <p:sp>
        <p:nvSpPr>
          <p:cNvPr id="20" name="Text Placeholder 4">
            <a:extLst>
              <a:ext uri="{FF2B5EF4-FFF2-40B4-BE49-F238E27FC236}">
                <a16:creationId xmlns:a16="http://schemas.microsoft.com/office/drawing/2014/main" id="{AFBE1C9A-EDB0-4820-8EFC-87E06BF3C0EE}"/>
              </a:ext>
            </a:extLst>
          </p:cNvPr>
          <p:cNvSpPr txBox="1">
            <a:spLocks/>
          </p:cNvSpPr>
          <p:nvPr/>
        </p:nvSpPr>
        <p:spPr>
          <a:xfrm>
            <a:off x="5056771" y="3149407"/>
            <a:ext cx="6593893" cy="3300631"/>
          </a:xfrm>
          <a:prstGeom prst="rect">
            <a:avLst/>
          </a:prstGeom>
        </p:spPr>
        <p:txBody>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sz="1800">
                <a:solidFill>
                  <a:schemeClr val="bg1"/>
                </a:solidFill>
              </a:rPr>
              <a:t>The world needs to transition faster to a deeply decarbonized energy system in order to meet the Paris Agreement goals</a:t>
            </a:r>
          </a:p>
          <a:p>
            <a:r>
              <a:rPr lang="en-GB" sz="1800">
                <a:solidFill>
                  <a:schemeClr val="bg1"/>
                </a:solidFill>
              </a:rPr>
              <a:t>This requires technology and behavioural revolutions, huge innovation and investment, and advances and scaling of technology and infrastructure</a:t>
            </a:r>
          </a:p>
          <a:p>
            <a:r>
              <a:rPr lang="en-GB" sz="1800">
                <a:solidFill>
                  <a:schemeClr val="bg1"/>
                </a:solidFill>
              </a:rPr>
              <a:t>Governments and energy industries need to extend renewables to new sectors and work together to scale CCS and hydrogen</a:t>
            </a:r>
          </a:p>
          <a:p>
            <a:r>
              <a:rPr lang="en-GB" sz="1800">
                <a:solidFill>
                  <a:schemeClr val="bg1"/>
                </a:solidFill>
              </a:rPr>
              <a:t>This </a:t>
            </a:r>
            <a:r>
              <a:rPr lang="en-GB" sz="1600">
                <a:solidFill>
                  <a:schemeClr val="bg1"/>
                </a:solidFill>
              </a:rPr>
              <a:t>complexity</a:t>
            </a:r>
            <a:r>
              <a:rPr lang="en-GB" sz="1800">
                <a:solidFill>
                  <a:schemeClr val="bg1"/>
                </a:solidFill>
              </a:rPr>
              <a:t> requires understanding and expertise across the energy value chain </a:t>
            </a:r>
          </a:p>
          <a:p>
            <a:endParaRPr lang="en-GB" sz="1800">
              <a:solidFill>
                <a:schemeClr val="bg1"/>
              </a:solidFill>
            </a:endParaRPr>
          </a:p>
        </p:txBody>
      </p:sp>
    </p:spTree>
    <p:extLst>
      <p:ext uri="{BB962C8B-B14F-4D97-AF65-F5344CB8AC3E}">
        <p14:creationId xmlns:p14="http://schemas.microsoft.com/office/powerpoint/2010/main" val="319606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F520A299-B95C-443B-8DCE-7F4838647861}"/>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61175"/>
          </a:xfrm>
          <a:prstGeom prst="rect">
            <a:avLst/>
          </a:prstGeom>
        </p:spPr>
      </p:pic>
      <p:sp>
        <p:nvSpPr>
          <p:cNvPr id="3" name="Title 2">
            <a:extLst>
              <a:ext uri="{FF2B5EF4-FFF2-40B4-BE49-F238E27FC236}">
                <a16:creationId xmlns:a16="http://schemas.microsoft.com/office/drawing/2014/main" id="{34E5E298-4D3C-4105-968A-836C9C3FB830}"/>
              </a:ext>
            </a:extLst>
          </p:cNvPr>
          <p:cNvSpPr>
            <a:spLocks noGrp="1"/>
          </p:cNvSpPr>
          <p:nvPr>
            <p:ph type="title"/>
          </p:nvPr>
        </p:nvSpPr>
        <p:spPr/>
        <p:txBody>
          <a:bodyPr/>
          <a:lstStyle/>
          <a:p>
            <a:r>
              <a:rPr lang="en-GB">
                <a:solidFill>
                  <a:schemeClr val="accent5"/>
                </a:solidFill>
              </a:rPr>
              <a:t>Energy Services</a:t>
            </a:r>
          </a:p>
        </p:txBody>
      </p:sp>
      <p:sp>
        <p:nvSpPr>
          <p:cNvPr id="4" name="Text Placeholder 3">
            <a:extLst>
              <a:ext uri="{FF2B5EF4-FFF2-40B4-BE49-F238E27FC236}">
                <a16:creationId xmlns:a16="http://schemas.microsoft.com/office/drawing/2014/main" id="{2F50FE7C-7663-4F32-8A6C-A9E17026414A}"/>
              </a:ext>
            </a:extLst>
          </p:cNvPr>
          <p:cNvSpPr>
            <a:spLocks noGrp="1"/>
          </p:cNvSpPr>
          <p:nvPr>
            <p:ph type="body" sz="quarter" idx="14"/>
          </p:nvPr>
        </p:nvSpPr>
        <p:spPr>
          <a:xfrm>
            <a:off x="536446" y="1268760"/>
            <a:ext cx="5018400" cy="4311704"/>
          </a:xfrm>
        </p:spPr>
        <p:txBody>
          <a:bodyPr/>
          <a:lstStyle/>
          <a:p>
            <a:r>
              <a:rPr lang="en-GB" sz="1950"/>
              <a:t>Energy markets and strategy</a:t>
            </a:r>
          </a:p>
          <a:p>
            <a:r>
              <a:rPr lang="en-GB" sz="1950"/>
              <a:t>Risk management</a:t>
            </a:r>
          </a:p>
          <a:p>
            <a:r>
              <a:rPr lang="en-GB" sz="1950"/>
              <a:t>Renewables advisory and monitoring </a:t>
            </a:r>
          </a:p>
          <a:p>
            <a:r>
              <a:rPr lang="en-GB" sz="1950"/>
              <a:t>Renewables certification</a:t>
            </a:r>
          </a:p>
          <a:p>
            <a:r>
              <a:rPr lang="en-GB" sz="1950"/>
              <a:t>Technology advisory and testing</a:t>
            </a:r>
          </a:p>
          <a:p>
            <a:r>
              <a:rPr lang="en-GB" sz="1950"/>
              <a:t>Verification and marine warranty services</a:t>
            </a:r>
          </a:p>
          <a:p>
            <a:r>
              <a:rPr lang="en-GB" sz="1950"/>
              <a:t>Inspection</a:t>
            </a:r>
          </a:p>
          <a:p>
            <a:r>
              <a:rPr lang="en-GB" sz="1950"/>
              <a:t>Grid advisory</a:t>
            </a:r>
          </a:p>
          <a:p>
            <a:r>
              <a:rPr lang="en-GB" sz="1950"/>
              <a:t>Cyber security</a:t>
            </a:r>
          </a:p>
          <a:p>
            <a:r>
              <a:rPr lang="en-GB" sz="1950"/>
              <a:t>Energy management</a:t>
            </a:r>
          </a:p>
          <a:p>
            <a:r>
              <a:rPr lang="en-GB" sz="1950" b="1">
                <a:solidFill>
                  <a:srgbClr val="00B0F0"/>
                </a:solidFill>
              </a:rPr>
              <a:t>Qualification and assurance of Digital Asset solutions</a:t>
            </a:r>
          </a:p>
        </p:txBody>
      </p:sp>
      <p:sp>
        <p:nvSpPr>
          <p:cNvPr id="7" name="Slide Number Placeholder 6">
            <a:extLst>
              <a:ext uri="{FF2B5EF4-FFF2-40B4-BE49-F238E27FC236}">
                <a16:creationId xmlns:a16="http://schemas.microsoft.com/office/drawing/2014/main" id="{B76D11A0-17CB-4075-BDD0-9A3EC15B3525}"/>
              </a:ext>
            </a:extLst>
          </p:cNvPr>
          <p:cNvSpPr>
            <a:spLocks noGrp="1"/>
          </p:cNvSpPr>
          <p:nvPr>
            <p:ph type="sldNum" sz="quarter" idx="12"/>
          </p:nvPr>
        </p:nvSpPr>
        <p:spPr/>
        <p:txBody>
          <a:bodyPr/>
          <a:lstStyle/>
          <a:p>
            <a:fld id="{5BA07366-CB75-4AA8-9E5B-928B849F427C}" type="slidenum">
              <a:rPr lang="en-GB" smtClean="0"/>
              <a:t>4</a:t>
            </a:fld>
            <a:endParaRPr lang="en-GB"/>
          </a:p>
        </p:txBody>
      </p:sp>
      <p:sp>
        <p:nvSpPr>
          <p:cNvPr id="10" name="Text Placeholder 51">
            <a:extLst>
              <a:ext uri="{FF2B5EF4-FFF2-40B4-BE49-F238E27FC236}">
                <a16:creationId xmlns:a16="http://schemas.microsoft.com/office/drawing/2014/main" id="{14A7B4C5-752C-4F80-8EE4-7BB619EA0FF5}"/>
              </a:ext>
            </a:extLst>
          </p:cNvPr>
          <p:cNvSpPr txBox="1">
            <a:spLocks noChangeAspect="1"/>
          </p:cNvSpPr>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marL="180000" indent="-180000" algn="l" defTabSz="914400" rtl="0" eaLnBrk="1" latinLnBrk="0" hangingPunct="1">
              <a:lnSpc>
                <a:spcPct val="100000"/>
              </a:lnSpc>
              <a:spcBef>
                <a:spcPts val="1200"/>
              </a:spcBef>
              <a:buClrTx/>
              <a:buFont typeface="Arial" panose="020B0604020202020204" pitchFamily="34" charset="0"/>
              <a:buNone/>
              <a:defRPr sz="100" b="0" kern="1200">
                <a:no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a:t>.</a:t>
            </a:r>
          </a:p>
        </p:txBody>
      </p:sp>
    </p:spTree>
    <p:extLst>
      <p:ext uri="{BB962C8B-B14F-4D97-AF65-F5344CB8AC3E}">
        <p14:creationId xmlns:p14="http://schemas.microsoft.com/office/powerpoint/2010/main" val="373457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2">
            <a:extLst>
              <a:ext uri="{FF2B5EF4-FFF2-40B4-BE49-F238E27FC236}">
                <a16:creationId xmlns:a16="http://schemas.microsoft.com/office/drawing/2014/main" id="{FC001ED2-70FB-4CB1-A1E6-2F77A2F217B5}"/>
              </a:ext>
            </a:extLst>
          </p:cNvPr>
          <p:cNvPicPr>
            <a:picLocks noGrp="1" noChangeAspect="1"/>
          </p:cNvPicPr>
          <p:nvPr>
            <p:ph type="pic" sz="quarter" idx="13"/>
            <p:custDataLst>
              <p:tags r:id="rId1"/>
            </p:custDataLst>
          </p:nvPr>
        </p:nvPicPr>
        <p:blipFill rotWithShape="1">
          <a:blip r:embed="rId4" cstate="screen">
            <a:extLst>
              <a:ext uri="{28A0092B-C50C-407E-A947-70E740481C1C}">
                <a14:useLocalDpi xmlns:a14="http://schemas.microsoft.com/office/drawing/2010/main"/>
              </a:ext>
            </a:extLst>
          </a:blip>
          <a:srcRect l="1951" r="1951"/>
          <a:stretch/>
        </p:blipFill>
        <p:spPr>
          <a:xfrm>
            <a:off x="0" y="0"/>
            <a:ext cx="12192000" cy="6858000"/>
          </a:xfrm>
          <a:prstGeom prst="rect">
            <a:avLst/>
          </a:prstGeom>
        </p:spPr>
      </p:pic>
      <p:sp>
        <p:nvSpPr>
          <p:cNvPr id="3" name="Title 2">
            <a:extLst>
              <a:ext uri="{FF2B5EF4-FFF2-40B4-BE49-F238E27FC236}">
                <a16:creationId xmlns:a16="http://schemas.microsoft.com/office/drawing/2014/main" id="{97833B45-0C51-4B38-A3FF-5C7107761FC0}"/>
              </a:ext>
            </a:extLst>
          </p:cNvPr>
          <p:cNvSpPr>
            <a:spLocks noGrp="1"/>
          </p:cNvSpPr>
          <p:nvPr>
            <p:ph type="title"/>
          </p:nvPr>
        </p:nvSpPr>
        <p:spPr>
          <a:xfrm>
            <a:off x="553438" y="1378297"/>
            <a:ext cx="4524375" cy="2382972"/>
          </a:xfrm>
        </p:spPr>
        <p:txBody>
          <a:bodyPr anchor="t" anchorCtr="0"/>
          <a:lstStyle/>
          <a:p>
            <a:pPr>
              <a:lnSpc>
                <a:spcPct val="90000"/>
              </a:lnSpc>
            </a:pPr>
            <a:r>
              <a:rPr lang="en-GB" sz="2800">
                <a:solidFill>
                  <a:schemeClr val="bg1"/>
                </a:solidFill>
              </a:rPr>
              <a:t>Digitalizing and managing business critical activities in a sustainable, cost-efficient, safe and secure way</a:t>
            </a:r>
          </a:p>
        </p:txBody>
      </p:sp>
      <p:sp>
        <p:nvSpPr>
          <p:cNvPr id="4" name="Slide Number Placeholder 3">
            <a:extLst>
              <a:ext uri="{FF2B5EF4-FFF2-40B4-BE49-F238E27FC236}">
                <a16:creationId xmlns:a16="http://schemas.microsoft.com/office/drawing/2014/main" id="{14EF604A-2132-48DB-82AF-F24D01D31524}"/>
              </a:ext>
            </a:extLst>
          </p:cNvPr>
          <p:cNvSpPr>
            <a:spLocks noGrp="1"/>
          </p:cNvSpPr>
          <p:nvPr>
            <p:ph type="sldNum" sz="quarter" idx="12"/>
          </p:nvPr>
        </p:nvSpPr>
        <p:spPr>
          <a:xfrm>
            <a:off x="540000" y="6440400"/>
            <a:ext cx="266400" cy="151200"/>
          </a:xfrm>
        </p:spPr>
        <p:txBody>
          <a:bodyPr/>
          <a:lstStyle/>
          <a:p>
            <a:fld id="{5BA07366-CB75-4AA8-9E5B-928B849F427C}" type="slidenum">
              <a:rPr lang="en-US" smtClean="0"/>
              <a:pPr/>
              <a:t>5</a:t>
            </a:fld>
            <a:endParaRPr lang="en-US"/>
          </a:p>
        </p:txBody>
      </p:sp>
      <p:sp>
        <p:nvSpPr>
          <p:cNvPr id="6" name="Rectangle 6">
            <a:extLst>
              <a:ext uri="{FF2B5EF4-FFF2-40B4-BE49-F238E27FC236}">
                <a16:creationId xmlns:a16="http://schemas.microsoft.com/office/drawing/2014/main" id="{EB4CDDFE-27CB-43FD-AF3C-B270A4B2208A}"/>
              </a:ext>
            </a:extLst>
          </p:cNvPr>
          <p:cNvSpPr>
            <a:spLocks noChangeArrowheads="1"/>
          </p:cNvSpPr>
          <p:nvPr/>
        </p:nvSpPr>
        <p:spPr bwMode="auto">
          <a:xfrm>
            <a:off x="540000" y="3128430"/>
            <a:ext cx="2642938" cy="849382"/>
          </a:xfrm>
          <a:prstGeom prst="rect">
            <a:avLst/>
          </a:prstGeom>
          <a:solidFill>
            <a:schemeClr val="accent1"/>
          </a:solidFill>
          <a:ln>
            <a:noFill/>
          </a:ln>
          <a:effectLst/>
        </p:spPr>
        <p:txBody>
          <a:bodyPr wrap="square" lIns="180000" tIns="144000" rIns="180000" bIns="144000" anchor="t" anchorCtr="0"/>
          <a:lstStyle/>
          <a:p>
            <a:pPr>
              <a:spcBef>
                <a:spcPts val="600"/>
              </a:spcBef>
            </a:pPr>
            <a:r>
              <a:rPr lang="en-US" b="1">
                <a:solidFill>
                  <a:schemeClr val="bg1"/>
                </a:solidFill>
              </a:rPr>
              <a:t>Performance</a:t>
            </a:r>
            <a:br>
              <a:rPr lang="en-US" b="1">
                <a:solidFill>
                  <a:schemeClr val="bg1"/>
                </a:solidFill>
              </a:rPr>
            </a:br>
            <a:r>
              <a:rPr lang="en-US" b="1">
                <a:solidFill>
                  <a:schemeClr val="bg1"/>
                </a:solidFill>
              </a:rPr>
              <a:t>optimization</a:t>
            </a:r>
          </a:p>
        </p:txBody>
      </p:sp>
      <p:sp>
        <p:nvSpPr>
          <p:cNvPr id="7" name="Rectangle 7">
            <a:extLst>
              <a:ext uri="{FF2B5EF4-FFF2-40B4-BE49-F238E27FC236}">
                <a16:creationId xmlns:a16="http://schemas.microsoft.com/office/drawing/2014/main" id="{06750A6A-B811-454A-B03D-C9CE6E59029F}"/>
              </a:ext>
            </a:extLst>
          </p:cNvPr>
          <p:cNvSpPr>
            <a:spLocks noChangeArrowheads="1"/>
          </p:cNvSpPr>
          <p:nvPr/>
        </p:nvSpPr>
        <p:spPr bwMode="auto">
          <a:xfrm>
            <a:off x="537752" y="4083957"/>
            <a:ext cx="2642400" cy="844487"/>
          </a:xfrm>
          <a:prstGeom prst="rect">
            <a:avLst/>
          </a:prstGeom>
          <a:solidFill>
            <a:schemeClr val="accent1"/>
          </a:solidFill>
          <a:ln>
            <a:noFill/>
          </a:ln>
          <a:effectLst/>
        </p:spPr>
        <p:txBody>
          <a:bodyPr lIns="180000" tIns="144000" rIns="180000" bIns="144000" anchor="t" anchorCtr="0"/>
          <a:lstStyle/>
          <a:p>
            <a:pPr>
              <a:spcBef>
                <a:spcPts val="600"/>
              </a:spcBef>
            </a:pPr>
            <a:r>
              <a:rPr lang="en-US" b="1">
                <a:solidFill>
                  <a:schemeClr val="bg1"/>
                </a:solidFill>
              </a:rPr>
              <a:t>Risk and safety management</a:t>
            </a:r>
          </a:p>
        </p:txBody>
      </p:sp>
      <p:sp>
        <p:nvSpPr>
          <p:cNvPr id="8" name="Rectangle 7">
            <a:extLst>
              <a:ext uri="{FF2B5EF4-FFF2-40B4-BE49-F238E27FC236}">
                <a16:creationId xmlns:a16="http://schemas.microsoft.com/office/drawing/2014/main" id="{7E5684EA-CE58-450E-BA0D-1C4633D9C513}"/>
              </a:ext>
            </a:extLst>
          </p:cNvPr>
          <p:cNvSpPr>
            <a:spLocks noChangeArrowheads="1"/>
          </p:cNvSpPr>
          <p:nvPr/>
        </p:nvSpPr>
        <p:spPr bwMode="auto">
          <a:xfrm>
            <a:off x="3359801" y="3128429"/>
            <a:ext cx="2642400" cy="849383"/>
          </a:xfrm>
          <a:prstGeom prst="rect">
            <a:avLst/>
          </a:prstGeom>
          <a:solidFill>
            <a:schemeClr val="accent1"/>
          </a:solidFill>
          <a:ln>
            <a:noFill/>
          </a:ln>
          <a:effectLst/>
        </p:spPr>
        <p:txBody>
          <a:bodyPr lIns="180000" tIns="144000" rIns="108000" bIns="144000" anchor="t" anchorCtr="0"/>
          <a:lstStyle/>
          <a:p>
            <a:pPr>
              <a:spcBef>
                <a:spcPts val="600"/>
              </a:spcBef>
            </a:pPr>
            <a:r>
              <a:rPr lang="en-US" b="1">
                <a:solidFill>
                  <a:schemeClr val="bg1"/>
                </a:solidFill>
              </a:rPr>
              <a:t>Asset design and  management</a:t>
            </a:r>
          </a:p>
        </p:txBody>
      </p:sp>
      <p:sp>
        <p:nvSpPr>
          <p:cNvPr id="9" name="Rectangle 6">
            <a:extLst>
              <a:ext uri="{FF2B5EF4-FFF2-40B4-BE49-F238E27FC236}">
                <a16:creationId xmlns:a16="http://schemas.microsoft.com/office/drawing/2014/main" id="{7A85C570-079B-4688-80D2-F0E4B2184152}"/>
              </a:ext>
            </a:extLst>
          </p:cNvPr>
          <p:cNvSpPr>
            <a:spLocks noChangeArrowheads="1"/>
          </p:cNvSpPr>
          <p:nvPr/>
        </p:nvSpPr>
        <p:spPr bwMode="auto">
          <a:xfrm>
            <a:off x="3359801" y="4077072"/>
            <a:ext cx="2638047" cy="917513"/>
          </a:xfrm>
          <a:prstGeom prst="rect">
            <a:avLst/>
          </a:prstGeom>
          <a:solidFill>
            <a:schemeClr val="accent1"/>
          </a:solidFill>
          <a:ln>
            <a:noFill/>
          </a:ln>
          <a:effectLst/>
        </p:spPr>
        <p:txBody>
          <a:bodyPr wrap="square" lIns="180000" tIns="180000" rIns="180000" bIns="180000" anchor="t" anchorCtr="0">
            <a:spAutoFit/>
          </a:bodyPr>
          <a:lstStyle/>
          <a:p>
            <a:pPr>
              <a:spcBef>
                <a:spcPts val="600"/>
              </a:spcBef>
            </a:pPr>
            <a:r>
              <a:rPr lang="en-GB" b="1">
                <a:solidFill>
                  <a:schemeClr val="bg1"/>
                </a:solidFill>
              </a:rPr>
              <a:t>Energy transition and sustainable ops</a:t>
            </a:r>
          </a:p>
        </p:txBody>
      </p:sp>
      <p:sp>
        <p:nvSpPr>
          <p:cNvPr id="10" name="Title 1">
            <a:extLst>
              <a:ext uri="{FF2B5EF4-FFF2-40B4-BE49-F238E27FC236}">
                <a16:creationId xmlns:a16="http://schemas.microsoft.com/office/drawing/2014/main" id="{E923F9C0-6885-465D-9FEE-9389E3E2B0BD}"/>
              </a:ext>
            </a:extLst>
          </p:cNvPr>
          <p:cNvSpPr txBox="1">
            <a:spLocks/>
          </p:cNvSpPr>
          <p:nvPr/>
        </p:nvSpPr>
        <p:spPr>
          <a:xfrm>
            <a:off x="539750" y="539750"/>
            <a:ext cx="11110914" cy="936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a:lstStyle>
          <a:p>
            <a:r>
              <a:rPr lang="en-US">
                <a:solidFill>
                  <a:schemeClr val="accent5"/>
                </a:solidFill>
              </a:rPr>
              <a:t>Software and digital solutions</a:t>
            </a:r>
          </a:p>
        </p:txBody>
      </p:sp>
      <p:sp>
        <p:nvSpPr>
          <p:cNvPr id="11" name="Text Placeholder 1">
            <a:extLst>
              <a:ext uri="{FF2B5EF4-FFF2-40B4-BE49-F238E27FC236}">
                <a16:creationId xmlns:a16="http://schemas.microsoft.com/office/drawing/2014/main" id="{43573463-17E9-4A4C-85AB-D29050F6EFC5}"/>
              </a:ext>
            </a:extLst>
          </p:cNvPr>
          <p:cNvSpPr txBox="1">
            <a:spLocks/>
          </p:cNvSpPr>
          <p:nvPr/>
        </p:nvSpPr>
        <p:spPr>
          <a:xfrm>
            <a:off x="7409489" y="1067270"/>
            <a:ext cx="5018400" cy="4311704"/>
          </a:xfrm>
          <a:prstGeom prst="rect">
            <a:avLst/>
          </a:prstGeom>
        </p:spPr>
        <p:txBody>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a:solidFill>
                  <a:schemeClr val="bg1"/>
                </a:solidFill>
              </a:rPr>
              <a:t>Wind turbine design</a:t>
            </a:r>
          </a:p>
          <a:p>
            <a:r>
              <a:rPr lang="en-GB">
                <a:solidFill>
                  <a:schemeClr val="bg1"/>
                </a:solidFill>
              </a:rPr>
              <a:t>Wind resource and production assessment</a:t>
            </a:r>
          </a:p>
          <a:p>
            <a:r>
              <a:rPr lang="en-GB">
                <a:solidFill>
                  <a:schemeClr val="bg1"/>
                </a:solidFill>
              </a:rPr>
              <a:t>Solar PV plant design</a:t>
            </a:r>
          </a:p>
          <a:p>
            <a:r>
              <a:rPr lang="en-GB">
                <a:solidFill>
                  <a:schemeClr val="bg1"/>
                </a:solidFill>
              </a:rPr>
              <a:t>Electric grid asset performance</a:t>
            </a:r>
          </a:p>
          <a:p>
            <a:r>
              <a:rPr lang="en-GB">
                <a:solidFill>
                  <a:schemeClr val="bg1"/>
                </a:solidFill>
              </a:rPr>
              <a:t>Offshore structural engineering</a:t>
            </a:r>
          </a:p>
          <a:p>
            <a:r>
              <a:rPr lang="en-GB">
                <a:solidFill>
                  <a:schemeClr val="bg1"/>
                </a:solidFill>
              </a:rPr>
              <a:t>Processing plant risk and integrity</a:t>
            </a:r>
          </a:p>
          <a:p>
            <a:r>
              <a:rPr lang="en-GB">
                <a:solidFill>
                  <a:schemeClr val="bg1"/>
                </a:solidFill>
              </a:rPr>
              <a:t>Pipeline risk and integrity</a:t>
            </a:r>
          </a:p>
          <a:p>
            <a:r>
              <a:rPr lang="en-GB">
                <a:solidFill>
                  <a:schemeClr val="bg1"/>
                </a:solidFill>
              </a:rPr>
              <a:t>Fleet management and operations</a:t>
            </a:r>
          </a:p>
          <a:p>
            <a:r>
              <a:rPr lang="en-GB">
                <a:solidFill>
                  <a:schemeClr val="bg1"/>
                </a:solidFill>
              </a:rPr>
              <a:t>QHSE and enterprise risk</a:t>
            </a:r>
          </a:p>
        </p:txBody>
      </p:sp>
      <p:sp>
        <p:nvSpPr>
          <p:cNvPr id="12" name="Freeform 24">
            <a:extLst>
              <a:ext uri="{FF2B5EF4-FFF2-40B4-BE49-F238E27FC236}">
                <a16:creationId xmlns:a16="http://schemas.microsoft.com/office/drawing/2014/main" id="{126DB7D6-031B-4B16-85B9-25A3731D5A7E}"/>
              </a:ext>
            </a:extLst>
          </p:cNvPr>
          <p:cNvSpPr>
            <a:spLocks/>
          </p:cNvSpPr>
          <p:nvPr/>
        </p:nvSpPr>
        <p:spPr bwMode="auto">
          <a:xfrm>
            <a:off x="3359800" y="5148288"/>
            <a:ext cx="2638047" cy="939225"/>
          </a:xfrm>
          <a:prstGeom prst="rect">
            <a:avLst/>
          </a:prstGeom>
          <a:solidFill>
            <a:schemeClr val="accent1"/>
          </a:solidFill>
          <a:ln w="0">
            <a:noFill/>
            <a:prstDash val="solid"/>
            <a:round/>
            <a:headEnd/>
            <a:tailEnd/>
          </a:ln>
        </p:spPr>
        <p:txBody>
          <a:bodyPr vert="horz" wrap="square" lIns="180000" tIns="144000" rIns="180000" bIns="180000" numCol="1" anchor="t" anchorCtr="0" compatLnSpc="1">
            <a:prstTxWarp prst="textNoShape">
              <a:avLst/>
            </a:prstTxWarp>
          </a:bodyPr>
          <a:lstStyle/>
          <a:p>
            <a:pPr fontAlgn="base">
              <a:spcBef>
                <a:spcPct val="0"/>
              </a:spcBef>
              <a:spcAft>
                <a:spcPct val="5000"/>
              </a:spcAft>
              <a:defRPr/>
            </a:pPr>
            <a:r>
              <a:rPr lang="en-GB" sz="1600" b="1">
                <a:solidFill>
                  <a:schemeClr val="bg1"/>
                </a:solidFill>
                <a:ea typeface="Verdana" pitchFamily="34" charset="0"/>
                <a:cs typeface="Verdana" pitchFamily="34" charset="0"/>
              </a:rPr>
              <a:t>Digital assurance services</a:t>
            </a:r>
            <a:endParaRPr kumimoji="0" lang="en-GB" sz="1600" b="1" i="0" u="none" strike="noStrike" kern="1200" cap="none" spc="0" normalizeH="0" baseline="0" noProof="0">
              <a:ln>
                <a:noFill/>
              </a:ln>
              <a:solidFill>
                <a:schemeClr val="bg1"/>
              </a:solidFill>
              <a:effectLst/>
              <a:uLnTx/>
              <a:uFillTx/>
              <a:ea typeface="Verdana" pitchFamily="34" charset="0"/>
              <a:cs typeface="Verdana" pitchFamily="34" charset="0"/>
            </a:endParaRPr>
          </a:p>
        </p:txBody>
      </p:sp>
      <p:sp>
        <p:nvSpPr>
          <p:cNvPr id="13" name="Freeform 22">
            <a:extLst>
              <a:ext uri="{FF2B5EF4-FFF2-40B4-BE49-F238E27FC236}">
                <a16:creationId xmlns:a16="http://schemas.microsoft.com/office/drawing/2014/main" id="{00184549-3D49-40F8-90C8-23938EA4ECD6}"/>
              </a:ext>
            </a:extLst>
          </p:cNvPr>
          <p:cNvSpPr>
            <a:spLocks/>
          </p:cNvSpPr>
          <p:nvPr/>
        </p:nvSpPr>
        <p:spPr bwMode="auto">
          <a:xfrm>
            <a:off x="563639" y="5157192"/>
            <a:ext cx="2500966" cy="939226"/>
          </a:xfrm>
          <a:prstGeom prst="rect">
            <a:avLst/>
          </a:prstGeom>
          <a:solidFill>
            <a:schemeClr val="accent1"/>
          </a:solidFill>
          <a:ln w="0">
            <a:noFill/>
            <a:prstDash val="solid"/>
            <a:round/>
            <a:headEnd/>
            <a:tailEnd/>
          </a:ln>
        </p:spPr>
        <p:txBody>
          <a:bodyPr vert="horz" wrap="square" lIns="180000" tIns="144000" rIns="144000" bIns="180000" numCol="1" anchor="t" anchorCtr="0" compatLnSpc="1">
            <a:prstTxWarp prst="textNoShape">
              <a:avLst/>
            </a:prstTxWarp>
          </a:bodyPr>
          <a:lstStyle/>
          <a:p>
            <a:pPr lvl="0" fontAlgn="base">
              <a:spcBef>
                <a:spcPct val="0"/>
              </a:spcBef>
              <a:spcAft>
                <a:spcPct val="5000"/>
              </a:spcAft>
              <a:defRPr/>
            </a:pPr>
            <a:r>
              <a:rPr lang="en-GB" sz="1600" b="1" dirty="0">
                <a:solidFill>
                  <a:schemeClr val="bg1"/>
                </a:solidFill>
                <a:ea typeface="Verdana" pitchFamily="34" charset="0"/>
                <a:cs typeface="Verdana" pitchFamily="34" charset="0"/>
              </a:rPr>
              <a:t>Digital strategy </a:t>
            </a:r>
            <a:br>
              <a:rPr lang="en-GB" sz="1600" b="1" dirty="0">
                <a:solidFill>
                  <a:schemeClr val="bg1"/>
                </a:solidFill>
                <a:ea typeface="Verdana" pitchFamily="34" charset="0"/>
                <a:cs typeface="Verdana" pitchFamily="34" charset="0"/>
              </a:rPr>
            </a:br>
            <a:r>
              <a:rPr lang="en-GB" sz="1600" b="1" dirty="0">
                <a:solidFill>
                  <a:schemeClr val="bg1"/>
                </a:solidFill>
                <a:ea typeface="Verdana" pitchFamily="34" charset="0"/>
                <a:cs typeface="Verdana" pitchFamily="34" charset="0"/>
              </a:rPr>
              <a:t>and transformation services</a:t>
            </a:r>
          </a:p>
        </p:txBody>
      </p:sp>
    </p:spTree>
    <p:extLst>
      <p:ext uri="{BB962C8B-B14F-4D97-AF65-F5344CB8AC3E}">
        <p14:creationId xmlns:p14="http://schemas.microsoft.com/office/powerpoint/2010/main" val="38101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6859" y="318817"/>
            <a:ext cx="11522208" cy="670086"/>
          </a:xfrm>
        </p:spPr>
        <p:txBody>
          <a:bodyPr/>
          <a:lstStyle/>
          <a:p>
            <a:r>
              <a:rPr lang="en-GB" dirty="0"/>
              <a:t>Digital Transformation in Energy</a:t>
            </a:r>
            <a:endParaRPr lang="en-US" altLang="nl-NL" dirty="0"/>
          </a:p>
        </p:txBody>
      </p:sp>
      <p:sp>
        <p:nvSpPr>
          <p:cNvPr id="126979" name="Rectangle 3"/>
          <p:cNvSpPr>
            <a:spLocks noGrp="1" noChangeArrowheads="1"/>
          </p:cNvSpPr>
          <p:nvPr>
            <p:ph idx="1"/>
          </p:nvPr>
        </p:nvSpPr>
        <p:spPr>
          <a:xfrm>
            <a:off x="171481" y="988903"/>
            <a:ext cx="11843660" cy="5392425"/>
          </a:xfrm>
        </p:spPr>
        <p:txBody>
          <a:bodyPr/>
          <a:lstStyle/>
          <a:p>
            <a:pPr marL="0" indent="0">
              <a:buNone/>
            </a:pPr>
            <a:r>
              <a:rPr lang="en-US" sz="1800" b="1" dirty="0"/>
              <a:t>Digital</a:t>
            </a:r>
            <a:r>
              <a:rPr lang="en-US" sz="1800" b="1" i="1" dirty="0"/>
              <a:t> </a:t>
            </a:r>
            <a:r>
              <a:rPr lang="en-US" sz="1800" b="1" dirty="0"/>
              <a:t>transformation is not (only) about IT. </a:t>
            </a:r>
            <a:r>
              <a:rPr lang="en-US" sz="1800" dirty="0"/>
              <a:t>It will change business models for utilities and grid operators, create new revenue streams and provide opportunities to create value</a:t>
            </a:r>
            <a:r>
              <a:rPr lang="en-US" sz="1800" i="1" dirty="0"/>
              <a:t>. </a:t>
            </a:r>
            <a:endParaRPr lang="nl-NL" sz="1800" dirty="0"/>
          </a:p>
          <a:p>
            <a:pPr marL="342900" indent="-342900">
              <a:buFont typeface="+mj-lt"/>
              <a:buAutoNum type="arabicPeriod"/>
            </a:pPr>
            <a:r>
              <a:rPr lang="en-US" sz="1600" b="1" dirty="0" err="1"/>
              <a:t>Smartgrid</a:t>
            </a:r>
            <a:br>
              <a:rPr lang="en-US" sz="1600" dirty="0"/>
            </a:br>
            <a:r>
              <a:rPr lang="en-US" sz="1600" dirty="0"/>
              <a:t>Mostly about adding digital </a:t>
            </a:r>
            <a:r>
              <a:rPr lang="en-US" sz="1600" b="1" dirty="0"/>
              <a:t>hardware</a:t>
            </a:r>
            <a:r>
              <a:rPr lang="en-US" sz="1600" dirty="0"/>
              <a:t> to the power grid (protection, automation, controllers, meters, sensors).</a:t>
            </a:r>
          </a:p>
          <a:p>
            <a:pPr marL="342900" indent="-342900">
              <a:buFont typeface="+mj-lt"/>
              <a:buAutoNum type="arabicPeriod"/>
            </a:pPr>
            <a:r>
              <a:rPr lang="en-US" sz="1600" b="1" dirty="0"/>
              <a:t>Digitalization</a:t>
            </a:r>
            <a:br>
              <a:rPr lang="en-US" sz="1600" dirty="0"/>
            </a:br>
            <a:r>
              <a:rPr lang="en-US" sz="1600" dirty="0"/>
              <a:t>This adds layers of </a:t>
            </a:r>
            <a:r>
              <a:rPr lang="en-US" sz="1600" b="1" dirty="0"/>
              <a:t>software</a:t>
            </a:r>
            <a:r>
              <a:rPr lang="en-US" sz="1600" dirty="0"/>
              <a:t> and applications on top of the </a:t>
            </a:r>
            <a:r>
              <a:rPr lang="en-US" sz="1600" dirty="0" err="1"/>
              <a:t>smartgrid</a:t>
            </a:r>
            <a:r>
              <a:rPr lang="en-US" sz="1600" dirty="0"/>
              <a:t>, using digital technologies like data analytics, AI &amp; ML, Cloud, Mobile and Blockchain. They bring scalability and enables new business models.</a:t>
            </a:r>
          </a:p>
          <a:p>
            <a:pPr marL="0" indent="0">
              <a:buNone/>
            </a:pPr>
            <a:r>
              <a:rPr lang="en-US" sz="1800" dirty="0"/>
              <a:t>This will lead to </a:t>
            </a:r>
            <a:r>
              <a:rPr lang="en-GB" altLang="nl-NL" sz="1800" dirty="0"/>
              <a:t>Improved situational awareness and decision support</a:t>
            </a:r>
          </a:p>
          <a:p>
            <a:pPr marL="324900" indent="-342900">
              <a:lnSpc>
                <a:spcPct val="100000"/>
              </a:lnSpc>
            </a:pPr>
            <a:r>
              <a:rPr lang="en-GB" altLang="nl-NL" sz="1600" dirty="0"/>
              <a:t>Moving from </a:t>
            </a:r>
            <a:r>
              <a:rPr lang="en-GB" altLang="nl-NL" sz="1600" b="1" dirty="0"/>
              <a:t>reactive to predictive to autonomous</a:t>
            </a:r>
          </a:p>
          <a:p>
            <a:pPr marL="540900" lvl="1" indent="-342900">
              <a:lnSpc>
                <a:spcPct val="100000"/>
              </a:lnSpc>
            </a:pPr>
            <a:r>
              <a:rPr lang="en-GB" altLang="nl-NL" sz="1600" b="1" dirty="0"/>
              <a:t>Forecasting</a:t>
            </a:r>
            <a:r>
              <a:rPr lang="en-GB" altLang="nl-NL" sz="1600" dirty="0"/>
              <a:t> (weather, congestion, prices, outages)</a:t>
            </a:r>
            <a:endParaRPr lang="en-GB" altLang="nl-NL" sz="1600" b="1" dirty="0"/>
          </a:p>
          <a:p>
            <a:pPr marL="540900" lvl="1" indent="-342900">
              <a:lnSpc>
                <a:spcPct val="100000"/>
              </a:lnSpc>
            </a:pPr>
            <a:r>
              <a:rPr lang="en-GB" altLang="nl-NL" sz="1600" b="1" dirty="0"/>
              <a:t>Predictive</a:t>
            </a:r>
            <a:r>
              <a:rPr lang="en-GB" altLang="nl-NL" sz="1600" dirty="0"/>
              <a:t> analytics (asset management)</a:t>
            </a:r>
          </a:p>
          <a:p>
            <a:pPr marL="540900" lvl="1" indent="-342900">
              <a:lnSpc>
                <a:spcPct val="100000"/>
              </a:lnSpc>
            </a:pPr>
            <a:r>
              <a:rPr lang="en-GB" altLang="nl-NL" sz="1600" dirty="0"/>
              <a:t>Becoming more </a:t>
            </a:r>
            <a:r>
              <a:rPr lang="en-GB" altLang="nl-NL" sz="1600" b="1" dirty="0"/>
              <a:t>data-driven </a:t>
            </a:r>
            <a:r>
              <a:rPr lang="en-GB" altLang="nl-NL" sz="1600" dirty="0"/>
              <a:t>and</a:t>
            </a:r>
            <a:r>
              <a:rPr lang="en-GB" altLang="nl-NL" sz="1600" b="1" dirty="0"/>
              <a:t> digitalized</a:t>
            </a:r>
          </a:p>
          <a:p>
            <a:pPr marL="540900" lvl="1" indent="-342900"/>
            <a:r>
              <a:rPr lang="en-GB" altLang="nl-NL" sz="1600" b="1" dirty="0"/>
              <a:t>Automated </a:t>
            </a:r>
            <a:r>
              <a:rPr lang="en-GB" altLang="nl-NL" sz="1600" dirty="0"/>
              <a:t>verifications</a:t>
            </a:r>
            <a:r>
              <a:rPr lang="en-GB" altLang="nl-NL" sz="1600" b="1" dirty="0"/>
              <a:t> </a:t>
            </a:r>
            <a:r>
              <a:rPr lang="en-GB" altLang="nl-NL" sz="1600" dirty="0"/>
              <a:t>and</a:t>
            </a:r>
            <a:r>
              <a:rPr lang="en-GB" altLang="nl-NL" sz="1600" b="1" dirty="0"/>
              <a:t> </a:t>
            </a:r>
            <a:r>
              <a:rPr lang="en-GB" altLang="nl-NL" sz="1600" dirty="0"/>
              <a:t>assurance of digital asset solutions</a:t>
            </a:r>
          </a:p>
          <a:p>
            <a:pPr marL="540900" lvl="1" indent="-342900">
              <a:lnSpc>
                <a:spcPct val="100000"/>
              </a:lnSpc>
            </a:pPr>
            <a:endParaRPr lang="en-GB" altLang="nl-NL" sz="1400" b="1" dirty="0"/>
          </a:p>
          <a:p>
            <a:pPr marL="540900" lvl="1" indent="-342900">
              <a:lnSpc>
                <a:spcPct val="100000"/>
              </a:lnSpc>
            </a:pPr>
            <a:endParaRPr lang="en-GB" altLang="nl-NL" sz="1400" dirty="0"/>
          </a:p>
        </p:txBody>
      </p:sp>
      <p:sp>
        <p:nvSpPr>
          <p:cNvPr id="5" name="Slide Number Placeholder 4"/>
          <p:cNvSpPr>
            <a:spLocks noGrp="1"/>
          </p:cNvSpPr>
          <p:nvPr>
            <p:ph type="sldNum" sz="quarter" idx="12"/>
          </p:nvPr>
        </p:nvSpPr>
        <p:spPr/>
        <p:txBody>
          <a:bodyPr/>
          <a:lstStyle/>
          <a:p>
            <a:fld id="{22BEDBB5-C6D6-4DE9-A8BB-7E1E6860AF29}" type="slidenum">
              <a:rPr lang="en-GB" altLang="ja-JP"/>
              <a:pPr/>
              <a:t>6</a:t>
            </a:fld>
            <a:endParaRPr lang="en-GB" altLang="ja-JP" dirty="0"/>
          </a:p>
        </p:txBody>
      </p:sp>
      <p:pic>
        <p:nvPicPr>
          <p:cNvPr id="7" name="Picture 2" descr="Afbeeldingsresultaat voor decarbonisation decentralisation digitalisation">
            <a:extLst>
              <a:ext uri="{FF2B5EF4-FFF2-40B4-BE49-F238E27FC236}">
                <a16:creationId xmlns:a16="http://schemas.microsoft.com/office/drawing/2014/main" id="{7CFF8D10-49D1-4CB3-94BC-A61D7F901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109" y="3580114"/>
            <a:ext cx="4532032" cy="18362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9D13B5E-3C10-48FF-98BF-224662CA8ED7}"/>
              </a:ext>
            </a:extLst>
          </p:cNvPr>
          <p:cNvSpPr txBox="1"/>
          <p:nvPr/>
        </p:nvSpPr>
        <p:spPr>
          <a:xfrm>
            <a:off x="695326" y="5586375"/>
            <a:ext cx="11003742" cy="707886"/>
          </a:xfrm>
          <a:prstGeom prst="rect">
            <a:avLst/>
          </a:prstGeom>
          <a:solidFill>
            <a:schemeClr val="accent4">
              <a:lumMod val="40000"/>
              <a:lumOff val="60000"/>
            </a:schemeClr>
          </a:solidFill>
        </p:spPr>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The </a:t>
            </a:r>
            <a:r>
              <a:rPr lang="en-GB" sz="2000" b="1" dirty="0"/>
              <a:t>MAIN</a:t>
            </a:r>
            <a:r>
              <a:rPr lang="en-GB" sz="2000" dirty="0"/>
              <a:t> question to digital transformation and implementation of Digital Asset solutions:</a:t>
            </a:r>
            <a:br>
              <a:rPr lang="en-GB" sz="2000" dirty="0"/>
            </a:br>
            <a:r>
              <a:rPr lang="en-GB" sz="2000" i="1" kern="0" dirty="0">
                <a:latin typeface="Utopia Std" panose="02040603060506020204" pitchFamily="18" charset="77"/>
              </a:rPr>
              <a:t>How will </a:t>
            </a:r>
            <a:r>
              <a:rPr lang="en-GB" sz="2000" b="1" i="1" kern="0" dirty="0">
                <a:solidFill>
                  <a:srgbClr val="009FDA"/>
                </a:solidFill>
                <a:latin typeface="Utopia Std" panose="02040603060506020204" pitchFamily="18" charset="77"/>
              </a:rPr>
              <a:t>Digital</a:t>
            </a:r>
            <a:r>
              <a:rPr lang="en-GB" sz="2000" i="1" kern="0" dirty="0">
                <a:solidFill>
                  <a:srgbClr val="009FDA"/>
                </a:solidFill>
                <a:latin typeface="Utopia Std" panose="02040603060506020204" pitchFamily="18" charset="77"/>
              </a:rPr>
              <a:t> </a:t>
            </a:r>
            <a:r>
              <a:rPr lang="en-GB" sz="2000" b="1" i="1" kern="0" dirty="0">
                <a:solidFill>
                  <a:srgbClr val="009FDA"/>
                </a:solidFill>
                <a:latin typeface="Utopia Std" panose="02040603060506020204" pitchFamily="18" charset="77"/>
              </a:rPr>
              <a:t>Transformation </a:t>
            </a:r>
            <a:r>
              <a:rPr lang="en-GB" sz="2000" i="1" kern="0" dirty="0">
                <a:latin typeface="Utopia Std" panose="02040603060506020204" pitchFamily="18" charset="77"/>
              </a:rPr>
              <a:t>solve a </a:t>
            </a:r>
            <a:r>
              <a:rPr lang="en-GB" sz="2000" b="1" i="1" kern="0" dirty="0">
                <a:solidFill>
                  <a:srgbClr val="15C2BB"/>
                </a:solidFill>
                <a:latin typeface="Utopia Std" panose="02040603060506020204" pitchFamily="18" charset="77"/>
              </a:rPr>
              <a:t>Business need </a:t>
            </a:r>
            <a:r>
              <a:rPr lang="en-GB" sz="2000" i="1" kern="0" dirty="0">
                <a:latin typeface="Utopia Std" panose="02040603060506020204" pitchFamily="18" charset="77"/>
              </a:rPr>
              <a:t>and</a:t>
            </a:r>
            <a:r>
              <a:rPr lang="en-GB" sz="2000" b="1" i="1" kern="0" dirty="0">
                <a:solidFill>
                  <a:schemeClr val="accent1"/>
                </a:solidFill>
                <a:latin typeface="Utopia Std" panose="02040603060506020204" pitchFamily="18" charset="77"/>
              </a:rPr>
              <a:t> </a:t>
            </a:r>
            <a:r>
              <a:rPr lang="en-GB" sz="2000" i="1" kern="0" dirty="0">
                <a:latin typeface="Utopia Std" panose="02040603060506020204" pitchFamily="18" charset="77"/>
              </a:rPr>
              <a:t>how are </a:t>
            </a:r>
            <a:r>
              <a:rPr lang="en-GB" sz="2000" b="1" i="1" kern="0" dirty="0">
                <a:solidFill>
                  <a:srgbClr val="003591"/>
                </a:solidFill>
                <a:latin typeface="Utopia Std" panose="02040603060506020204" pitchFamily="18" charset="77"/>
              </a:rPr>
              <a:t>Business value drivers</a:t>
            </a:r>
            <a:r>
              <a:rPr lang="en-GB" sz="2000" i="1" kern="0" dirty="0">
                <a:solidFill>
                  <a:srgbClr val="003591"/>
                </a:solidFill>
                <a:latin typeface="Utopia Std" panose="02040603060506020204" pitchFamily="18" charset="77"/>
              </a:rPr>
              <a:t> </a:t>
            </a:r>
            <a:r>
              <a:rPr lang="en-GB" sz="2000" i="1" kern="0" dirty="0">
                <a:latin typeface="Utopia Std" panose="02040603060506020204" pitchFamily="18" charset="77"/>
              </a:rPr>
              <a:t>affected?</a:t>
            </a:r>
            <a:endParaRPr lang="en-GB" sz="2000" b="1" i="1" strike="sngStrike" kern="0" dirty="0">
              <a:solidFill>
                <a:schemeClr val="accent5"/>
              </a:solidFill>
              <a:latin typeface="Utopia Std" panose="02040603060506020204" pitchFamily="18" charset="77"/>
            </a:endParaRPr>
          </a:p>
        </p:txBody>
      </p:sp>
    </p:spTree>
    <p:extLst>
      <p:ext uri="{BB962C8B-B14F-4D97-AF65-F5344CB8AC3E}">
        <p14:creationId xmlns:p14="http://schemas.microsoft.com/office/powerpoint/2010/main" val="232653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0"/>
            <a:ext cx="11665296" cy="826094"/>
          </a:xfrm>
        </p:spPr>
        <p:txBody>
          <a:bodyPr/>
          <a:lstStyle/>
          <a:p>
            <a:pPr algn="ctr"/>
            <a:r>
              <a:rPr lang="en-GB"/>
              <a:t>Maturity and ambition for data driven solutions</a:t>
            </a:r>
          </a:p>
        </p:txBody>
      </p:sp>
      <p:sp>
        <p:nvSpPr>
          <p:cNvPr id="3" name="Content Placeholder 2"/>
          <p:cNvSpPr>
            <a:spLocks noGrp="1"/>
          </p:cNvSpPr>
          <p:nvPr>
            <p:ph idx="1"/>
          </p:nvPr>
        </p:nvSpPr>
        <p:spPr>
          <a:xfrm>
            <a:off x="47328" y="991156"/>
            <a:ext cx="11449272" cy="4724400"/>
          </a:xfrm>
        </p:spPr>
        <p:txBody>
          <a:bodyPr/>
          <a:lstStyle/>
          <a:p>
            <a:pPr lvl="0"/>
            <a:endParaRPr lang="en-US" sz="800">
              <a:latin typeface="Arial" pitchFamily="34" charset="0"/>
              <a:cs typeface="Arial" pitchFamily="34" charset="0"/>
            </a:endParaRPr>
          </a:p>
          <a:p>
            <a:endParaRPr lang="en-US" sz="1600" b="1"/>
          </a:p>
          <a:p>
            <a:endParaRPr lang="en-US" sz="1600"/>
          </a:p>
          <a:p>
            <a:endParaRPr lang="en-GB" sz="1600"/>
          </a:p>
        </p:txBody>
      </p:sp>
      <p:sp>
        <p:nvSpPr>
          <p:cNvPr id="4" name="Slide Number Placeholder 3"/>
          <p:cNvSpPr>
            <a:spLocks noGrp="1"/>
          </p:cNvSpPr>
          <p:nvPr>
            <p:ph type="sldNum" sz="quarter" idx="12"/>
          </p:nvPr>
        </p:nvSpPr>
        <p:spPr/>
        <p:txBody>
          <a:bodyPr/>
          <a:lstStyle/>
          <a:p>
            <a:fld id="{5BA07366-CB75-4AA8-9E5B-928B849F427C}" type="slidenum">
              <a:rPr lang="nb-NO" smtClean="0"/>
              <a:t>7</a:t>
            </a:fld>
            <a:endParaRPr lang="nb-NO"/>
          </a:p>
        </p:txBody>
      </p:sp>
      <p:pic>
        <p:nvPicPr>
          <p:cNvPr id="5" name="Picture 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95" y="1476341"/>
            <a:ext cx="11901273" cy="411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9E6E683-53A0-4CB2-AE85-15F196EC56CA}"/>
              </a:ext>
            </a:extLst>
          </p:cNvPr>
          <p:cNvSpPr txBox="1"/>
          <p:nvPr/>
        </p:nvSpPr>
        <p:spPr>
          <a:xfrm>
            <a:off x="839416" y="5625584"/>
            <a:ext cx="2809241" cy="251287"/>
          </a:xfrm>
          <a:prstGeom prst="rect">
            <a:avLst/>
          </a:prstGeom>
          <a:noFill/>
        </p:spPr>
        <p:txBody>
          <a:bodyPr wrap="square" lIns="0" tIns="0" rIns="0" bIns="0" rtlCol="0">
            <a:spAutoFit/>
          </a:bodyPr>
          <a:lstStyle/>
          <a:p>
            <a:pPr>
              <a:lnSpc>
                <a:spcPct val="113000"/>
              </a:lnSpc>
              <a:spcBef>
                <a:spcPts val="600"/>
              </a:spcBef>
            </a:pPr>
            <a:r>
              <a:rPr lang="en-GB" sz="1600">
                <a:solidFill>
                  <a:srgbClr val="333333"/>
                </a:solidFill>
              </a:rPr>
              <a:t>What happened</a:t>
            </a:r>
          </a:p>
        </p:txBody>
      </p:sp>
      <p:sp>
        <p:nvSpPr>
          <p:cNvPr id="7" name="TextBox 6">
            <a:extLst>
              <a:ext uri="{FF2B5EF4-FFF2-40B4-BE49-F238E27FC236}">
                <a16:creationId xmlns:a16="http://schemas.microsoft.com/office/drawing/2014/main" id="{3947584A-5A1E-4F57-842A-1092C3A6D736}"/>
              </a:ext>
            </a:extLst>
          </p:cNvPr>
          <p:cNvSpPr txBox="1"/>
          <p:nvPr/>
        </p:nvSpPr>
        <p:spPr>
          <a:xfrm>
            <a:off x="3036124" y="5615557"/>
            <a:ext cx="2809241" cy="251287"/>
          </a:xfrm>
          <a:prstGeom prst="rect">
            <a:avLst/>
          </a:prstGeom>
          <a:noFill/>
        </p:spPr>
        <p:txBody>
          <a:bodyPr wrap="square" lIns="0" tIns="0" rIns="0" bIns="0" rtlCol="0">
            <a:spAutoFit/>
          </a:bodyPr>
          <a:lstStyle/>
          <a:p>
            <a:pPr>
              <a:lnSpc>
                <a:spcPct val="113000"/>
              </a:lnSpc>
              <a:spcBef>
                <a:spcPts val="600"/>
              </a:spcBef>
            </a:pPr>
            <a:r>
              <a:rPr lang="en-GB" sz="1600">
                <a:solidFill>
                  <a:srgbClr val="333333"/>
                </a:solidFill>
              </a:rPr>
              <a:t>Why it happened</a:t>
            </a:r>
          </a:p>
        </p:txBody>
      </p:sp>
      <p:sp>
        <p:nvSpPr>
          <p:cNvPr id="8" name="TextBox 7">
            <a:extLst>
              <a:ext uri="{FF2B5EF4-FFF2-40B4-BE49-F238E27FC236}">
                <a16:creationId xmlns:a16="http://schemas.microsoft.com/office/drawing/2014/main" id="{C144F3C7-52EC-4D40-B48C-65262BD34C64}"/>
              </a:ext>
            </a:extLst>
          </p:cNvPr>
          <p:cNvSpPr txBox="1"/>
          <p:nvPr/>
        </p:nvSpPr>
        <p:spPr>
          <a:xfrm>
            <a:off x="5519936" y="5589912"/>
            <a:ext cx="2809241" cy="529504"/>
          </a:xfrm>
          <a:prstGeom prst="rect">
            <a:avLst/>
          </a:prstGeom>
          <a:noFill/>
        </p:spPr>
        <p:txBody>
          <a:bodyPr wrap="square" lIns="0" tIns="0" rIns="0" bIns="0" rtlCol="0">
            <a:spAutoFit/>
          </a:bodyPr>
          <a:lstStyle/>
          <a:p>
            <a:pPr>
              <a:lnSpc>
                <a:spcPct val="113000"/>
              </a:lnSpc>
              <a:spcBef>
                <a:spcPts val="600"/>
              </a:spcBef>
            </a:pPr>
            <a:r>
              <a:rPr lang="en-GB" sz="1600">
                <a:solidFill>
                  <a:srgbClr val="333333"/>
                </a:solidFill>
              </a:rPr>
              <a:t>What is likely</a:t>
            </a:r>
            <a:br>
              <a:rPr lang="en-GB" sz="1600">
                <a:solidFill>
                  <a:srgbClr val="333333"/>
                </a:solidFill>
              </a:rPr>
            </a:br>
            <a:r>
              <a:rPr lang="en-GB" sz="1600">
                <a:solidFill>
                  <a:srgbClr val="333333"/>
                </a:solidFill>
              </a:rPr>
              <a:t>to happen</a:t>
            </a:r>
          </a:p>
        </p:txBody>
      </p:sp>
      <p:sp>
        <p:nvSpPr>
          <p:cNvPr id="9" name="TextBox 8">
            <a:extLst>
              <a:ext uri="{FF2B5EF4-FFF2-40B4-BE49-F238E27FC236}">
                <a16:creationId xmlns:a16="http://schemas.microsoft.com/office/drawing/2014/main" id="{C6A4814F-598E-486A-A194-C0B1DFD5212C}"/>
              </a:ext>
            </a:extLst>
          </p:cNvPr>
          <p:cNvSpPr txBox="1"/>
          <p:nvPr/>
        </p:nvSpPr>
        <p:spPr>
          <a:xfrm>
            <a:off x="7751255" y="5590468"/>
            <a:ext cx="2809241" cy="529504"/>
          </a:xfrm>
          <a:prstGeom prst="rect">
            <a:avLst/>
          </a:prstGeom>
          <a:noFill/>
        </p:spPr>
        <p:txBody>
          <a:bodyPr wrap="square" lIns="0" tIns="0" rIns="0" bIns="0" rtlCol="0">
            <a:spAutoFit/>
          </a:bodyPr>
          <a:lstStyle/>
          <a:p>
            <a:pPr>
              <a:lnSpc>
                <a:spcPct val="113000"/>
              </a:lnSpc>
              <a:spcBef>
                <a:spcPts val="600"/>
              </a:spcBef>
            </a:pPr>
            <a:r>
              <a:rPr lang="en-GB" sz="1600">
                <a:solidFill>
                  <a:srgbClr val="333333"/>
                </a:solidFill>
              </a:rPr>
              <a:t>How to prevent it</a:t>
            </a:r>
            <a:br>
              <a:rPr lang="en-GB" sz="1600">
                <a:solidFill>
                  <a:srgbClr val="333333"/>
                </a:solidFill>
              </a:rPr>
            </a:br>
            <a:r>
              <a:rPr lang="en-GB" sz="1600">
                <a:solidFill>
                  <a:srgbClr val="333333"/>
                </a:solidFill>
              </a:rPr>
              <a:t>from happening</a:t>
            </a:r>
          </a:p>
        </p:txBody>
      </p:sp>
      <p:sp>
        <p:nvSpPr>
          <p:cNvPr id="14" name="TextBox 13">
            <a:extLst>
              <a:ext uri="{FF2B5EF4-FFF2-40B4-BE49-F238E27FC236}">
                <a16:creationId xmlns:a16="http://schemas.microsoft.com/office/drawing/2014/main" id="{2CD66FD4-29C9-4D46-A5A9-BD2937CAA887}"/>
              </a:ext>
            </a:extLst>
          </p:cNvPr>
          <p:cNvSpPr txBox="1"/>
          <p:nvPr/>
        </p:nvSpPr>
        <p:spPr>
          <a:xfrm>
            <a:off x="1958860" y="1736071"/>
            <a:ext cx="1800200" cy="251287"/>
          </a:xfrm>
          <a:prstGeom prst="rect">
            <a:avLst/>
          </a:prstGeom>
          <a:noFill/>
        </p:spPr>
        <p:txBody>
          <a:bodyPr wrap="square" lIns="0" tIns="0" rIns="0" bIns="0" rtlCol="0">
            <a:spAutoFit/>
          </a:bodyPr>
          <a:lstStyle/>
          <a:p>
            <a:pPr>
              <a:lnSpc>
                <a:spcPct val="113000"/>
              </a:lnSpc>
              <a:spcBef>
                <a:spcPts val="600"/>
              </a:spcBef>
            </a:pPr>
            <a:r>
              <a:rPr lang="en-GB" sz="1600" b="1">
                <a:solidFill>
                  <a:srgbClr val="333333"/>
                </a:solidFill>
              </a:rPr>
              <a:t>Data Insights</a:t>
            </a:r>
          </a:p>
        </p:txBody>
      </p:sp>
      <p:sp>
        <p:nvSpPr>
          <p:cNvPr id="15" name="TextBox 14">
            <a:extLst>
              <a:ext uri="{FF2B5EF4-FFF2-40B4-BE49-F238E27FC236}">
                <a16:creationId xmlns:a16="http://schemas.microsoft.com/office/drawing/2014/main" id="{BF5E74DF-DE8E-433E-B384-2C68BCC7DFE5}"/>
              </a:ext>
            </a:extLst>
          </p:cNvPr>
          <p:cNvSpPr txBox="1"/>
          <p:nvPr/>
        </p:nvSpPr>
        <p:spPr>
          <a:xfrm>
            <a:off x="5845365" y="1611778"/>
            <a:ext cx="2664296" cy="251287"/>
          </a:xfrm>
          <a:prstGeom prst="rect">
            <a:avLst/>
          </a:prstGeom>
          <a:noFill/>
        </p:spPr>
        <p:txBody>
          <a:bodyPr wrap="square" lIns="0" tIns="0" rIns="0" bIns="0" rtlCol="0">
            <a:spAutoFit/>
          </a:bodyPr>
          <a:lstStyle/>
          <a:p>
            <a:pPr>
              <a:lnSpc>
                <a:spcPct val="113000"/>
              </a:lnSpc>
              <a:spcBef>
                <a:spcPts val="600"/>
              </a:spcBef>
            </a:pPr>
            <a:r>
              <a:rPr lang="en-GB" sz="1600" b="1">
                <a:solidFill>
                  <a:srgbClr val="333333"/>
                </a:solidFill>
              </a:rPr>
              <a:t>Data-driven Insights</a:t>
            </a:r>
          </a:p>
        </p:txBody>
      </p:sp>
      <p:sp>
        <p:nvSpPr>
          <p:cNvPr id="12" name="TextBox 11">
            <a:extLst>
              <a:ext uri="{FF2B5EF4-FFF2-40B4-BE49-F238E27FC236}">
                <a16:creationId xmlns:a16="http://schemas.microsoft.com/office/drawing/2014/main" id="{853B9368-DE0C-453E-9FE1-7852D0DDE066}"/>
              </a:ext>
            </a:extLst>
          </p:cNvPr>
          <p:cNvSpPr txBox="1"/>
          <p:nvPr/>
        </p:nvSpPr>
        <p:spPr>
          <a:xfrm>
            <a:off x="9460359" y="1170403"/>
            <a:ext cx="2664296" cy="255391"/>
          </a:xfrm>
          <a:prstGeom prst="rect">
            <a:avLst/>
          </a:prstGeom>
          <a:noFill/>
        </p:spPr>
        <p:txBody>
          <a:bodyPr wrap="square" lIns="0" tIns="0" rIns="0" bIns="0" rtlCol="0">
            <a:spAutoFit/>
          </a:bodyPr>
          <a:lstStyle/>
          <a:p>
            <a:pPr>
              <a:lnSpc>
                <a:spcPct val="113000"/>
              </a:lnSpc>
              <a:spcBef>
                <a:spcPts val="600"/>
              </a:spcBef>
            </a:pPr>
            <a:r>
              <a:rPr lang="en-GB" sz="1600" b="1">
                <a:solidFill>
                  <a:srgbClr val="333333"/>
                </a:solidFill>
              </a:rPr>
              <a:t>Asset information models</a:t>
            </a:r>
          </a:p>
        </p:txBody>
      </p:sp>
      <p:sp>
        <p:nvSpPr>
          <p:cNvPr id="13" name="TextBox 12">
            <a:extLst>
              <a:ext uri="{FF2B5EF4-FFF2-40B4-BE49-F238E27FC236}">
                <a16:creationId xmlns:a16="http://schemas.microsoft.com/office/drawing/2014/main" id="{2B121F9B-B0DD-4A7E-9B4B-CB63AC80B399}"/>
              </a:ext>
            </a:extLst>
          </p:cNvPr>
          <p:cNvSpPr txBox="1"/>
          <p:nvPr/>
        </p:nvSpPr>
        <p:spPr>
          <a:xfrm>
            <a:off x="10090323" y="5623477"/>
            <a:ext cx="1874329" cy="466923"/>
          </a:xfrm>
          <a:prstGeom prst="rect">
            <a:avLst/>
          </a:prstGeom>
          <a:noFill/>
        </p:spPr>
        <p:txBody>
          <a:bodyPr wrap="square" lIns="0" tIns="0" rIns="0" bIns="0" rtlCol="0">
            <a:spAutoFit/>
          </a:bodyPr>
          <a:lstStyle/>
          <a:p>
            <a:pPr>
              <a:lnSpc>
                <a:spcPct val="113000"/>
              </a:lnSpc>
              <a:spcBef>
                <a:spcPts val="600"/>
              </a:spcBef>
            </a:pPr>
            <a:r>
              <a:rPr lang="en-GB" sz="1400">
                <a:solidFill>
                  <a:srgbClr val="333333"/>
                </a:solidFill>
              </a:rPr>
              <a:t>Stay clear of unwanted events happening</a:t>
            </a:r>
          </a:p>
        </p:txBody>
      </p:sp>
    </p:spTree>
    <p:extLst>
      <p:ext uri="{BB962C8B-B14F-4D97-AF65-F5344CB8AC3E}">
        <p14:creationId xmlns:p14="http://schemas.microsoft.com/office/powerpoint/2010/main" val="85150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AA12-6CCB-4726-93FF-8B1B0EC54263}"/>
              </a:ext>
            </a:extLst>
          </p:cNvPr>
          <p:cNvSpPr>
            <a:spLocks noGrp="1"/>
          </p:cNvSpPr>
          <p:nvPr>
            <p:ph type="title"/>
          </p:nvPr>
        </p:nvSpPr>
        <p:spPr>
          <a:xfrm>
            <a:off x="571924" y="373520"/>
            <a:ext cx="11110914" cy="936000"/>
          </a:xfrm>
        </p:spPr>
        <p:txBody>
          <a:bodyPr/>
          <a:lstStyle/>
          <a:p>
            <a:r>
              <a:rPr lang="en-GB" sz="3200">
                <a:solidFill>
                  <a:schemeClr val="tx2"/>
                </a:solidFill>
              </a:rPr>
              <a:t>Data – the fuel that’s powering digitalization</a:t>
            </a:r>
            <a:br>
              <a:rPr lang="en-GB" sz="3200">
                <a:solidFill>
                  <a:schemeClr val="tx2"/>
                </a:solidFill>
              </a:rPr>
            </a:br>
            <a:r>
              <a:rPr lang="en-GB" sz="3200">
                <a:solidFill>
                  <a:schemeClr val="tx2"/>
                </a:solidFill>
              </a:rPr>
              <a:t>DNV research shows:</a:t>
            </a:r>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p:txBody>
          <a:bodyPr/>
          <a:lstStyle/>
          <a:p>
            <a:fld id="{5BA07366-CB75-4AA8-9E5B-928B849F427C}" type="slidenum">
              <a:rPr lang="en-GB" smtClean="0"/>
              <a:pPr/>
              <a:t>8</a:t>
            </a:fld>
            <a:endParaRPr lang="en-GB"/>
          </a:p>
        </p:txBody>
      </p:sp>
      <p:sp>
        <p:nvSpPr>
          <p:cNvPr id="7" name="Content Placeholder 4">
            <a:extLst>
              <a:ext uri="{FF2B5EF4-FFF2-40B4-BE49-F238E27FC236}">
                <a16:creationId xmlns:a16="http://schemas.microsoft.com/office/drawing/2014/main" id="{2B3ADCFE-2A30-49CC-9258-C3B0377FCFFE}"/>
              </a:ext>
            </a:extLst>
          </p:cNvPr>
          <p:cNvSpPr txBox="1">
            <a:spLocks/>
          </p:cNvSpPr>
          <p:nvPr/>
        </p:nvSpPr>
        <p:spPr>
          <a:xfrm>
            <a:off x="572174" y="1684959"/>
            <a:ext cx="6243906" cy="936000"/>
          </a:xfrm>
          <a:prstGeom prst="rect">
            <a:avLst/>
          </a:prstGeom>
          <a:solidFill>
            <a:schemeClr val="accent1"/>
          </a:solidFill>
        </p:spPr>
        <p:txBody>
          <a:bodyPr wrap="square" lIns="1296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US" sz="2800">
                <a:solidFill>
                  <a:schemeClr val="bg1"/>
                </a:solidFill>
              </a:rPr>
              <a:t>79% </a:t>
            </a:r>
            <a:r>
              <a:rPr lang="en-US" sz="1600" b="0">
                <a:solidFill>
                  <a:schemeClr val="bg1"/>
                </a:solidFill>
              </a:rPr>
              <a:t>Agrees that a reliable decentralized energy system is impossible without digitalization</a:t>
            </a:r>
            <a:endParaRPr lang="en-GB" sz="1050" b="0">
              <a:solidFill>
                <a:schemeClr val="bg1"/>
              </a:solidFill>
            </a:endParaRPr>
          </a:p>
        </p:txBody>
      </p:sp>
      <p:sp>
        <p:nvSpPr>
          <p:cNvPr id="9" name="Content Placeholder 4">
            <a:extLst>
              <a:ext uri="{FF2B5EF4-FFF2-40B4-BE49-F238E27FC236}">
                <a16:creationId xmlns:a16="http://schemas.microsoft.com/office/drawing/2014/main" id="{1F7CED80-F60D-4979-9A5B-1F6739945CF1}"/>
              </a:ext>
            </a:extLst>
          </p:cNvPr>
          <p:cNvSpPr txBox="1">
            <a:spLocks/>
          </p:cNvSpPr>
          <p:nvPr/>
        </p:nvSpPr>
        <p:spPr>
          <a:xfrm>
            <a:off x="572174" y="2715836"/>
            <a:ext cx="6243906" cy="936000"/>
          </a:xfrm>
          <a:prstGeom prst="rect">
            <a:avLst/>
          </a:prstGeom>
          <a:solidFill>
            <a:schemeClr val="accent1">
              <a:lumMod val="90000"/>
              <a:lumOff val="10000"/>
            </a:schemeClr>
          </a:solidFill>
        </p:spPr>
        <p:txBody>
          <a:bodyPr wrap="square" lIns="1296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US" sz="2800">
                <a:solidFill>
                  <a:schemeClr val="bg1"/>
                </a:solidFill>
              </a:rPr>
              <a:t>71% </a:t>
            </a:r>
            <a:r>
              <a:rPr lang="en-US" sz="1600" b="0">
                <a:solidFill>
                  <a:schemeClr val="bg1"/>
                </a:solidFill>
              </a:rPr>
              <a:t>Has an increased focus on digitalization over the past year</a:t>
            </a:r>
            <a:endParaRPr lang="en-GB" sz="1600" b="0">
              <a:solidFill>
                <a:schemeClr val="bg1"/>
              </a:solidFill>
            </a:endParaRPr>
          </a:p>
        </p:txBody>
      </p:sp>
      <p:sp>
        <p:nvSpPr>
          <p:cNvPr id="15" name="Content Placeholder 4">
            <a:extLst>
              <a:ext uri="{FF2B5EF4-FFF2-40B4-BE49-F238E27FC236}">
                <a16:creationId xmlns:a16="http://schemas.microsoft.com/office/drawing/2014/main" id="{B35122C6-D1FD-453B-B664-877B9F3FDBEF}"/>
              </a:ext>
            </a:extLst>
          </p:cNvPr>
          <p:cNvSpPr txBox="1">
            <a:spLocks/>
          </p:cNvSpPr>
          <p:nvPr/>
        </p:nvSpPr>
        <p:spPr>
          <a:xfrm>
            <a:off x="575644" y="3762421"/>
            <a:ext cx="6240436" cy="936000"/>
          </a:xfrm>
          <a:prstGeom prst="rect">
            <a:avLst/>
          </a:prstGeom>
          <a:solidFill>
            <a:schemeClr val="accent2"/>
          </a:solidFill>
        </p:spPr>
        <p:txBody>
          <a:bodyPr wrap="square" lIns="1296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US" sz="2800">
                <a:solidFill>
                  <a:schemeClr val="tx2"/>
                </a:solidFill>
              </a:rPr>
              <a:t>72% </a:t>
            </a:r>
            <a:r>
              <a:rPr lang="en-US" sz="1600" b="0">
                <a:solidFill>
                  <a:schemeClr val="tx2"/>
                </a:solidFill>
              </a:rPr>
              <a:t>Agrees that they need to embrace digitalization to increase profitability</a:t>
            </a:r>
            <a:endParaRPr lang="en-GB" sz="1600" b="0">
              <a:solidFill>
                <a:schemeClr val="tx2"/>
              </a:solidFill>
            </a:endParaRPr>
          </a:p>
        </p:txBody>
      </p:sp>
      <p:sp>
        <p:nvSpPr>
          <p:cNvPr id="5" name="TextBox 4">
            <a:extLst>
              <a:ext uri="{FF2B5EF4-FFF2-40B4-BE49-F238E27FC236}">
                <a16:creationId xmlns:a16="http://schemas.microsoft.com/office/drawing/2014/main" id="{07E812A5-B015-4C24-9E7B-E5770EFAB035}"/>
              </a:ext>
            </a:extLst>
          </p:cNvPr>
          <p:cNvSpPr txBox="1"/>
          <p:nvPr/>
        </p:nvSpPr>
        <p:spPr>
          <a:xfrm>
            <a:off x="575644" y="5997028"/>
            <a:ext cx="11075020" cy="215444"/>
          </a:xfrm>
          <a:prstGeom prst="rect">
            <a:avLst/>
          </a:prstGeom>
          <a:noFill/>
        </p:spPr>
        <p:txBody>
          <a:bodyPr wrap="square" lIns="0" tIns="0" rIns="0" bIns="0" rtlCol="0">
            <a:spAutoFit/>
          </a:bodyPr>
          <a:lstStyle/>
          <a:p>
            <a:pPr algn="l">
              <a:lnSpc>
                <a:spcPct val="100000"/>
              </a:lnSpc>
              <a:spcBef>
                <a:spcPts val="600"/>
              </a:spcBef>
            </a:pPr>
            <a:r>
              <a:rPr lang="en-GB" sz="1400">
                <a:solidFill>
                  <a:schemeClr val="accent1"/>
                </a:solidFill>
              </a:rPr>
              <a:t>Source: Power of Optimism, Industry Insights, DNV 2022. Percentages reflect net agreement statements.</a:t>
            </a:r>
          </a:p>
        </p:txBody>
      </p:sp>
      <p:pic>
        <p:nvPicPr>
          <p:cNvPr id="10" name="Graphic 9" descr="User network outline">
            <a:extLst>
              <a:ext uri="{FF2B5EF4-FFF2-40B4-BE49-F238E27FC236}">
                <a16:creationId xmlns:a16="http://schemas.microsoft.com/office/drawing/2014/main" id="{4840547E-47CF-426C-874E-9199B0F6D0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916" y="1767653"/>
            <a:ext cx="779638" cy="779638"/>
          </a:xfrm>
          <a:prstGeom prst="rect">
            <a:avLst/>
          </a:prstGeom>
        </p:spPr>
      </p:pic>
      <p:pic>
        <p:nvPicPr>
          <p:cNvPr id="16" name="Graphic 15">
            <a:extLst>
              <a:ext uri="{FF2B5EF4-FFF2-40B4-BE49-F238E27FC236}">
                <a16:creationId xmlns:a16="http://schemas.microsoft.com/office/drawing/2014/main" id="{770E3842-178C-41AF-9698-70B74040561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816" y="2773458"/>
            <a:ext cx="831325" cy="831325"/>
          </a:xfrm>
          <a:prstGeom prst="rect">
            <a:avLst/>
          </a:prstGeom>
        </p:spPr>
      </p:pic>
      <p:pic>
        <p:nvPicPr>
          <p:cNvPr id="18" name="Graphic 17">
            <a:extLst>
              <a:ext uri="{FF2B5EF4-FFF2-40B4-BE49-F238E27FC236}">
                <a16:creationId xmlns:a16="http://schemas.microsoft.com/office/drawing/2014/main" id="{429FF97F-1BD4-4474-BA5F-3F377D2BBF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088" y="3917472"/>
            <a:ext cx="604640" cy="604640"/>
          </a:xfrm>
          <a:prstGeom prst="rect">
            <a:avLst/>
          </a:prstGeom>
        </p:spPr>
      </p:pic>
      <p:pic>
        <p:nvPicPr>
          <p:cNvPr id="8" name="Picture 7">
            <a:extLst>
              <a:ext uri="{FF2B5EF4-FFF2-40B4-BE49-F238E27FC236}">
                <a16:creationId xmlns:a16="http://schemas.microsoft.com/office/drawing/2014/main" id="{33C774BB-8B96-474E-97D9-2921714412E9}"/>
              </a:ext>
            </a:extLst>
          </p:cNvPr>
          <p:cNvPicPr>
            <a:picLocks noChangeAspect="1"/>
          </p:cNvPicPr>
          <p:nvPr/>
        </p:nvPicPr>
        <p:blipFill>
          <a:blip r:embed="rId9"/>
          <a:stretch>
            <a:fillRect/>
          </a:stretch>
        </p:blipFill>
        <p:spPr>
          <a:xfrm>
            <a:off x="7608168" y="1672127"/>
            <a:ext cx="3456384" cy="404687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5BE0A80C-1C30-46D7-8C27-01B13837A752}"/>
              </a:ext>
            </a:extLst>
          </p:cNvPr>
          <p:cNvGrpSpPr/>
          <p:nvPr/>
        </p:nvGrpSpPr>
        <p:grpSpPr>
          <a:xfrm>
            <a:off x="571924" y="4788160"/>
            <a:ext cx="6240436" cy="936001"/>
            <a:chOff x="571924" y="4788160"/>
            <a:chExt cx="6240436" cy="936001"/>
          </a:xfrm>
        </p:grpSpPr>
        <p:sp>
          <p:nvSpPr>
            <p:cNvPr id="12" name="Content Placeholder 4">
              <a:extLst>
                <a:ext uri="{FF2B5EF4-FFF2-40B4-BE49-F238E27FC236}">
                  <a16:creationId xmlns:a16="http://schemas.microsoft.com/office/drawing/2014/main" id="{CC362085-E931-480F-960F-AA18B4FE469D}"/>
                </a:ext>
              </a:extLst>
            </p:cNvPr>
            <p:cNvSpPr txBox="1">
              <a:spLocks/>
            </p:cNvSpPr>
            <p:nvPr/>
          </p:nvSpPr>
          <p:spPr>
            <a:xfrm>
              <a:off x="571924" y="4788160"/>
              <a:ext cx="6240436" cy="936001"/>
            </a:xfrm>
            <a:prstGeom prst="rect">
              <a:avLst/>
            </a:prstGeom>
            <a:solidFill>
              <a:schemeClr val="accent2">
                <a:lumMod val="20000"/>
                <a:lumOff val="80000"/>
              </a:schemeClr>
            </a:solidFill>
          </p:spPr>
          <p:txBody>
            <a:bodyPr wrap="square" lIns="1296000" tIns="180000" rIns="180000" bIns="180000" anchor="t" anchorCtr="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lvl="3"/>
              <a:r>
                <a:rPr lang="en-US" sz="2800">
                  <a:solidFill>
                    <a:schemeClr val="tx2"/>
                  </a:solidFill>
                </a:rPr>
                <a:t>72% </a:t>
              </a:r>
              <a:r>
                <a:rPr lang="en-US" sz="1600" b="0">
                  <a:solidFill>
                    <a:schemeClr val="tx2"/>
                  </a:solidFill>
                </a:rPr>
                <a:t>Will prioritize improving data quality and availability in 2022</a:t>
              </a:r>
            </a:p>
            <a:p>
              <a:pPr lvl="3"/>
              <a:endParaRPr lang="en-GB" sz="1050">
                <a:solidFill>
                  <a:schemeClr val="tx2"/>
                </a:solidFill>
              </a:endParaRPr>
            </a:p>
          </p:txBody>
        </p:sp>
        <p:pic>
          <p:nvPicPr>
            <p:cNvPr id="13" name="Graphic 12">
              <a:extLst>
                <a:ext uri="{FF2B5EF4-FFF2-40B4-BE49-F238E27FC236}">
                  <a16:creationId xmlns:a16="http://schemas.microsoft.com/office/drawing/2014/main" id="{A6BAEAB2-5389-4038-B22F-A80E5B3C2C7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2816" y="4926349"/>
              <a:ext cx="677912" cy="677912"/>
            </a:xfrm>
            <a:prstGeom prst="rect">
              <a:avLst/>
            </a:prstGeom>
          </p:spPr>
        </p:pic>
      </p:grpSp>
    </p:spTree>
    <p:extLst>
      <p:ext uri="{BB962C8B-B14F-4D97-AF65-F5344CB8AC3E}">
        <p14:creationId xmlns:p14="http://schemas.microsoft.com/office/powerpoint/2010/main" val="264623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92DB2B-90A4-4AD6-8A9D-5D4C4EFF1525}"/>
              </a:ext>
            </a:extLst>
          </p:cNvPr>
          <p:cNvSpPr>
            <a:spLocks noGrp="1"/>
          </p:cNvSpPr>
          <p:nvPr>
            <p:ph type="title"/>
          </p:nvPr>
        </p:nvSpPr>
        <p:spPr/>
        <p:txBody>
          <a:bodyPr/>
          <a:lstStyle/>
          <a:p>
            <a:r>
              <a:rPr lang="en-GB" dirty="0"/>
              <a:t>Digitalization: Huge potential, but hard to get it right</a:t>
            </a:r>
          </a:p>
        </p:txBody>
      </p:sp>
      <p:sp>
        <p:nvSpPr>
          <p:cNvPr id="6" name="Slide Number Placeholder 5">
            <a:extLst>
              <a:ext uri="{FF2B5EF4-FFF2-40B4-BE49-F238E27FC236}">
                <a16:creationId xmlns:a16="http://schemas.microsoft.com/office/drawing/2014/main" id="{0388748F-7B42-4529-B1F2-14CD5304B27E}"/>
              </a:ext>
            </a:extLst>
          </p:cNvPr>
          <p:cNvSpPr>
            <a:spLocks noGrp="1"/>
          </p:cNvSpPr>
          <p:nvPr>
            <p:ph type="sldNum" sz="quarter" idx="12"/>
          </p:nvPr>
        </p:nvSpPr>
        <p:spPr/>
        <p:txBody>
          <a:bodyPr/>
          <a:lstStyle/>
          <a:p>
            <a:fld id="{5BA07366-CB75-4AA8-9E5B-928B849F427C}" type="slidenum">
              <a:rPr lang="en-GB" smtClean="0"/>
              <a:pPr/>
              <a:t>9</a:t>
            </a:fld>
            <a:endParaRPr lang="en-GB"/>
          </a:p>
        </p:txBody>
      </p:sp>
      <p:grpSp>
        <p:nvGrpSpPr>
          <p:cNvPr id="2" name="Group 1">
            <a:extLst>
              <a:ext uri="{FF2B5EF4-FFF2-40B4-BE49-F238E27FC236}">
                <a16:creationId xmlns:a16="http://schemas.microsoft.com/office/drawing/2014/main" id="{D85FB026-5DC3-4E11-8B45-D2CC7FBF1B7C}"/>
              </a:ext>
            </a:extLst>
          </p:cNvPr>
          <p:cNvGrpSpPr/>
          <p:nvPr/>
        </p:nvGrpSpPr>
        <p:grpSpPr>
          <a:xfrm>
            <a:off x="540001" y="1421613"/>
            <a:ext cx="5339976" cy="4167627"/>
            <a:chOff x="540001" y="1421613"/>
            <a:chExt cx="5339976" cy="4167627"/>
          </a:xfrm>
        </p:grpSpPr>
        <p:sp>
          <p:nvSpPr>
            <p:cNvPr id="13" name="Speech Bubble: Rectangle 12">
              <a:extLst>
                <a:ext uri="{FF2B5EF4-FFF2-40B4-BE49-F238E27FC236}">
                  <a16:creationId xmlns:a16="http://schemas.microsoft.com/office/drawing/2014/main" id="{73E7EBDF-E24F-4BDF-A42F-8C0FD04B3D87}"/>
                </a:ext>
              </a:extLst>
            </p:cNvPr>
            <p:cNvSpPr/>
            <p:nvPr/>
          </p:nvSpPr>
          <p:spPr>
            <a:xfrm>
              <a:off x="540001" y="3068960"/>
              <a:ext cx="5339976" cy="2520280"/>
            </a:xfrm>
            <a:prstGeom prst="wedgeRect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r>
                <a:rPr lang="en-US" sz="2000" dirty="0">
                  <a:solidFill>
                    <a:schemeClr val="tx2"/>
                  </a:solidFill>
                </a:rPr>
                <a:t>“Digital leaders” who are succeeding with a digital transformation achieved roughly </a:t>
              </a:r>
            </a:p>
            <a:p>
              <a:pPr algn="ctr">
                <a:lnSpc>
                  <a:spcPct val="100000"/>
                </a:lnSpc>
                <a:spcBef>
                  <a:spcPts val="600"/>
                </a:spcBef>
              </a:pPr>
              <a:r>
                <a:rPr lang="en-US" sz="3600" b="1" dirty="0">
                  <a:solidFill>
                    <a:schemeClr val="tx2"/>
                  </a:solidFill>
                </a:rPr>
                <a:t>6 % points more return </a:t>
              </a:r>
              <a:r>
                <a:rPr lang="en-US" sz="2000" dirty="0">
                  <a:solidFill>
                    <a:schemeClr val="tx2"/>
                  </a:solidFill>
                </a:rPr>
                <a:t>on digital investments compared to non-leaders and reported stronger revenue growth</a:t>
              </a:r>
              <a:r>
                <a:rPr lang="en-US" sz="2000" baseline="30000" dirty="0">
                  <a:solidFill>
                    <a:schemeClr val="tx2"/>
                  </a:solidFill>
                </a:rPr>
                <a:t>1</a:t>
              </a:r>
            </a:p>
          </p:txBody>
        </p:sp>
        <p:pic>
          <p:nvPicPr>
            <p:cNvPr id="3" name="Graphic 2" descr="Upward trend outline">
              <a:extLst>
                <a:ext uri="{FF2B5EF4-FFF2-40B4-BE49-F238E27FC236}">
                  <a16:creationId xmlns:a16="http://schemas.microsoft.com/office/drawing/2014/main" id="{914F3AE4-9C82-4CE3-95F0-3DA4EF461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3592" y="1421613"/>
              <a:ext cx="1635571" cy="1635571"/>
            </a:xfrm>
            <a:prstGeom prst="rect">
              <a:avLst/>
            </a:prstGeom>
          </p:spPr>
        </p:pic>
      </p:grpSp>
      <p:grpSp>
        <p:nvGrpSpPr>
          <p:cNvPr id="8" name="Group 7">
            <a:extLst>
              <a:ext uri="{FF2B5EF4-FFF2-40B4-BE49-F238E27FC236}">
                <a16:creationId xmlns:a16="http://schemas.microsoft.com/office/drawing/2014/main" id="{76461F0A-6710-4DC1-B9C2-ACF88FF96E45}"/>
              </a:ext>
            </a:extLst>
          </p:cNvPr>
          <p:cNvGrpSpPr/>
          <p:nvPr/>
        </p:nvGrpSpPr>
        <p:grpSpPr>
          <a:xfrm>
            <a:off x="6312025" y="1401110"/>
            <a:ext cx="5339976" cy="4188130"/>
            <a:chOff x="6312025" y="1401110"/>
            <a:chExt cx="5339976" cy="4188130"/>
          </a:xfrm>
        </p:grpSpPr>
        <p:grpSp>
          <p:nvGrpSpPr>
            <p:cNvPr id="4" name="Group 3">
              <a:extLst>
                <a:ext uri="{FF2B5EF4-FFF2-40B4-BE49-F238E27FC236}">
                  <a16:creationId xmlns:a16="http://schemas.microsoft.com/office/drawing/2014/main" id="{46EB3848-A8D9-4E78-AD42-F20B631A4416}"/>
                </a:ext>
              </a:extLst>
            </p:cNvPr>
            <p:cNvGrpSpPr/>
            <p:nvPr/>
          </p:nvGrpSpPr>
          <p:grpSpPr>
            <a:xfrm>
              <a:off x="6312025" y="1772816"/>
              <a:ext cx="5339976" cy="3816424"/>
              <a:chOff x="6312025" y="1772816"/>
              <a:chExt cx="5339976" cy="3816424"/>
            </a:xfrm>
          </p:grpSpPr>
          <p:sp>
            <p:nvSpPr>
              <p:cNvPr id="14" name="Speech Bubble: Rectangle 13">
                <a:extLst>
                  <a:ext uri="{FF2B5EF4-FFF2-40B4-BE49-F238E27FC236}">
                    <a16:creationId xmlns:a16="http://schemas.microsoft.com/office/drawing/2014/main" id="{7BEDE272-B12D-4FCA-A231-1A576C833B1B}"/>
                  </a:ext>
                </a:extLst>
              </p:cNvPr>
              <p:cNvSpPr/>
              <p:nvPr/>
            </p:nvSpPr>
            <p:spPr>
              <a:xfrm>
                <a:off x="6312025" y="3068960"/>
                <a:ext cx="5339976" cy="2520280"/>
              </a:xfrm>
              <a:prstGeom prst="wedgeRectCallou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a:solidFill>
                      <a:schemeClr val="accent2"/>
                    </a:solidFill>
                  </a:rPr>
                  <a:t>Only</a:t>
                </a:r>
                <a:r>
                  <a:rPr lang="en-GB" sz="4400" b="1">
                    <a:solidFill>
                      <a:schemeClr val="accent2"/>
                    </a:solidFill>
                  </a:rPr>
                  <a:t> </a:t>
                </a:r>
                <a:r>
                  <a:rPr lang="en-GB" sz="3600" b="1">
                    <a:solidFill>
                      <a:schemeClr val="accent2"/>
                    </a:solidFill>
                  </a:rPr>
                  <a:t>16 % </a:t>
                </a:r>
                <a:r>
                  <a:rPr lang="en-GB" sz="2000">
                    <a:solidFill>
                      <a:schemeClr val="accent2"/>
                    </a:solidFill>
                  </a:rPr>
                  <a:t>of respondents say their organizations’ digital transformation have successfully improved performance and also equipped them to sustain changes in the long term</a:t>
                </a:r>
                <a:r>
                  <a:rPr lang="en-GB" sz="2000" baseline="30000">
                    <a:solidFill>
                      <a:schemeClr val="accent2"/>
                    </a:solidFill>
                  </a:rPr>
                  <a:t>2</a:t>
                </a:r>
                <a:endParaRPr lang="en-GB" sz="3200" baseline="30000">
                  <a:solidFill>
                    <a:schemeClr val="accent2"/>
                  </a:solidFill>
                </a:endParaRPr>
              </a:p>
            </p:txBody>
          </p:sp>
          <p:pic>
            <p:nvPicPr>
              <p:cNvPr id="5" name="Graphic 4" descr="Group of people with solid fill">
                <a:extLst>
                  <a:ext uri="{FF2B5EF4-FFF2-40B4-BE49-F238E27FC236}">
                    <a16:creationId xmlns:a16="http://schemas.microsoft.com/office/drawing/2014/main" id="{ABAD0997-4309-438C-AB9F-F38CC6544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2264" y="1772816"/>
                <a:ext cx="1130424" cy="1130424"/>
              </a:xfrm>
              <a:prstGeom prst="rect">
                <a:avLst/>
              </a:prstGeom>
            </p:spPr>
          </p:pic>
        </p:grpSp>
        <p:pic>
          <p:nvPicPr>
            <p:cNvPr id="15" name="Graphic 14" descr="Woman with solid fill">
              <a:extLst>
                <a:ext uri="{FF2B5EF4-FFF2-40B4-BE49-F238E27FC236}">
                  <a16:creationId xmlns:a16="http://schemas.microsoft.com/office/drawing/2014/main" id="{E3551C1F-B2B0-4F1A-9354-13B8C4467C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1623" y="1401110"/>
              <a:ext cx="371706" cy="371706"/>
            </a:xfrm>
            <a:prstGeom prst="rect">
              <a:avLst/>
            </a:prstGeom>
          </p:spPr>
        </p:pic>
      </p:grpSp>
    </p:spTree>
    <p:extLst>
      <p:ext uri="{BB962C8B-B14F-4D97-AF65-F5344CB8AC3E}">
        <p14:creationId xmlns:p14="http://schemas.microsoft.com/office/powerpoint/2010/main" val="3230892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a7rcNkbaDcKujSo3aEmew"/>
</p:tagLst>
</file>

<file path=ppt/tags/tag26.xml><?xml version="1.0" encoding="utf-8"?>
<p:tagLst xmlns:a="http://schemas.openxmlformats.org/drawingml/2006/main" xmlns:r="http://schemas.openxmlformats.org/officeDocument/2006/relationships" xmlns:p="http://schemas.openxmlformats.org/presentationml/2006/main">
  <p:tag name="CONTAINEDIMAGEPATH" val="C:\Users\datho\Downloads\AdobeStock_412092053.jpeg"/>
</p:tagLst>
</file>

<file path=ppt/tags/tag27.xml><?xml version="1.0" encoding="utf-8"?>
<p:tagLst xmlns:a="http://schemas.openxmlformats.org/drawingml/2006/main" xmlns:r="http://schemas.openxmlformats.org/officeDocument/2006/relationships" xmlns:p="http://schemas.openxmlformats.org/presentationml/2006/main">
  <p:tag name="CONTAINEDIMAGEPATH" val="Q:\01_IMAGES\DTC - Digital Technology Centre\Data management and quality\Data Quality Assessment\GettyImages-1152445892.jpg"/>
</p:tagLst>
</file>

<file path=ppt/tags/tag28.xml><?xml version="1.0" encoding="utf-8"?>
<p:tagLst xmlns:a="http://schemas.openxmlformats.org/drawingml/2006/main" xmlns:r="http://schemas.openxmlformats.org/officeDocument/2006/relationships" xmlns:p="http://schemas.openxmlformats.org/presentationml/2006/main">
  <p:tag name="CONTAINEDIMAGEPATH" val="C:\Users\JULSCH\OneDrive - DNV GL\Backup PC 10 17\Julias\20-- Digital Service Campaigns\Digital Twins\Campaig planning\The byers handbook\packed artwork\brayleino-700671\Artwork files\Links\Landscape.jpg"/>
</p:tagLst>
</file>

<file path=ppt/tags/tag29.xml><?xml version="1.0" encoding="utf-8"?>
<p:tagLst xmlns:a="http://schemas.openxmlformats.org/drawingml/2006/main" xmlns:r="http://schemas.openxmlformats.org/officeDocument/2006/relationships" xmlns:p="http://schemas.openxmlformats.org/presentationml/2006/main">
  <p:tag name="CONTAINEDIMAGEPATH" val="C:\Users\JULSCH\OneDrive - DNV GL\Backup PC 10 17\Julias\20-- Digital Service Campaigns\Digital Twins\Campaig planning\The byers handbook\packed artwork\brayleino-700671\Artwork files\Links\Landscape.jpg"/>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Blank.potx" id="{462ADBFF-273A-4567-B294-D5011C0B512B}" vid="{1EFF4E61-7111-49E7-B341-7E4FF95B340F}"/>
    </a:ext>
  </a:extLst>
</a:theme>
</file>

<file path=ppt/theme/theme2.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theme>
</file>

<file path=ppt/theme/theme3.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E7390DBBCC5E47940B99B4F6A76B3C" ma:contentTypeVersion="2" ma:contentTypeDescription="Create a new document." ma:contentTypeScope="" ma:versionID="711d542612b0b4c6d9441317ea3f87d8">
  <xsd:schema xmlns:xsd="http://www.w3.org/2001/XMLSchema" xmlns:xs="http://www.w3.org/2001/XMLSchema" xmlns:p="http://schemas.microsoft.com/office/2006/metadata/properties" xmlns:ns2="db2da579-6238-4230-a668-c475825d65c8" targetNamespace="http://schemas.microsoft.com/office/2006/metadata/properties" ma:root="true" ma:fieldsID="00f0cc6b8226fe41a440b00f794a26c4" ns2:_="">
    <xsd:import namespace="db2da579-6238-4230-a668-c475825d65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da579-6238-4230-a668-c475825d6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113FFB-9DC8-4F99-B99D-582BE3F2A94F}">
  <ds:schemaRefs>
    <ds:schemaRef ds:uri="http://schemas.microsoft.com/sharepoint/v3/contenttype/forms"/>
  </ds:schemaRefs>
</ds:datastoreItem>
</file>

<file path=customXml/itemProps2.xml><?xml version="1.0" encoding="utf-8"?>
<ds:datastoreItem xmlns:ds="http://schemas.openxmlformats.org/officeDocument/2006/customXml" ds:itemID="{46A6A0A5-2CC8-4DCB-A525-5177BDFFB2B6}">
  <ds:schemaRefs>
    <ds:schemaRef ds:uri="db2da579-6238-4230-a668-c475825d65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471D84-340F-402D-9588-0F3111ACF62B}">
  <ds:schemaRefs>
    <ds:schemaRef ds:uri="http://schemas.openxmlformats.org/package/2006/metadata/core-properties"/>
    <ds:schemaRef ds:uri="http://schemas.microsoft.com/office/2006/documentManagement/types"/>
    <ds:schemaRef ds:uri="db2da579-6238-4230-a668-c475825d65c8"/>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99</TotalTime>
  <Words>5407</Words>
  <Application>Microsoft Office PowerPoint</Application>
  <PresentationFormat>Widescreen</PresentationFormat>
  <Paragraphs>619</Paragraphs>
  <Slides>25</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vt:lpstr>
      <vt:lpstr>arial</vt:lpstr>
      <vt:lpstr>ArialMT</vt:lpstr>
      <vt:lpstr>Calibri</vt:lpstr>
      <vt:lpstr>Courier New</vt:lpstr>
      <vt:lpstr>Museo Sans 300</vt:lpstr>
      <vt:lpstr>Symbol</vt:lpstr>
      <vt:lpstr>Utopia Std</vt:lpstr>
      <vt:lpstr>Verdana</vt:lpstr>
      <vt:lpstr>Wingdings</vt:lpstr>
      <vt:lpstr>DNV</vt:lpstr>
      <vt:lpstr>think-cell Slide</vt:lpstr>
      <vt:lpstr>Assurance of Digital solutions in Energy</vt:lpstr>
      <vt:lpstr>DNV, an independent assurance and risk management company</vt:lpstr>
      <vt:lpstr>We address challenges in the broader energy industry </vt:lpstr>
      <vt:lpstr>Energy Services</vt:lpstr>
      <vt:lpstr>Digitalizing and managing business critical activities in a sustainable, cost-efficient, safe and secure way</vt:lpstr>
      <vt:lpstr>Digital Transformation in Energy</vt:lpstr>
      <vt:lpstr>Maturity and ambition for data driven solutions</vt:lpstr>
      <vt:lpstr>Data – the fuel that’s powering digitalization DNV research shows:</vt:lpstr>
      <vt:lpstr>Digitalization: Huge potential, but hard to get it right</vt:lpstr>
      <vt:lpstr>Getting value out of data: The Trust barrier The Digital Journey towards Data Insights and Data-driven Insights</vt:lpstr>
      <vt:lpstr>Digital Twin in Power &amp; utilities</vt:lpstr>
      <vt:lpstr>Digital Twin solutions covering the full asset life cycle</vt:lpstr>
      <vt:lpstr>Why do some Digital Twin solutions fail to deliver value?</vt:lpstr>
      <vt:lpstr>Building TRUST in the Digital Twin solution</vt:lpstr>
      <vt:lpstr>Four key questions related to Digital Twin maturity</vt:lpstr>
      <vt:lpstr>DNV Recommended Practices for successful deployment across the data value chain</vt:lpstr>
      <vt:lpstr>PowerPoint Presentation</vt:lpstr>
      <vt:lpstr>Example: Data Management Maturity Assessment</vt:lpstr>
      <vt:lpstr>Digital Twin in Power &amp; Utilities - examples and projects</vt:lpstr>
      <vt:lpstr>PowerPoint Presentation</vt:lpstr>
      <vt:lpstr>PowerPoint Presentation</vt:lpstr>
      <vt:lpstr>Assurance of Digital Asset Solutions</vt:lpstr>
      <vt:lpstr>Project: Continuous Assurance of Digital Asset solutions                 - a process to confirm that Capabilities remain valid over time</vt:lpstr>
      <vt:lpstr>Project: Digitalization and collaboration to establish Information Model Definitions &amp; Data Validation Architecture</vt:lpstr>
      <vt:lpstr>How can DNV help</vt:lpstr>
    </vt:vector>
  </TitlesOfParts>
  <Company>DNV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Borst, Theo</dc:creator>
  <cp:lastModifiedBy>Borst, Theo</cp:lastModifiedBy>
  <cp:revision>2</cp:revision>
  <dcterms:created xsi:type="dcterms:W3CDTF">2021-11-08T12:27:44Z</dcterms:created>
  <dcterms:modified xsi:type="dcterms:W3CDTF">2022-11-29T12:16:51Z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ontentTypeId">
    <vt:lpwstr>0x0101001EE7390DBBCC5E47940B99B4F6A76B3C</vt:lpwstr>
  </property>
  <property fmtid="{D5CDD505-2E9C-101B-9397-08002B2CF9AE}" pid="5" name="MSIP_Label_48141450-2387-4aca-b41f-19cd6be9dd3c_Enabled">
    <vt:lpwstr>true</vt:lpwstr>
  </property>
  <property fmtid="{D5CDD505-2E9C-101B-9397-08002B2CF9AE}" pid="6" name="MSIP_Label_48141450-2387-4aca-b41f-19cd6be9dd3c_SetDate">
    <vt:lpwstr>2022-11-15T08:53:14Z</vt:lpwstr>
  </property>
  <property fmtid="{D5CDD505-2E9C-101B-9397-08002B2CF9AE}" pid="7" name="MSIP_Label_48141450-2387-4aca-b41f-19cd6be9dd3c_Method">
    <vt:lpwstr>Standard</vt:lpwstr>
  </property>
  <property fmtid="{D5CDD505-2E9C-101B-9397-08002B2CF9AE}" pid="8" name="MSIP_Label_48141450-2387-4aca-b41f-19cd6be9dd3c_Name">
    <vt:lpwstr>Restricted_Unprotected</vt:lpwstr>
  </property>
  <property fmtid="{D5CDD505-2E9C-101B-9397-08002B2CF9AE}" pid="9" name="MSIP_Label_48141450-2387-4aca-b41f-19cd6be9dd3c_SiteId">
    <vt:lpwstr>adf10e2b-b6e9-41d6-be2f-c12bb566019c</vt:lpwstr>
  </property>
  <property fmtid="{D5CDD505-2E9C-101B-9397-08002B2CF9AE}" pid="10" name="MSIP_Label_48141450-2387-4aca-b41f-19cd6be9dd3c_ActionId">
    <vt:lpwstr>11afef42-c45b-494c-a47a-632eedccb3de</vt:lpwstr>
  </property>
  <property fmtid="{D5CDD505-2E9C-101B-9397-08002B2CF9AE}" pid="11" name="MSIP_Label_48141450-2387-4aca-b41f-19cd6be9dd3c_ContentBits">
    <vt:lpwstr>0</vt:lpwstr>
  </property>
</Properties>
</file>